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6" r:id="rId23"/>
    <p:sldId id="277" r:id="rId24"/>
    <p:sldId id="278" r:id="rId25"/>
    <p:sldId id="298" r:id="rId26"/>
    <p:sldId id="299" r:id="rId27"/>
    <p:sldId id="300" r:id="rId28"/>
    <p:sldId id="301" r:id="rId29"/>
    <p:sldId id="305" r:id="rId30"/>
    <p:sldId id="304" r:id="rId31"/>
    <p:sldId id="279" r:id="rId32"/>
    <p:sldId id="280" r:id="rId33"/>
    <p:sldId id="281" r:id="rId34"/>
    <p:sldId id="282" r:id="rId35"/>
    <p:sldId id="284" r:id="rId36"/>
  </p:sldIdLst>
  <p:sldSz cx="9144000" cy="5143500" type="screen16x9"/>
  <p:notesSz cx="6858000" cy="9144000"/>
  <p:embeddedFontLst>
    <p:embeddedFont>
      <p:font typeface="Lato" panose="020F0502020204030203" pitchFamily="34" charset="0"/>
      <p:regular r:id="rId38"/>
      <p:bold r:id="rId39"/>
      <p:italic r:id="rId40"/>
      <p:boldItalic r:id="rId41"/>
    </p:embeddedFont>
    <p:embeddedFont>
      <p:font typeface="Raleway" pitchFamily="2" charset="0"/>
      <p:regular r:id="rId42"/>
      <p:bold r:id="rId43"/>
      <p:italic r:id="rId44"/>
      <p:boldItalic r:id="rId45"/>
    </p:embeddedFont>
    <p:embeddedFont>
      <p:font typeface="Roboto Mono" panose="00000009000000000000" pitchFamily="49"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F07C36-7A52-4347-9A6E-41CB8BDF9E98}">
  <a:tblStyle styleId="{4DF07C36-7A52-4347-9A6E-41CB8BDF9E9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9E9"/>
          </a:solidFill>
        </a:fill>
      </a:tcStyle>
    </a:wholeTbl>
    <a:band1H>
      <a:tcTxStyle/>
      <a:tcStyle>
        <a:tcBdr/>
        <a:fill>
          <a:solidFill>
            <a:srgbClr val="D0D0D0"/>
          </a:solidFill>
        </a:fill>
      </a:tcStyle>
    </a:band1H>
    <a:band2H>
      <a:tcTxStyle/>
      <a:tcStyle>
        <a:tcBdr/>
      </a:tcStyle>
    </a:band2H>
    <a:band1V>
      <a:tcTxStyle/>
      <a:tcStyle>
        <a:tcBdr/>
        <a:fill>
          <a:solidFill>
            <a:srgbClr val="D0D0D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9e357dde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149e357dde3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49e357dde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149e357dde3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7072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49e357dd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149e357dde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49e357dde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149e357dde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49e357dde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149e357dde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6488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49e357dde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149e357dde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5996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49e357dde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149e357dde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35810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49e357dde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149e357dde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2266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49e357dde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149e357dde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152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49e357dde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149e357dde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1024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2"/>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 name="Google Shape;77;p11"/>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 name="Google Shape;19;p3"/>
          <p:cNvGrpSpPr/>
          <p:nvPr/>
        </p:nvGrpSpPr>
        <p:grpSpPr>
          <a:xfrm>
            <a:off x="830392" y="1191256"/>
            <a:ext cx="745763" cy="45826"/>
            <a:chOff x="4580561" y="2589004"/>
            <a:chExt cx="1064464" cy="25200"/>
          </a:xfrm>
        </p:grpSpPr>
        <p:sp>
          <p:nvSpPr>
            <p:cNvPr id="20" name="Google Shape;20;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 name="Google Shape;22;p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23" name="Google Shape;23;p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4" name="Google Shape;24;p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5"/>
        <p:cNvGrpSpPr/>
        <p:nvPr/>
      </p:nvGrpSpPr>
      <p:grpSpPr>
        <a:xfrm>
          <a:off x="0" y="0"/>
          <a:ext cx="0" cy="0"/>
          <a:chOff x="0" y="0"/>
          <a:chExt cx="0" cy="0"/>
        </a:xfrm>
      </p:grpSpPr>
      <p:grpSp>
        <p:nvGrpSpPr>
          <p:cNvPr id="26" name="Google Shape;26;p4"/>
          <p:cNvGrpSpPr/>
          <p:nvPr/>
        </p:nvGrpSpPr>
        <p:grpSpPr>
          <a:xfrm>
            <a:off x="830392" y="1191256"/>
            <a:ext cx="745763" cy="45826"/>
            <a:chOff x="4580561" y="2589004"/>
            <a:chExt cx="1064464" cy="25200"/>
          </a:xfrm>
        </p:grpSpPr>
        <p:sp>
          <p:nvSpPr>
            <p:cNvPr id="27" name="Google Shape;27;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4"/>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5"/>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7"/>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8"/>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9"/>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ngdanielliang.github.io/animation/web/BST.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omssa.org.a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4200"/>
              <a:buNone/>
            </a:pPr>
            <a:r>
              <a:rPr lang="en-AU"/>
              <a:t>ComSSA DSA Revision</a:t>
            </a:r>
            <a:endParaRPr/>
          </a:p>
        </p:txBody>
      </p:sp>
      <p:sp>
        <p:nvSpPr>
          <p:cNvPr id="87" name="Google Shape;87;p13"/>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600"/>
              <a:buNone/>
            </a:pPr>
            <a:r>
              <a:rPr lang="en-AU" dirty="0"/>
              <a:t>Semester 1,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What does “Big O” mean?</a:t>
            </a:r>
            <a:endParaRPr/>
          </a:p>
        </p:txBody>
      </p:sp>
      <p:sp>
        <p:nvSpPr>
          <p:cNvPr id="161" name="Google Shape;161;p22"/>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Nor does the scale. n log n isn’t much bigger than that middle box.</a:t>
            </a:r>
            <a:endParaRPr/>
          </a:p>
          <a:p>
            <a:pPr marL="114300" lvl="0" indent="0" algn="l" rtl="0">
              <a:lnSpc>
                <a:spcPct val="115000"/>
              </a:lnSpc>
              <a:spcBef>
                <a:spcPts val="0"/>
              </a:spcBef>
              <a:spcAft>
                <a:spcPts val="0"/>
              </a:spcAft>
              <a:buSzPts val="1800"/>
              <a:buNone/>
            </a:pPr>
            <a:endParaRPr sz="1600"/>
          </a:p>
          <a:p>
            <a:pPr marL="114300" lvl="0" indent="0" algn="ctr" rtl="0">
              <a:lnSpc>
                <a:spcPct val="115000"/>
              </a:lnSpc>
              <a:spcBef>
                <a:spcPts val="0"/>
              </a:spcBef>
              <a:spcAft>
                <a:spcPts val="0"/>
              </a:spcAft>
              <a:buSzPts val="1800"/>
              <a:buNone/>
            </a:pPr>
            <a:r>
              <a:rPr lang="en-AU" sz="3200"/>
              <a:t>O(n²)</a:t>
            </a:r>
            <a:r>
              <a:rPr lang="en-AU" sz="3200">
                <a:solidFill>
                  <a:schemeClr val="lt1"/>
                </a:solidFill>
              </a:rPr>
              <a:t> </a:t>
            </a:r>
            <a:r>
              <a:rPr lang="en-AU" sz="3200" strike="sngStrike">
                <a:solidFill>
                  <a:schemeClr val="lt1"/>
                </a:solidFill>
              </a:rPr>
              <a:t>+ 6n + 4</a:t>
            </a:r>
            <a:endParaRPr/>
          </a:p>
        </p:txBody>
      </p:sp>
      <p:sp>
        <p:nvSpPr>
          <p:cNvPr id="162" name="Google Shape;162;p22"/>
          <p:cNvSpPr/>
          <p:nvPr/>
        </p:nvSpPr>
        <p:spPr>
          <a:xfrm>
            <a:off x="3650166" y="2772937"/>
            <a:ext cx="327102" cy="2170770"/>
          </a:xfrm>
          <a:prstGeom prst="rect">
            <a:avLst/>
          </a:prstGeom>
          <a:solidFill>
            <a:schemeClr val="accent3"/>
          </a:solidFill>
          <a:ln w="25400" cap="flat" cmpd="sng">
            <a:solidFill>
              <a:srgbClr val="AB3E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A quick diversion - UML</a:t>
            </a:r>
            <a:endParaRPr/>
          </a:p>
        </p:txBody>
      </p:sp>
      <p:sp>
        <p:nvSpPr>
          <p:cNvPr id="168" name="Google Shape;168;p23"/>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In DSA we use UML for each of the pracs, and for the final assignment. </a:t>
            </a:r>
            <a:endParaRPr/>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600"/>
              <a:t>Very high level view of our classes and their interactions. They don’t include constructors, constants, logic or any other part of the implementation. </a:t>
            </a:r>
            <a:br>
              <a:rPr lang="en-AU" sz="1600"/>
            </a:br>
            <a:r>
              <a:rPr lang="en-AU" sz="1600"/>
              <a:t>Basically it is a “user guide” for what to send to the classes, and what one can expect to receive back from them.</a:t>
            </a:r>
            <a:endParaRPr/>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600"/>
              <a:t>They are language independent – they should look the same whether they end up coded in Python, Java or something else.</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A quick diversion - UML</a:t>
            </a:r>
            <a:endParaRPr/>
          </a:p>
        </p:txBody>
      </p:sp>
      <p:sp>
        <p:nvSpPr>
          <p:cNvPr id="174" name="Google Shape;174;p24"/>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This is how a class looks. </a:t>
            </a:r>
            <a:br>
              <a:rPr lang="en-AU" sz="1600"/>
            </a:br>
            <a:r>
              <a:rPr lang="en-AU" sz="1600"/>
              <a:t>The fields (variables) have a “-”, then their name, and their type.</a:t>
            </a:r>
            <a:endParaRPr/>
          </a:p>
          <a:p>
            <a:pPr marL="114300" lvl="0" indent="0" algn="l" rtl="0">
              <a:lnSpc>
                <a:spcPct val="115000"/>
              </a:lnSpc>
              <a:spcBef>
                <a:spcPts val="0"/>
              </a:spcBef>
              <a:spcAft>
                <a:spcPts val="0"/>
              </a:spcAft>
              <a:buSzPts val="1800"/>
              <a:buNone/>
            </a:pPr>
            <a:r>
              <a:rPr lang="en-AU" sz="1600"/>
              <a:t>The methods have a “+”, any inputs in brackets, and their output types.</a:t>
            </a:r>
            <a:endParaRPr sz="1600"/>
          </a:p>
        </p:txBody>
      </p:sp>
      <p:pic>
        <p:nvPicPr>
          <p:cNvPr id="175" name="Google Shape;175;p24"/>
          <p:cNvPicPr preferRelativeResize="0"/>
          <p:nvPr/>
        </p:nvPicPr>
        <p:blipFill rotWithShape="1">
          <a:blip r:embed="rId3">
            <a:alphaModFix/>
          </a:blip>
          <a:srcRect/>
          <a:stretch/>
        </p:blipFill>
        <p:spPr>
          <a:xfrm>
            <a:off x="3644707" y="2764771"/>
            <a:ext cx="1562100" cy="1428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A quick diversion - UML</a:t>
            </a:r>
            <a:endParaRPr/>
          </a:p>
        </p:txBody>
      </p:sp>
      <p:sp>
        <p:nvSpPr>
          <p:cNvPr id="181" name="Google Shape;181;p25"/>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This is an example provided by Valerie. Note that setAge and setName have no output, so there’s no output (return) type. The inputs (parameters) are shown in brackets, but if there is no inputs, we use ().</a:t>
            </a:r>
            <a:endParaRPr sz="1600"/>
          </a:p>
        </p:txBody>
      </p:sp>
      <p:pic>
        <p:nvPicPr>
          <p:cNvPr id="182" name="Google Shape;182;p25"/>
          <p:cNvPicPr preferRelativeResize="0"/>
          <p:nvPr/>
        </p:nvPicPr>
        <p:blipFill rotWithShape="1">
          <a:blip r:embed="rId3">
            <a:alphaModFix/>
          </a:blip>
          <a:srcRect/>
          <a:stretch/>
        </p:blipFill>
        <p:spPr>
          <a:xfrm>
            <a:off x="3627397" y="2773693"/>
            <a:ext cx="1552575" cy="1428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A quick diversion - UML</a:t>
            </a:r>
            <a:endParaRPr/>
          </a:p>
        </p:txBody>
      </p:sp>
      <p:sp>
        <p:nvSpPr>
          <p:cNvPr id="188" name="Google Shape;188;p26"/>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Constructors use our classes as templates to create objects.</a:t>
            </a:r>
            <a:br>
              <a:rPr lang="en-AU" sz="1600"/>
            </a:br>
            <a:r>
              <a:rPr lang="en-AU" sz="1600"/>
              <a:t>The object is a unique instance of the class.</a:t>
            </a:r>
            <a:endParaRPr sz="1600"/>
          </a:p>
        </p:txBody>
      </p:sp>
      <p:pic>
        <p:nvPicPr>
          <p:cNvPr id="189" name="Google Shape;189;p26" descr="Cat&#10;-age: int&#10;-name: string&#10;&#10;+getAge(): int&#10;+setAge(int inAge)&#10;+getName(): String&#10;+setName(String inName)"/>
          <p:cNvPicPr preferRelativeResize="0"/>
          <p:nvPr/>
        </p:nvPicPr>
        <p:blipFill rotWithShape="1">
          <a:blip r:embed="rId3">
            <a:alphaModFix/>
          </a:blip>
          <a:srcRect/>
          <a:stretch/>
        </p:blipFill>
        <p:spPr>
          <a:xfrm>
            <a:off x="3627397" y="2773693"/>
            <a:ext cx="1552575" cy="1428750"/>
          </a:xfrm>
          <a:prstGeom prst="rect">
            <a:avLst/>
          </a:prstGeom>
          <a:noFill/>
          <a:ln>
            <a:noFill/>
          </a:ln>
        </p:spPr>
      </p:pic>
      <p:sp>
        <p:nvSpPr>
          <p:cNvPr id="190" name="Google Shape;190;p26"/>
          <p:cNvSpPr/>
          <p:nvPr/>
        </p:nvSpPr>
        <p:spPr>
          <a:xfrm>
            <a:off x="6192644" y="2877015"/>
            <a:ext cx="1241502" cy="587297"/>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name: “Iris”</a:t>
            </a:r>
            <a:endParaRPr/>
          </a:p>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age: 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A quick diversion - UML</a:t>
            </a:r>
            <a:endParaRPr/>
          </a:p>
        </p:txBody>
      </p:sp>
      <p:sp>
        <p:nvSpPr>
          <p:cNvPr id="196" name="Google Shape;196;p27"/>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We use arrows to link the classes. </a:t>
            </a:r>
            <a:endParaRPr/>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600"/>
              <a:t>Test harnesses do not need very much detail at all. This is usually sufficient:</a:t>
            </a:r>
            <a:endParaRPr sz="1600"/>
          </a:p>
        </p:txBody>
      </p:sp>
      <p:pic>
        <p:nvPicPr>
          <p:cNvPr id="197" name="Google Shape;197;p27"/>
          <p:cNvPicPr preferRelativeResize="0"/>
          <p:nvPr/>
        </p:nvPicPr>
        <p:blipFill rotWithShape="1">
          <a:blip r:embed="rId3">
            <a:alphaModFix/>
          </a:blip>
          <a:srcRect/>
          <a:stretch/>
        </p:blipFill>
        <p:spPr>
          <a:xfrm>
            <a:off x="2836591" y="2085278"/>
            <a:ext cx="3009900" cy="1181100"/>
          </a:xfrm>
          <a:prstGeom prst="rect">
            <a:avLst/>
          </a:prstGeom>
          <a:noFill/>
          <a:ln>
            <a:noFill/>
          </a:ln>
        </p:spPr>
      </p:pic>
      <p:pic>
        <p:nvPicPr>
          <p:cNvPr id="198" name="Google Shape;198;p27"/>
          <p:cNvPicPr preferRelativeResize="0"/>
          <p:nvPr/>
        </p:nvPicPr>
        <p:blipFill rotWithShape="1">
          <a:blip r:embed="rId4">
            <a:alphaModFix/>
          </a:blip>
          <a:srcRect/>
          <a:stretch/>
        </p:blipFill>
        <p:spPr>
          <a:xfrm>
            <a:off x="3574778" y="3730375"/>
            <a:ext cx="1533525" cy="609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Test harnesses (simplified)</a:t>
            </a:r>
            <a:endParaRPr/>
          </a:p>
        </p:txBody>
      </p:sp>
      <p:sp>
        <p:nvSpPr>
          <p:cNvPr id="205" name="Google Shape;205;p28"/>
          <p:cNvSpPr/>
          <p:nvPr/>
        </p:nvSpPr>
        <p:spPr>
          <a:xfrm>
            <a:off x="3045725" y="1667700"/>
            <a:ext cx="1053300" cy="102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a:t>Reality</a:t>
            </a:r>
            <a:endParaRPr/>
          </a:p>
        </p:txBody>
      </p:sp>
      <p:sp>
        <p:nvSpPr>
          <p:cNvPr id="206" name="Google Shape;206;p28"/>
          <p:cNvSpPr/>
          <p:nvPr/>
        </p:nvSpPr>
        <p:spPr>
          <a:xfrm>
            <a:off x="5006250" y="1667700"/>
            <a:ext cx="1053300" cy="102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a:t>Output</a:t>
            </a:r>
            <a:endParaRPr/>
          </a:p>
        </p:txBody>
      </p:sp>
      <p:sp>
        <p:nvSpPr>
          <p:cNvPr id="207" name="Google Shape;207;p28"/>
          <p:cNvSpPr txBox="1"/>
          <p:nvPr/>
        </p:nvSpPr>
        <p:spPr>
          <a:xfrm>
            <a:off x="4344775" y="1781800"/>
            <a:ext cx="5442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a:latin typeface="Lato"/>
                <a:ea typeface="Lato"/>
                <a:cs typeface="Lato"/>
                <a:sym typeface="Lato"/>
              </a:rPr>
              <a:t>?</a:t>
            </a:r>
            <a:endParaRPr>
              <a:latin typeface="Lato"/>
              <a:ea typeface="Lato"/>
              <a:cs typeface="Lato"/>
              <a:sym typeface="Lato"/>
            </a:endParaRPr>
          </a:p>
          <a:p>
            <a:pPr marL="0" lvl="0" indent="0" algn="ctr" rtl="0">
              <a:spcBef>
                <a:spcPts val="0"/>
              </a:spcBef>
              <a:spcAft>
                <a:spcPts val="0"/>
              </a:spcAft>
              <a:buNone/>
            </a:pPr>
            <a:r>
              <a:rPr lang="en-AU" sz="2400">
                <a:latin typeface="Lato"/>
                <a:ea typeface="Lato"/>
                <a:cs typeface="Lato"/>
                <a:sym typeface="Lato"/>
              </a:rPr>
              <a:t>=</a:t>
            </a:r>
            <a:endParaRPr sz="2400">
              <a:latin typeface="Lato"/>
              <a:ea typeface="Lato"/>
              <a:cs typeface="Lato"/>
              <a:sym typeface="Lato"/>
            </a:endParaRPr>
          </a:p>
        </p:txBody>
      </p:sp>
      <p:sp>
        <p:nvSpPr>
          <p:cNvPr id="208" name="Google Shape;208;p28"/>
          <p:cNvSpPr txBox="1"/>
          <p:nvPr/>
        </p:nvSpPr>
        <p:spPr>
          <a:xfrm>
            <a:off x="1351700" y="1860800"/>
            <a:ext cx="15624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AU">
                <a:latin typeface="Lato"/>
                <a:ea typeface="Lato"/>
                <a:cs typeface="Lato"/>
                <a:sym typeface="Lato"/>
              </a:rPr>
              <a:t>What we know</a:t>
            </a:r>
            <a:br>
              <a:rPr lang="en-AU">
                <a:latin typeface="Lato"/>
                <a:ea typeface="Lato"/>
                <a:cs typeface="Lato"/>
                <a:sym typeface="Lato"/>
              </a:rPr>
            </a:br>
            <a:r>
              <a:rPr lang="en-AU">
                <a:latin typeface="Lato"/>
                <a:ea typeface="Lato"/>
                <a:cs typeface="Lato"/>
                <a:sym typeface="Lato"/>
              </a:rPr>
              <a:t>to be true</a:t>
            </a:r>
            <a:endParaRPr>
              <a:latin typeface="Lato"/>
              <a:ea typeface="Lato"/>
              <a:cs typeface="Lato"/>
              <a:sym typeface="Lato"/>
            </a:endParaRPr>
          </a:p>
        </p:txBody>
      </p:sp>
      <p:sp>
        <p:nvSpPr>
          <p:cNvPr id="209" name="Google Shape;209;p28"/>
          <p:cNvSpPr txBox="1"/>
          <p:nvPr/>
        </p:nvSpPr>
        <p:spPr>
          <a:xfrm>
            <a:off x="6231900" y="1858750"/>
            <a:ext cx="1869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a:latin typeface="Lato"/>
                <a:ea typeface="Lato"/>
                <a:cs typeface="Lato"/>
                <a:sym typeface="Lato"/>
              </a:rPr>
              <a:t>What our program tells us</a:t>
            </a:r>
            <a:endParaRPr>
              <a:latin typeface="Lato"/>
              <a:ea typeface="Lato"/>
              <a:cs typeface="Lato"/>
              <a:sym typeface="Lato"/>
            </a:endParaRPr>
          </a:p>
        </p:txBody>
      </p:sp>
      <p:cxnSp>
        <p:nvCxnSpPr>
          <p:cNvPr id="210" name="Google Shape;210;p28"/>
          <p:cNvCxnSpPr>
            <a:stCxn id="207" idx="2"/>
            <a:endCxn id="211" idx="0"/>
          </p:cNvCxnSpPr>
          <p:nvPr/>
        </p:nvCxnSpPr>
        <p:spPr>
          <a:xfrm flipH="1">
            <a:off x="3796075" y="2551300"/>
            <a:ext cx="820800" cy="757800"/>
          </a:xfrm>
          <a:prstGeom prst="straightConnector1">
            <a:avLst/>
          </a:prstGeom>
          <a:noFill/>
          <a:ln w="9525" cap="flat" cmpd="sng">
            <a:solidFill>
              <a:schemeClr val="dk2"/>
            </a:solidFill>
            <a:prstDash val="solid"/>
            <a:round/>
            <a:headEnd type="none" w="med" len="med"/>
            <a:tailEnd type="none" w="med" len="med"/>
          </a:ln>
        </p:spPr>
      </p:cxnSp>
      <p:cxnSp>
        <p:nvCxnSpPr>
          <p:cNvPr id="212" name="Google Shape;212;p28"/>
          <p:cNvCxnSpPr>
            <a:stCxn id="207" idx="2"/>
            <a:endCxn id="213" idx="0"/>
          </p:cNvCxnSpPr>
          <p:nvPr/>
        </p:nvCxnSpPr>
        <p:spPr>
          <a:xfrm>
            <a:off x="4616875" y="2551300"/>
            <a:ext cx="860100" cy="757800"/>
          </a:xfrm>
          <a:prstGeom prst="straightConnector1">
            <a:avLst/>
          </a:prstGeom>
          <a:noFill/>
          <a:ln w="9525" cap="flat" cmpd="sng">
            <a:solidFill>
              <a:schemeClr val="dk2"/>
            </a:solidFill>
            <a:prstDash val="solid"/>
            <a:round/>
            <a:headEnd type="none" w="med" len="med"/>
            <a:tailEnd type="none" w="med" len="med"/>
          </a:ln>
        </p:spPr>
      </p:cxnSp>
      <p:sp>
        <p:nvSpPr>
          <p:cNvPr id="211" name="Google Shape;211;p28"/>
          <p:cNvSpPr/>
          <p:nvPr/>
        </p:nvSpPr>
        <p:spPr>
          <a:xfrm>
            <a:off x="3247600" y="3309050"/>
            <a:ext cx="1097100" cy="61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AU"/>
              <a:t>Yes - PASS</a:t>
            </a:r>
            <a:endParaRPr/>
          </a:p>
        </p:txBody>
      </p:sp>
      <p:sp>
        <p:nvSpPr>
          <p:cNvPr id="213" name="Google Shape;213;p28"/>
          <p:cNvSpPr/>
          <p:nvPr/>
        </p:nvSpPr>
        <p:spPr>
          <a:xfrm>
            <a:off x="4950400" y="3309050"/>
            <a:ext cx="1053300" cy="61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AU"/>
              <a:t>No - FAIL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Test harnesses (simplified)</a:t>
            </a:r>
            <a:endParaRPr/>
          </a:p>
        </p:txBody>
      </p:sp>
      <p:sp>
        <p:nvSpPr>
          <p:cNvPr id="219" name="Google Shape;219;p29"/>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Test harnesses should test every method in every class.</a:t>
            </a: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600"/>
              <a:t>Should also test for:</a:t>
            </a:r>
            <a:endParaRPr sz="1600"/>
          </a:p>
          <a:p>
            <a:pPr marL="114300" lvl="0" indent="0" algn="l" rtl="0">
              <a:lnSpc>
                <a:spcPct val="115000"/>
              </a:lnSpc>
              <a:spcBef>
                <a:spcPts val="0"/>
              </a:spcBef>
              <a:spcAft>
                <a:spcPts val="0"/>
              </a:spcAft>
              <a:buSzPts val="1800"/>
              <a:buNone/>
            </a:pPr>
            <a:endParaRPr sz="1600"/>
          </a:p>
          <a:p>
            <a:pPr marL="457200" lvl="0" indent="-330200" algn="l" rtl="0">
              <a:lnSpc>
                <a:spcPct val="115000"/>
              </a:lnSpc>
              <a:spcBef>
                <a:spcPts val="0"/>
              </a:spcBef>
              <a:spcAft>
                <a:spcPts val="0"/>
              </a:spcAft>
              <a:buSzPts val="1600"/>
              <a:buChar char="●"/>
            </a:pPr>
            <a:r>
              <a:rPr lang="en-AU" sz="1600"/>
              <a:t>Reliability - Does what it is supposed to do, follows the specification</a:t>
            </a:r>
            <a:endParaRPr sz="1600"/>
          </a:p>
          <a:p>
            <a:pPr marL="457200" lvl="0" indent="-330200" algn="l" rtl="0">
              <a:lnSpc>
                <a:spcPct val="115000"/>
              </a:lnSpc>
              <a:spcBef>
                <a:spcPts val="0"/>
              </a:spcBef>
              <a:spcAft>
                <a:spcPts val="0"/>
              </a:spcAft>
              <a:buSzPts val="1600"/>
              <a:buChar char="●"/>
            </a:pPr>
            <a:r>
              <a:rPr lang="en-AU" sz="1600"/>
              <a:t>Robustness - Copes with whatever is thrown at it. (Pop from an empty stack?)</a:t>
            </a:r>
            <a:endParaRPr sz="1600"/>
          </a:p>
          <a:p>
            <a:pPr marL="0" lvl="0" indent="0" algn="l" rtl="0">
              <a:lnSpc>
                <a:spcPct val="115000"/>
              </a:lnSpc>
              <a:spcBef>
                <a:spcPts val="0"/>
              </a:spcBef>
              <a:spcAft>
                <a:spcPts val="0"/>
              </a:spcAft>
              <a:buNone/>
            </a:pPr>
            <a:endParaRPr sz="1600"/>
          </a:p>
          <a:p>
            <a:pPr marL="114300" lvl="0" indent="0" algn="l" rtl="0">
              <a:spcBef>
                <a:spcPts val="0"/>
              </a:spcBef>
              <a:spcAft>
                <a:spcPts val="0"/>
              </a:spcAft>
              <a:buClr>
                <a:srgbClr val="000000"/>
              </a:buClr>
              <a:buSzPts val="1800"/>
              <a:buFont typeface="Arial"/>
              <a:buNone/>
            </a:pPr>
            <a:r>
              <a:rPr lang="en-AU" sz="1600"/>
              <a:t>And importantly, </a:t>
            </a:r>
            <a:r>
              <a:rPr lang="en-AU" sz="1600" b="1"/>
              <a:t>display everything!</a:t>
            </a:r>
            <a:endParaRPr sz="1600"/>
          </a:p>
          <a:p>
            <a:pPr marL="0" lvl="0" indent="0" algn="l" rtl="0">
              <a:lnSpc>
                <a:spcPct val="115000"/>
              </a:lnSpc>
              <a:spcBef>
                <a:spcPts val="0"/>
              </a:spcBef>
              <a:spcAft>
                <a:spcPts val="0"/>
              </a:spcAft>
              <a:buNone/>
            </a:pP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Stacks and Queues</a:t>
            </a:r>
            <a:endParaRPr/>
          </a:p>
        </p:txBody>
      </p:sp>
      <p:sp>
        <p:nvSpPr>
          <p:cNvPr id="225" name="Google Shape;225;p30"/>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Stacks are “Last In, First Out” – they behave like a tube of tennis balls. </a:t>
            </a:r>
            <a:br>
              <a:rPr lang="en-AU" sz="1600"/>
            </a:br>
            <a:r>
              <a:rPr lang="en-AU" sz="1600"/>
              <a:t>When we pick one out, it’s the last one to have gone in.</a:t>
            </a:r>
            <a:endParaRPr/>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600"/>
              <a:t>Queues are “First In, First Out” – they behave like a queue of shoppers at the supermarket. The shuffling queue sees them all step forward when the front person is let in. (The circular queue reduces time</a:t>
            </a:r>
            <a:br>
              <a:rPr lang="en-AU" sz="1600"/>
            </a:br>
            <a:r>
              <a:rPr lang="en-AU" sz="1600"/>
              <a:t>complexity by just moving two pointers.)</a:t>
            </a:r>
            <a:endParaRPr/>
          </a:p>
        </p:txBody>
      </p:sp>
      <p:pic>
        <p:nvPicPr>
          <p:cNvPr id="226" name="Google Shape;226;p30" descr="A vertical tube containing yellow tennis balls."/>
          <p:cNvPicPr preferRelativeResize="0"/>
          <p:nvPr/>
        </p:nvPicPr>
        <p:blipFill rotWithShape="1">
          <a:blip r:embed="rId3">
            <a:alphaModFix/>
          </a:blip>
          <a:srcRect/>
          <a:stretch/>
        </p:blipFill>
        <p:spPr>
          <a:xfrm>
            <a:off x="7146890" y="1431604"/>
            <a:ext cx="899024" cy="1348536"/>
          </a:xfrm>
          <a:prstGeom prst="rect">
            <a:avLst/>
          </a:prstGeom>
          <a:noFill/>
          <a:ln>
            <a:noFill/>
          </a:ln>
        </p:spPr>
      </p:pic>
      <p:pic>
        <p:nvPicPr>
          <p:cNvPr id="227" name="Google Shape;227;p30" descr="A queue of shoppers."/>
          <p:cNvPicPr preferRelativeResize="0"/>
          <p:nvPr/>
        </p:nvPicPr>
        <p:blipFill rotWithShape="1">
          <a:blip r:embed="rId4">
            <a:alphaModFix/>
          </a:blip>
          <a:srcRect/>
          <a:stretch/>
        </p:blipFill>
        <p:spPr>
          <a:xfrm>
            <a:off x="5916185" y="3715122"/>
            <a:ext cx="1797297" cy="10783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Linked Lists</a:t>
            </a:r>
            <a:endParaRPr/>
          </a:p>
        </p:txBody>
      </p:sp>
      <p:sp>
        <p:nvSpPr>
          <p:cNvPr id="233" name="Google Shape;233;p31"/>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dirty="0"/>
              <a:t>A linked list consists of two classes, LinkedList and </a:t>
            </a:r>
            <a:r>
              <a:rPr lang="en-AU" sz="1600" dirty="0" err="1"/>
              <a:t>ListNode</a:t>
            </a:r>
            <a:r>
              <a:rPr lang="en-AU" sz="1600" dirty="0"/>
              <a:t>.</a:t>
            </a:r>
            <a:br>
              <a:rPr lang="en-AU" sz="1600" dirty="0"/>
            </a:br>
            <a:br>
              <a:rPr lang="en-AU" sz="1600" dirty="0"/>
            </a:br>
            <a:r>
              <a:rPr lang="en-AU" sz="1600" dirty="0"/>
              <a:t>LinkedList is literally just a pointer to the head node (first node).</a:t>
            </a:r>
            <a:endParaRPr dirty="0"/>
          </a:p>
          <a:p>
            <a:pPr marL="114300" lvl="0" indent="0" algn="l" rtl="0">
              <a:lnSpc>
                <a:spcPct val="115000"/>
              </a:lnSpc>
              <a:spcBef>
                <a:spcPts val="0"/>
              </a:spcBef>
              <a:spcAft>
                <a:spcPts val="0"/>
              </a:spcAft>
              <a:buSzPts val="1800"/>
              <a:buNone/>
            </a:pPr>
            <a:r>
              <a:rPr lang="en-AU" sz="1600" dirty="0" err="1"/>
              <a:t>ListNode</a:t>
            </a:r>
            <a:r>
              <a:rPr lang="en-AU" sz="1600" dirty="0"/>
              <a:t> contains a value and a pointer to the next node.</a:t>
            </a:r>
            <a:endParaRPr sz="1600" dirty="0"/>
          </a:p>
        </p:txBody>
      </p:sp>
      <p:sp>
        <p:nvSpPr>
          <p:cNvPr id="234" name="Google Shape;234;p31"/>
          <p:cNvSpPr/>
          <p:nvPr/>
        </p:nvSpPr>
        <p:spPr>
          <a:xfrm>
            <a:off x="3873191" y="3066544"/>
            <a:ext cx="564995" cy="289931"/>
          </a:xfrm>
          <a:prstGeom prst="rect">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5" name="Google Shape;235;p31"/>
          <p:cNvSpPr/>
          <p:nvPr/>
        </p:nvSpPr>
        <p:spPr>
          <a:xfrm>
            <a:off x="2523892" y="3810000"/>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a:p>
        </p:txBody>
      </p:sp>
      <p:sp>
        <p:nvSpPr>
          <p:cNvPr id="236" name="Google Shape;236;p31"/>
          <p:cNvSpPr/>
          <p:nvPr/>
        </p:nvSpPr>
        <p:spPr>
          <a:xfrm>
            <a:off x="3419707" y="3810000"/>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a:p>
        </p:txBody>
      </p:sp>
      <p:sp>
        <p:nvSpPr>
          <p:cNvPr id="237" name="Google Shape;237;p31"/>
          <p:cNvSpPr/>
          <p:nvPr/>
        </p:nvSpPr>
        <p:spPr>
          <a:xfrm>
            <a:off x="4318334" y="3810000"/>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a:p>
        </p:txBody>
      </p:sp>
      <p:sp>
        <p:nvSpPr>
          <p:cNvPr id="238" name="Google Shape;238;p31"/>
          <p:cNvSpPr/>
          <p:nvPr/>
        </p:nvSpPr>
        <p:spPr>
          <a:xfrm>
            <a:off x="5216961" y="3809999"/>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sz="1000" b="0" i="0" u="none" strike="noStrike" cap="none">
              <a:solidFill>
                <a:schemeClr val="dk1"/>
              </a:solidFill>
              <a:latin typeface="Arial"/>
              <a:ea typeface="Arial"/>
              <a:cs typeface="Arial"/>
              <a:sym typeface="Arial"/>
            </a:endParaRPr>
          </a:p>
        </p:txBody>
      </p:sp>
      <p:cxnSp>
        <p:nvCxnSpPr>
          <p:cNvPr id="239" name="Google Shape;239;p31"/>
          <p:cNvCxnSpPr>
            <a:stCxn id="234" idx="1"/>
            <a:endCxn id="235" idx="0"/>
          </p:cNvCxnSpPr>
          <p:nvPr/>
        </p:nvCxnSpPr>
        <p:spPr>
          <a:xfrm flipH="1">
            <a:off x="2806391" y="3211510"/>
            <a:ext cx="1066800" cy="598500"/>
          </a:xfrm>
          <a:prstGeom prst="straightConnector1">
            <a:avLst/>
          </a:prstGeom>
          <a:noFill/>
          <a:ln w="19050" cap="flat" cmpd="sng">
            <a:solidFill>
              <a:srgbClr val="565656"/>
            </a:solidFill>
            <a:prstDash val="solid"/>
            <a:round/>
            <a:headEnd type="none" w="sm" len="sm"/>
            <a:tailEnd type="triangle" w="med" len="med"/>
          </a:ln>
        </p:spPr>
      </p:cxnSp>
      <p:cxnSp>
        <p:nvCxnSpPr>
          <p:cNvPr id="240" name="Google Shape;240;p31"/>
          <p:cNvCxnSpPr>
            <a:stCxn id="235" idx="3"/>
            <a:endCxn id="236" idx="1"/>
          </p:cNvCxnSpPr>
          <p:nvPr/>
        </p:nvCxnSpPr>
        <p:spPr>
          <a:xfrm>
            <a:off x="3088887" y="3954966"/>
            <a:ext cx="330900" cy="0"/>
          </a:xfrm>
          <a:prstGeom prst="straightConnector1">
            <a:avLst/>
          </a:prstGeom>
          <a:noFill/>
          <a:ln w="9525" cap="flat" cmpd="sng">
            <a:solidFill>
              <a:srgbClr val="565656"/>
            </a:solidFill>
            <a:prstDash val="solid"/>
            <a:round/>
            <a:headEnd type="none" w="sm" len="sm"/>
            <a:tailEnd type="triangle" w="med" len="med"/>
          </a:ln>
        </p:spPr>
      </p:cxnSp>
      <p:cxnSp>
        <p:nvCxnSpPr>
          <p:cNvPr id="241" name="Google Shape;241;p31"/>
          <p:cNvCxnSpPr>
            <a:stCxn id="236" idx="3"/>
            <a:endCxn id="237" idx="1"/>
          </p:cNvCxnSpPr>
          <p:nvPr/>
        </p:nvCxnSpPr>
        <p:spPr>
          <a:xfrm>
            <a:off x="3984702" y="3954966"/>
            <a:ext cx="333600" cy="0"/>
          </a:xfrm>
          <a:prstGeom prst="straightConnector1">
            <a:avLst/>
          </a:prstGeom>
          <a:noFill/>
          <a:ln w="9525" cap="flat" cmpd="sng">
            <a:solidFill>
              <a:srgbClr val="565656"/>
            </a:solidFill>
            <a:prstDash val="solid"/>
            <a:round/>
            <a:headEnd type="none" w="sm" len="sm"/>
            <a:tailEnd type="triangle" w="med" len="med"/>
          </a:ln>
        </p:spPr>
      </p:cxnSp>
      <p:cxnSp>
        <p:nvCxnSpPr>
          <p:cNvPr id="242" name="Google Shape;242;p31"/>
          <p:cNvCxnSpPr>
            <a:stCxn id="237" idx="3"/>
            <a:endCxn id="238" idx="1"/>
          </p:cNvCxnSpPr>
          <p:nvPr/>
        </p:nvCxnSpPr>
        <p:spPr>
          <a:xfrm>
            <a:off x="4883329" y="3954966"/>
            <a:ext cx="333600" cy="0"/>
          </a:xfrm>
          <a:prstGeom prst="straightConnector1">
            <a:avLst/>
          </a:prstGeom>
          <a:noFill/>
          <a:ln w="9525" cap="flat" cmpd="sng">
            <a:solidFill>
              <a:srgbClr val="565656"/>
            </a:solidFill>
            <a:prstDash val="solid"/>
            <a:round/>
            <a:headEnd type="none" w="sm" len="sm"/>
            <a:tailEnd type="triangle" w="med" len="med"/>
          </a:ln>
        </p:spPr>
      </p:cxnSp>
      <p:sp>
        <p:nvSpPr>
          <p:cNvPr id="243" name="Google Shape;243;p31"/>
          <p:cNvSpPr txBox="1"/>
          <p:nvPr/>
        </p:nvSpPr>
        <p:spPr>
          <a:xfrm>
            <a:off x="3041738" y="3954964"/>
            <a:ext cx="224393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000" b="0" i="0" u="none" strike="noStrike" cap="none">
                <a:solidFill>
                  <a:srgbClr val="000000"/>
                </a:solidFill>
                <a:latin typeface="Arial"/>
                <a:ea typeface="Arial"/>
                <a:cs typeface="Arial"/>
                <a:sym typeface="Arial"/>
              </a:rPr>
              <a:t>next                   next                   next</a:t>
            </a:r>
            <a:endParaRPr sz="1000" b="0" i="0" u="none" strike="noStrike" cap="none">
              <a:solidFill>
                <a:srgbClr val="000000"/>
              </a:solidFill>
              <a:latin typeface="Arial"/>
              <a:ea typeface="Arial"/>
              <a:cs typeface="Arial"/>
              <a:sym typeface="Arial"/>
            </a:endParaRPr>
          </a:p>
        </p:txBody>
      </p:sp>
      <p:pic>
        <p:nvPicPr>
          <p:cNvPr id="244" name="Google Shape;244;p31"/>
          <p:cNvPicPr preferRelativeResize="0"/>
          <p:nvPr/>
        </p:nvPicPr>
        <p:blipFill rotWithShape="1">
          <a:blip r:embed="rId3">
            <a:alphaModFix/>
          </a:blip>
          <a:srcRect/>
          <a:stretch/>
        </p:blipFill>
        <p:spPr>
          <a:xfrm>
            <a:off x="6852424" y="1388999"/>
            <a:ext cx="1562126" cy="15621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A quick overview, Week 1–6</a:t>
            </a:r>
            <a:endParaRPr/>
          </a:p>
        </p:txBody>
      </p:sp>
      <p:pic>
        <p:nvPicPr>
          <p:cNvPr id="93" name="Google Shape;93;p14" descr="Big O complexity chart&#10;"/>
          <p:cNvPicPr preferRelativeResize="0"/>
          <p:nvPr/>
        </p:nvPicPr>
        <p:blipFill rotWithShape="1">
          <a:blip r:embed="rId3">
            <a:alphaModFix/>
          </a:blip>
          <a:srcRect/>
          <a:stretch/>
        </p:blipFill>
        <p:spPr>
          <a:xfrm>
            <a:off x="727650" y="1369550"/>
            <a:ext cx="2022984" cy="1410213"/>
          </a:xfrm>
          <a:prstGeom prst="rect">
            <a:avLst/>
          </a:prstGeom>
          <a:noFill/>
          <a:ln>
            <a:noFill/>
          </a:ln>
        </p:spPr>
      </p:pic>
      <p:pic>
        <p:nvPicPr>
          <p:cNvPr id="94" name="Google Shape;94;p14" descr="Diagram&#10;&#10;Description automatically generated"/>
          <p:cNvPicPr preferRelativeResize="0"/>
          <p:nvPr/>
        </p:nvPicPr>
        <p:blipFill rotWithShape="1">
          <a:blip r:embed="rId4">
            <a:alphaModFix/>
          </a:blip>
          <a:srcRect/>
          <a:stretch/>
        </p:blipFill>
        <p:spPr>
          <a:xfrm>
            <a:off x="3391871" y="1478930"/>
            <a:ext cx="2022984" cy="1618387"/>
          </a:xfrm>
          <a:prstGeom prst="rect">
            <a:avLst/>
          </a:prstGeom>
          <a:noFill/>
          <a:ln>
            <a:noFill/>
          </a:ln>
        </p:spPr>
      </p:pic>
      <p:pic>
        <p:nvPicPr>
          <p:cNvPr id="95" name="Google Shape;95;p14"/>
          <p:cNvPicPr preferRelativeResize="0"/>
          <p:nvPr/>
        </p:nvPicPr>
        <p:blipFill rotWithShape="1">
          <a:blip r:embed="rId5">
            <a:alphaModFix/>
          </a:blip>
          <a:srcRect/>
          <a:stretch/>
        </p:blipFill>
        <p:spPr>
          <a:xfrm>
            <a:off x="5502162" y="1355434"/>
            <a:ext cx="1243584" cy="1618387"/>
          </a:xfrm>
          <a:prstGeom prst="rect">
            <a:avLst/>
          </a:prstGeom>
          <a:noFill/>
          <a:ln>
            <a:noFill/>
          </a:ln>
        </p:spPr>
      </p:pic>
      <p:pic>
        <p:nvPicPr>
          <p:cNvPr id="96" name="Google Shape;96;p14" descr="A picture containing text, indoor, floor, airport&#10;&#10;Description automatically generated"/>
          <p:cNvPicPr preferRelativeResize="0"/>
          <p:nvPr/>
        </p:nvPicPr>
        <p:blipFill rotWithShape="1">
          <a:blip r:embed="rId6">
            <a:alphaModFix/>
          </a:blip>
          <a:srcRect/>
          <a:stretch/>
        </p:blipFill>
        <p:spPr>
          <a:xfrm>
            <a:off x="6515997" y="1639551"/>
            <a:ext cx="1900353" cy="1140212"/>
          </a:xfrm>
          <a:prstGeom prst="rect">
            <a:avLst/>
          </a:prstGeom>
          <a:noFill/>
          <a:ln>
            <a:noFill/>
          </a:ln>
        </p:spPr>
      </p:pic>
      <p:pic>
        <p:nvPicPr>
          <p:cNvPr id="97" name="Google Shape;97;p14" descr="A picture containing text, pool ball, sport, pool table&#10;&#10;Description automatically generated"/>
          <p:cNvPicPr preferRelativeResize="0"/>
          <p:nvPr/>
        </p:nvPicPr>
        <p:blipFill rotWithShape="1">
          <a:blip r:embed="rId7">
            <a:alphaModFix/>
          </a:blip>
          <a:srcRect/>
          <a:stretch/>
        </p:blipFill>
        <p:spPr>
          <a:xfrm>
            <a:off x="6429977" y="3455154"/>
            <a:ext cx="1686955" cy="1114796"/>
          </a:xfrm>
          <a:prstGeom prst="rect">
            <a:avLst/>
          </a:prstGeom>
          <a:noFill/>
          <a:ln>
            <a:noFill/>
          </a:ln>
        </p:spPr>
      </p:pic>
      <p:pic>
        <p:nvPicPr>
          <p:cNvPr id="98" name="Google Shape;98;p14" descr="Shape&#10;&#10;Description automatically generated with low confidence"/>
          <p:cNvPicPr preferRelativeResize="0"/>
          <p:nvPr/>
        </p:nvPicPr>
        <p:blipFill rotWithShape="1">
          <a:blip r:embed="rId8">
            <a:alphaModFix/>
          </a:blip>
          <a:srcRect/>
          <a:stretch/>
        </p:blipFill>
        <p:spPr>
          <a:xfrm>
            <a:off x="3653653" y="3308448"/>
            <a:ext cx="1499420" cy="1249517"/>
          </a:xfrm>
          <a:prstGeom prst="rect">
            <a:avLst/>
          </a:prstGeom>
          <a:noFill/>
          <a:ln>
            <a:noFill/>
          </a:ln>
        </p:spPr>
      </p:pic>
      <p:pic>
        <p:nvPicPr>
          <p:cNvPr id="99" name="Google Shape;99;p14" descr="Chart&#10;&#10;Description automatically generated with medium confidence"/>
          <p:cNvPicPr preferRelativeResize="0"/>
          <p:nvPr/>
        </p:nvPicPr>
        <p:blipFill rotWithShape="1">
          <a:blip r:embed="rId9">
            <a:alphaModFix/>
          </a:blip>
          <a:srcRect/>
          <a:stretch/>
        </p:blipFill>
        <p:spPr>
          <a:xfrm rot="10800000" flipH="1">
            <a:off x="495993" y="4095562"/>
            <a:ext cx="2867048" cy="587950"/>
          </a:xfrm>
          <a:prstGeom prst="rect">
            <a:avLst/>
          </a:prstGeom>
          <a:noFill/>
          <a:ln>
            <a:noFill/>
          </a:ln>
        </p:spPr>
      </p:pic>
      <p:pic>
        <p:nvPicPr>
          <p:cNvPr id="100" name="Google Shape;100;p14"/>
          <p:cNvPicPr preferRelativeResize="0"/>
          <p:nvPr/>
        </p:nvPicPr>
        <p:blipFill rotWithShape="1">
          <a:blip r:embed="rId10">
            <a:alphaModFix/>
          </a:blip>
          <a:srcRect/>
          <a:stretch/>
        </p:blipFill>
        <p:spPr>
          <a:xfrm>
            <a:off x="997315" y="2906722"/>
            <a:ext cx="1379434" cy="1379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Linked Lists</a:t>
            </a:r>
            <a:endParaRPr/>
          </a:p>
        </p:txBody>
      </p:sp>
      <p:sp>
        <p:nvSpPr>
          <p:cNvPr id="250" name="Google Shape;250;p32"/>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In the prac, you were asked to make it a “doubly-linked, doubly ended” list.</a:t>
            </a:r>
            <a:endParaRPr/>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600"/>
              <a:t>We do this by adding a “tail” pointer to the LinkedList</a:t>
            </a:r>
            <a:br>
              <a:rPr lang="en-AU" sz="1600"/>
            </a:br>
            <a:r>
              <a:rPr lang="en-AU" sz="1600"/>
              <a:t>and “prev” pointers to the nodes.</a:t>
            </a:r>
            <a:endParaRPr sz="1600"/>
          </a:p>
        </p:txBody>
      </p:sp>
      <p:sp>
        <p:nvSpPr>
          <p:cNvPr id="251" name="Google Shape;251;p32"/>
          <p:cNvSpPr/>
          <p:nvPr/>
        </p:nvSpPr>
        <p:spPr>
          <a:xfrm>
            <a:off x="3873191" y="3066544"/>
            <a:ext cx="564995" cy="289931"/>
          </a:xfrm>
          <a:prstGeom prst="rect">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2"/>
          <p:cNvSpPr/>
          <p:nvPr/>
        </p:nvSpPr>
        <p:spPr>
          <a:xfrm>
            <a:off x="2523892" y="3810000"/>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a:p>
        </p:txBody>
      </p:sp>
      <p:sp>
        <p:nvSpPr>
          <p:cNvPr id="253" name="Google Shape;253;p32"/>
          <p:cNvSpPr/>
          <p:nvPr/>
        </p:nvSpPr>
        <p:spPr>
          <a:xfrm>
            <a:off x="3419707" y="3810000"/>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a:p>
        </p:txBody>
      </p:sp>
      <p:sp>
        <p:nvSpPr>
          <p:cNvPr id="254" name="Google Shape;254;p32"/>
          <p:cNvSpPr/>
          <p:nvPr/>
        </p:nvSpPr>
        <p:spPr>
          <a:xfrm>
            <a:off x="4318334" y="3810000"/>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a:p>
        </p:txBody>
      </p:sp>
      <p:sp>
        <p:nvSpPr>
          <p:cNvPr id="255" name="Google Shape;255;p32"/>
          <p:cNvSpPr/>
          <p:nvPr/>
        </p:nvSpPr>
        <p:spPr>
          <a:xfrm>
            <a:off x="5216961" y="3809999"/>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sz="1000" b="0" i="0" u="none" strike="noStrike" cap="none">
              <a:solidFill>
                <a:schemeClr val="dk1"/>
              </a:solidFill>
              <a:latin typeface="Arial"/>
              <a:ea typeface="Arial"/>
              <a:cs typeface="Arial"/>
              <a:sym typeface="Arial"/>
            </a:endParaRPr>
          </a:p>
        </p:txBody>
      </p:sp>
      <p:cxnSp>
        <p:nvCxnSpPr>
          <p:cNvPr id="256" name="Google Shape;256;p32"/>
          <p:cNvCxnSpPr>
            <a:stCxn id="251" idx="1"/>
            <a:endCxn id="252" idx="0"/>
          </p:cNvCxnSpPr>
          <p:nvPr/>
        </p:nvCxnSpPr>
        <p:spPr>
          <a:xfrm flipH="1">
            <a:off x="2806391" y="3211510"/>
            <a:ext cx="1066800" cy="598500"/>
          </a:xfrm>
          <a:prstGeom prst="straightConnector1">
            <a:avLst/>
          </a:prstGeom>
          <a:noFill/>
          <a:ln w="19050" cap="flat" cmpd="sng">
            <a:solidFill>
              <a:srgbClr val="565656"/>
            </a:solidFill>
            <a:prstDash val="solid"/>
            <a:round/>
            <a:headEnd type="none" w="sm" len="sm"/>
            <a:tailEnd type="triangle" w="med" len="med"/>
          </a:ln>
        </p:spPr>
      </p:cxnSp>
      <p:cxnSp>
        <p:nvCxnSpPr>
          <p:cNvPr id="257" name="Google Shape;257;p32"/>
          <p:cNvCxnSpPr>
            <a:stCxn id="252" idx="3"/>
            <a:endCxn id="253" idx="1"/>
          </p:cNvCxnSpPr>
          <p:nvPr/>
        </p:nvCxnSpPr>
        <p:spPr>
          <a:xfrm>
            <a:off x="3088887" y="3954966"/>
            <a:ext cx="330900" cy="0"/>
          </a:xfrm>
          <a:prstGeom prst="straightConnector1">
            <a:avLst/>
          </a:prstGeom>
          <a:noFill/>
          <a:ln w="9525" cap="flat" cmpd="sng">
            <a:solidFill>
              <a:srgbClr val="565656"/>
            </a:solidFill>
            <a:prstDash val="solid"/>
            <a:round/>
            <a:headEnd type="none" w="sm" len="sm"/>
            <a:tailEnd type="triangle" w="med" len="med"/>
          </a:ln>
        </p:spPr>
      </p:cxnSp>
      <p:cxnSp>
        <p:nvCxnSpPr>
          <p:cNvPr id="258" name="Google Shape;258;p32"/>
          <p:cNvCxnSpPr>
            <a:stCxn id="253" idx="3"/>
            <a:endCxn id="254" idx="1"/>
          </p:cNvCxnSpPr>
          <p:nvPr/>
        </p:nvCxnSpPr>
        <p:spPr>
          <a:xfrm>
            <a:off x="3984702" y="3954966"/>
            <a:ext cx="333600" cy="0"/>
          </a:xfrm>
          <a:prstGeom prst="straightConnector1">
            <a:avLst/>
          </a:prstGeom>
          <a:noFill/>
          <a:ln w="9525" cap="flat" cmpd="sng">
            <a:solidFill>
              <a:srgbClr val="565656"/>
            </a:solidFill>
            <a:prstDash val="solid"/>
            <a:round/>
            <a:headEnd type="none" w="sm" len="sm"/>
            <a:tailEnd type="triangle" w="med" len="med"/>
          </a:ln>
        </p:spPr>
      </p:cxnSp>
      <p:cxnSp>
        <p:nvCxnSpPr>
          <p:cNvPr id="259" name="Google Shape;259;p32"/>
          <p:cNvCxnSpPr>
            <a:stCxn id="254" idx="3"/>
            <a:endCxn id="255" idx="1"/>
          </p:cNvCxnSpPr>
          <p:nvPr/>
        </p:nvCxnSpPr>
        <p:spPr>
          <a:xfrm>
            <a:off x="4883329" y="3954966"/>
            <a:ext cx="333600" cy="0"/>
          </a:xfrm>
          <a:prstGeom prst="straightConnector1">
            <a:avLst/>
          </a:prstGeom>
          <a:noFill/>
          <a:ln w="9525" cap="flat" cmpd="sng">
            <a:solidFill>
              <a:srgbClr val="565656"/>
            </a:solidFill>
            <a:prstDash val="solid"/>
            <a:round/>
            <a:headEnd type="none" w="sm" len="sm"/>
            <a:tailEnd type="triangle" w="med" len="med"/>
          </a:ln>
        </p:spPr>
      </p:cxnSp>
      <p:sp>
        <p:nvSpPr>
          <p:cNvPr id="260" name="Google Shape;260;p32"/>
          <p:cNvSpPr txBox="1"/>
          <p:nvPr/>
        </p:nvSpPr>
        <p:spPr>
          <a:xfrm>
            <a:off x="3041738" y="3954964"/>
            <a:ext cx="224393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000" b="0" i="0" u="none" strike="noStrike" cap="none">
                <a:solidFill>
                  <a:srgbClr val="000000"/>
                </a:solidFill>
                <a:latin typeface="Arial"/>
                <a:ea typeface="Arial"/>
                <a:cs typeface="Arial"/>
                <a:sym typeface="Arial"/>
              </a:rPr>
              <a:t>next                   next                   next</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Linked Lists</a:t>
            </a:r>
            <a:endParaRPr/>
          </a:p>
        </p:txBody>
      </p:sp>
      <p:sp>
        <p:nvSpPr>
          <p:cNvPr id="266" name="Google Shape;266;p33"/>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In the prac, you were asked to make it a “doubly-linked, doubly ended” list.</a:t>
            </a:r>
            <a:endParaRPr/>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600"/>
              <a:t>We do this by adding a “tail” pointer to the LinkedList</a:t>
            </a:r>
            <a:br>
              <a:rPr lang="en-AU" sz="1600"/>
            </a:br>
            <a:r>
              <a:rPr lang="en-AU" sz="1600"/>
              <a:t>and “prev” pointers to the nodes.</a:t>
            </a:r>
            <a:endParaRPr/>
          </a:p>
        </p:txBody>
      </p:sp>
      <p:sp>
        <p:nvSpPr>
          <p:cNvPr id="267" name="Google Shape;267;p33"/>
          <p:cNvSpPr/>
          <p:nvPr/>
        </p:nvSpPr>
        <p:spPr>
          <a:xfrm>
            <a:off x="3873191" y="3066544"/>
            <a:ext cx="564995" cy="289931"/>
          </a:xfrm>
          <a:prstGeom prst="rect">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8" name="Google Shape;268;p33"/>
          <p:cNvSpPr/>
          <p:nvPr/>
        </p:nvSpPr>
        <p:spPr>
          <a:xfrm>
            <a:off x="2523892" y="3810000"/>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a:p>
        </p:txBody>
      </p:sp>
      <p:sp>
        <p:nvSpPr>
          <p:cNvPr id="269" name="Google Shape;269;p33"/>
          <p:cNvSpPr/>
          <p:nvPr/>
        </p:nvSpPr>
        <p:spPr>
          <a:xfrm>
            <a:off x="3419707" y="3810000"/>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a:p>
        </p:txBody>
      </p:sp>
      <p:sp>
        <p:nvSpPr>
          <p:cNvPr id="270" name="Google Shape;270;p33"/>
          <p:cNvSpPr/>
          <p:nvPr/>
        </p:nvSpPr>
        <p:spPr>
          <a:xfrm>
            <a:off x="4318334" y="3810000"/>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a:p>
        </p:txBody>
      </p:sp>
      <p:sp>
        <p:nvSpPr>
          <p:cNvPr id="271" name="Google Shape;271;p33"/>
          <p:cNvSpPr/>
          <p:nvPr/>
        </p:nvSpPr>
        <p:spPr>
          <a:xfrm>
            <a:off x="5216961" y="3809999"/>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sz="1000" b="0" i="0" u="none" strike="noStrike" cap="none">
              <a:solidFill>
                <a:schemeClr val="dk1"/>
              </a:solidFill>
              <a:latin typeface="Arial"/>
              <a:ea typeface="Arial"/>
              <a:cs typeface="Arial"/>
              <a:sym typeface="Arial"/>
            </a:endParaRPr>
          </a:p>
        </p:txBody>
      </p:sp>
      <p:cxnSp>
        <p:nvCxnSpPr>
          <p:cNvPr id="272" name="Google Shape;272;p33"/>
          <p:cNvCxnSpPr>
            <a:stCxn id="267" idx="1"/>
            <a:endCxn id="268" idx="0"/>
          </p:cNvCxnSpPr>
          <p:nvPr/>
        </p:nvCxnSpPr>
        <p:spPr>
          <a:xfrm flipH="1">
            <a:off x="2806391" y="3211510"/>
            <a:ext cx="1066800" cy="598500"/>
          </a:xfrm>
          <a:prstGeom prst="straightConnector1">
            <a:avLst/>
          </a:prstGeom>
          <a:noFill/>
          <a:ln w="19050" cap="flat" cmpd="sng">
            <a:solidFill>
              <a:srgbClr val="565656"/>
            </a:solidFill>
            <a:prstDash val="solid"/>
            <a:round/>
            <a:headEnd type="none" w="sm" len="sm"/>
            <a:tailEnd type="triangle" w="med" len="med"/>
          </a:ln>
        </p:spPr>
      </p:cxnSp>
      <p:cxnSp>
        <p:nvCxnSpPr>
          <p:cNvPr id="273" name="Google Shape;273;p33"/>
          <p:cNvCxnSpPr/>
          <p:nvPr/>
        </p:nvCxnSpPr>
        <p:spPr>
          <a:xfrm>
            <a:off x="3088887" y="4013679"/>
            <a:ext cx="330820" cy="0"/>
          </a:xfrm>
          <a:prstGeom prst="straightConnector1">
            <a:avLst/>
          </a:prstGeom>
          <a:noFill/>
          <a:ln w="9525" cap="flat" cmpd="sng">
            <a:solidFill>
              <a:srgbClr val="565656"/>
            </a:solidFill>
            <a:prstDash val="solid"/>
            <a:round/>
            <a:headEnd type="none" w="sm" len="sm"/>
            <a:tailEnd type="triangle" w="med" len="med"/>
          </a:ln>
        </p:spPr>
      </p:cxnSp>
      <p:cxnSp>
        <p:nvCxnSpPr>
          <p:cNvPr id="274" name="Google Shape;274;p33"/>
          <p:cNvCxnSpPr/>
          <p:nvPr/>
        </p:nvCxnSpPr>
        <p:spPr>
          <a:xfrm>
            <a:off x="3984701" y="4006245"/>
            <a:ext cx="333632" cy="0"/>
          </a:xfrm>
          <a:prstGeom prst="straightConnector1">
            <a:avLst/>
          </a:prstGeom>
          <a:noFill/>
          <a:ln w="9525" cap="flat" cmpd="sng">
            <a:solidFill>
              <a:srgbClr val="565656"/>
            </a:solidFill>
            <a:prstDash val="solid"/>
            <a:round/>
            <a:headEnd type="none" w="sm" len="sm"/>
            <a:tailEnd type="triangle" w="med" len="med"/>
          </a:ln>
        </p:spPr>
      </p:cxnSp>
      <p:cxnSp>
        <p:nvCxnSpPr>
          <p:cNvPr id="275" name="Google Shape;275;p33"/>
          <p:cNvCxnSpPr/>
          <p:nvPr/>
        </p:nvCxnSpPr>
        <p:spPr>
          <a:xfrm rot="10800000" flipH="1">
            <a:off x="4883329" y="4006244"/>
            <a:ext cx="333632" cy="1"/>
          </a:xfrm>
          <a:prstGeom prst="straightConnector1">
            <a:avLst/>
          </a:prstGeom>
          <a:noFill/>
          <a:ln w="9525" cap="flat" cmpd="sng">
            <a:solidFill>
              <a:srgbClr val="565656"/>
            </a:solidFill>
            <a:prstDash val="solid"/>
            <a:round/>
            <a:headEnd type="none" w="sm" len="sm"/>
            <a:tailEnd type="triangle" w="med" len="med"/>
          </a:ln>
        </p:spPr>
      </p:cxnSp>
      <p:sp>
        <p:nvSpPr>
          <p:cNvPr id="276" name="Google Shape;276;p33"/>
          <p:cNvSpPr txBox="1"/>
          <p:nvPr/>
        </p:nvSpPr>
        <p:spPr>
          <a:xfrm>
            <a:off x="3029548" y="4017303"/>
            <a:ext cx="224393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000" b="0" i="0" u="none" strike="noStrike" cap="none">
                <a:solidFill>
                  <a:srgbClr val="000000"/>
                </a:solidFill>
                <a:latin typeface="Arial"/>
                <a:ea typeface="Arial"/>
                <a:cs typeface="Arial"/>
                <a:sym typeface="Arial"/>
              </a:rPr>
              <a:t>next                   next                   next</a:t>
            </a:r>
            <a:endParaRPr sz="1000" b="0" i="0" u="none" strike="noStrike" cap="none">
              <a:solidFill>
                <a:srgbClr val="000000"/>
              </a:solidFill>
              <a:latin typeface="Arial"/>
              <a:ea typeface="Arial"/>
              <a:cs typeface="Arial"/>
              <a:sym typeface="Arial"/>
            </a:endParaRPr>
          </a:p>
        </p:txBody>
      </p:sp>
      <p:cxnSp>
        <p:nvCxnSpPr>
          <p:cNvPr id="277" name="Google Shape;277;p33"/>
          <p:cNvCxnSpPr>
            <a:stCxn id="267" idx="3"/>
            <a:endCxn id="271" idx="0"/>
          </p:cNvCxnSpPr>
          <p:nvPr/>
        </p:nvCxnSpPr>
        <p:spPr>
          <a:xfrm>
            <a:off x="4438186" y="3211510"/>
            <a:ext cx="1061400" cy="598500"/>
          </a:xfrm>
          <a:prstGeom prst="straightConnector1">
            <a:avLst/>
          </a:prstGeom>
          <a:noFill/>
          <a:ln w="19050" cap="flat" cmpd="sng">
            <a:solidFill>
              <a:srgbClr val="565656"/>
            </a:solidFill>
            <a:prstDash val="solid"/>
            <a:round/>
            <a:headEnd type="none" w="sm" len="sm"/>
            <a:tailEnd type="triangle" w="med" len="med"/>
          </a:ln>
        </p:spPr>
      </p:cxnSp>
      <p:cxnSp>
        <p:nvCxnSpPr>
          <p:cNvPr id="278" name="Google Shape;278;p33"/>
          <p:cNvCxnSpPr>
            <a:stCxn id="271" idx="1"/>
            <a:endCxn id="270" idx="3"/>
          </p:cNvCxnSpPr>
          <p:nvPr/>
        </p:nvCxnSpPr>
        <p:spPr>
          <a:xfrm rot="10800000">
            <a:off x="4883361" y="3954965"/>
            <a:ext cx="333600" cy="0"/>
          </a:xfrm>
          <a:prstGeom prst="straightConnector1">
            <a:avLst/>
          </a:prstGeom>
          <a:noFill/>
          <a:ln w="9525" cap="flat" cmpd="sng">
            <a:solidFill>
              <a:srgbClr val="565656"/>
            </a:solidFill>
            <a:prstDash val="solid"/>
            <a:round/>
            <a:headEnd type="none" w="sm" len="sm"/>
            <a:tailEnd type="triangle" w="med" len="med"/>
          </a:ln>
        </p:spPr>
      </p:cxnSp>
      <p:cxnSp>
        <p:nvCxnSpPr>
          <p:cNvPr id="279" name="Google Shape;279;p33"/>
          <p:cNvCxnSpPr>
            <a:stCxn id="270" idx="1"/>
            <a:endCxn id="269" idx="3"/>
          </p:cNvCxnSpPr>
          <p:nvPr/>
        </p:nvCxnSpPr>
        <p:spPr>
          <a:xfrm rot="10800000">
            <a:off x="3984734" y="3954966"/>
            <a:ext cx="333600" cy="0"/>
          </a:xfrm>
          <a:prstGeom prst="straightConnector1">
            <a:avLst/>
          </a:prstGeom>
          <a:noFill/>
          <a:ln w="9525" cap="flat" cmpd="sng">
            <a:solidFill>
              <a:srgbClr val="565656"/>
            </a:solidFill>
            <a:prstDash val="solid"/>
            <a:round/>
            <a:headEnd type="none" w="sm" len="sm"/>
            <a:tailEnd type="triangle" w="med" len="med"/>
          </a:ln>
        </p:spPr>
      </p:cxnSp>
      <p:cxnSp>
        <p:nvCxnSpPr>
          <p:cNvPr id="280" name="Google Shape;280;p33"/>
          <p:cNvCxnSpPr>
            <a:stCxn id="269" idx="1"/>
            <a:endCxn id="268" idx="3"/>
          </p:cNvCxnSpPr>
          <p:nvPr/>
        </p:nvCxnSpPr>
        <p:spPr>
          <a:xfrm rot="10800000">
            <a:off x="3088807" y="3954966"/>
            <a:ext cx="330900" cy="0"/>
          </a:xfrm>
          <a:prstGeom prst="straightConnector1">
            <a:avLst/>
          </a:prstGeom>
          <a:noFill/>
          <a:ln w="9525" cap="flat" cmpd="sng">
            <a:solidFill>
              <a:srgbClr val="565656"/>
            </a:solidFill>
            <a:prstDash val="solid"/>
            <a:round/>
            <a:headEnd type="none" w="sm" len="sm"/>
            <a:tailEnd type="triangle" w="med" len="med"/>
          </a:ln>
        </p:spPr>
      </p:cxnSp>
      <p:sp>
        <p:nvSpPr>
          <p:cNvPr id="281" name="Google Shape;281;p33"/>
          <p:cNvSpPr txBox="1"/>
          <p:nvPr/>
        </p:nvSpPr>
        <p:spPr>
          <a:xfrm>
            <a:off x="3029548" y="3718710"/>
            <a:ext cx="2273972"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000" b="0" i="0" u="none" strike="noStrike" cap="none">
                <a:solidFill>
                  <a:srgbClr val="000000"/>
                </a:solidFill>
                <a:latin typeface="Arial"/>
                <a:ea typeface="Arial"/>
                <a:cs typeface="Arial"/>
                <a:sym typeface="Arial"/>
              </a:rPr>
              <a:t>prev                   prev                   prev</a:t>
            </a:r>
            <a:endParaRPr sz="1000" b="0" i="0" u="none" strike="noStrike" cap="none">
              <a:solidFill>
                <a:srgbClr val="000000"/>
              </a:solidFill>
              <a:latin typeface="Arial"/>
              <a:ea typeface="Arial"/>
              <a:cs typeface="Arial"/>
              <a:sym typeface="Arial"/>
            </a:endParaRPr>
          </a:p>
        </p:txBody>
      </p:sp>
      <p:sp>
        <p:nvSpPr>
          <p:cNvPr id="282" name="Google Shape;282;p33"/>
          <p:cNvSpPr txBox="1"/>
          <p:nvPr/>
        </p:nvSpPr>
        <p:spPr>
          <a:xfrm>
            <a:off x="5976103" y="2902058"/>
            <a:ext cx="2247899"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600" b="0" i="0" u="none" strike="noStrike" cap="none">
                <a:solidFill>
                  <a:schemeClr val="accent1"/>
                </a:solidFill>
                <a:latin typeface="Lato"/>
                <a:ea typeface="Lato"/>
                <a:cs typeface="Lato"/>
                <a:sym typeface="Lato"/>
              </a:rPr>
              <a:t>This makes accessing the end of the list much easier.</a:t>
            </a:r>
            <a:endParaRPr/>
          </a:p>
          <a:p>
            <a:pPr marL="0" marR="0" lvl="0" indent="0" algn="l" rtl="0">
              <a:lnSpc>
                <a:spcPct val="100000"/>
              </a:lnSpc>
              <a:spcBef>
                <a:spcPts val="0"/>
              </a:spcBef>
              <a:spcAft>
                <a:spcPts val="0"/>
              </a:spcAft>
              <a:buNone/>
            </a:pPr>
            <a:endParaRPr sz="1600" b="0" i="0" u="none" strike="noStrike" cap="none">
              <a:solidFill>
                <a:schemeClr val="accent1"/>
              </a:solidFill>
              <a:latin typeface="Lato"/>
              <a:ea typeface="Lato"/>
              <a:cs typeface="Lato"/>
              <a:sym typeface="Lato"/>
            </a:endParaRPr>
          </a:p>
          <a:p>
            <a:pPr marL="0" marR="0" lvl="0" indent="0" algn="l" rtl="0">
              <a:lnSpc>
                <a:spcPct val="100000"/>
              </a:lnSpc>
              <a:spcBef>
                <a:spcPts val="0"/>
              </a:spcBef>
              <a:spcAft>
                <a:spcPts val="0"/>
              </a:spcAft>
              <a:buNone/>
            </a:pPr>
            <a:r>
              <a:rPr lang="en-AU" sz="1600" b="0" i="0" u="none" strike="noStrike" cap="none">
                <a:solidFill>
                  <a:schemeClr val="accent1"/>
                </a:solidFill>
                <a:latin typeface="Lato"/>
                <a:ea typeface="Lato"/>
                <a:cs typeface="Lato"/>
                <a:sym typeface="Lato"/>
              </a:rPr>
              <a:t>e.g. insertLast doesn’t have to iterate through the entire list.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dirty="0"/>
              <a:t>Activity 1</a:t>
            </a:r>
            <a:endParaRPr dirty="0"/>
          </a:p>
        </p:txBody>
      </p:sp>
      <p:sp>
        <p:nvSpPr>
          <p:cNvPr id="266" name="Google Shape;266;p33"/>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dirty="0"/>
              <a:t>Given a doubly-linked, doubly ended list.</a:t>
            </a:r>
            <a:endParaRPr dirty="0"/>
          </a:p>
          <a:p>
            <a:pPr marL="114300" lvl="0" indent="0" algn="l" rtl="0">
              <a:lnSpc>
                <a:spcPct val="115000"/>
              </a:lnSpc>
              <a:spcBef>
                <a:spcPts val="0"/>
              </a:spcBef>
              <a:spcAft>
                <a:spcPts val="0"/>
              </a:spcAft>
              <a:buSzPts val="1800"/>
              <a:buNone/>
            </a:pPr>
            <a:endParaRPr sz="1600" dirty="0"/>
          </a:p>
          <a:p>
            <a:pPr marL="400050" lvl="0" indent="-285750" algn="l" rtl="0">
              <a:lnSpc>
                <a:spcPct val="115000"/>
              </a:lnSpc>
              <a:spcBef>
                <a:spcPts val="0"/>
              </a:spcBef>
              <a:spcAft>
                <a:spcPts val="0"/>
              </a:spcAft>
              <a:buSzPts val="1800"/>
              <a:buFontTx/>
              <a:buChar char="-"/>
            </a:pPr>
            <a:r>
              <a:rPr lang="en-AU" sz="1600" dirty="0"/>
              <a:t>How would you perform an insert on the first node?</a:t>
            </a:r>
          </a:p>
          <a:p>
            <a:pPr marL="400050" lvl="0" indent="-285750" algn="l" rtl="0">
              <a:lnSpc>
                <a:spcPct val="115000"/>
              </a:lnSpc>
              <a:spcBef>
                <a:spcPts val="0"/>
              </a:spcBef>
              <a:spcAft>
                <a:spcPts val="0"/>
              </a:spcAft>
              <a:buSzPts val="1800"/>
              <a:buFontTx/>
              <a:buChar char="-"/>
            </a:pPr>
            <a:r>
              <a:rPr lang="en-AU" sz="1600" dirty="0"/>
              <a:t>What if you perform a remove on the first node?</a:t>
            </a:r>
          </a:p>
          <a:p>
            <a:pPr marL="400050" lvl="0" indent="-285750" algn="l" rtl="0">
              <a:lnSpc>
                <a:spcPct val="115000"/>
              </a:lnSpc>
              <a:spcBef>
                <a:spcPts val="0"/>
              </a:spcBef>
              <a:spcAft>
                <a:spcPts val="0"/>
              </a:spcAft>
              <a:buSzPts val="1800"/>
              <a:buFontTx/>
              <a:buChar char="-"/>
            </a:pPr>
            <a:endParaRPr lang="en-AU" sz="1600" dirty="0"/>
          </a:p>
          <a:p>
            <a:pPr marL="114300" indent="0">
              <a:buSzPts val="1800"/>
              <a:buNone/>
            </a:pPr>
            <a:r>
              <a:rPr lang="en-AU" sz="1400" dirty="0"/>
              <a:t>(We just want to know how would you re-arrange the pointers?)</a:t>
            </a:r>
          </a:p>
          <a:p>
            <a:pPr marL="114300" lvl="0" indent="0" algn="l" rtl="0">
              <a:lnSpc>
                <a:spcPct val="115000"/>
              </a:lnSpc>
              <a:spcBef>
                <a:spcPts val="0"/>
              </a:spcBef>
              <a:spcAft>
                <a:spcPts val="0"/>
              </a:spcAft>
              <a:buSzPts val="1800"/>
              <a:buNone/>
            </a:pPr>
            <a:endParaRPr lang="en-AU" sz="1600" dirty="0"/>
          </a:p>
        </p:txBody>
      </p:sp>
      <p:sp>
        <p:nvSpPr>
          <p:cNvPr id="267" name="Google Shape;267;p33"/>
          <p:cNvSpPr/>
          <p:nvPr/>
        </p:nvSpPr>
        <p:spPr>
          <a:xfrm>
            <a:off x="6662405" y="3072123"/>
            <a:ext cx="564995" cy="289931"/>
          </a:xfrm>
          <a:prstGeom prst="rect">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8" name="Google Shape;268;p33"/>
          <p:cNvSpPr/>
          <p:nvPr/>
        </p:nvSpPr>
        <p:spPr>
          <a:xfrm>
            <a:off x="5302261" y="3825072"/>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a:p>
        </p:txBody>
      </p:sp>
      <p:sp>
        <p:nvSpPr>
          <p:cNvPr id="269" name="Google Shape;269;p33"/>
          <p:cNvSpPr/>
          <p:nvPr/>
        </p:nvSpPr>
        <p:spPr>
          <a:xfrm>
            <a:off x="6198076" y="3825072"/>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a:p>
        </p:txBody>
      </p:sp>
      <p:sp>
        <p:nvSpPr>
          <p:cNvPr id="270" name="Google Shape;270;p33"/>
          <p:cNvSpPr/>
          <p:nvPr/>
        </p:nvSpPr>
        <p:spPr>
          <a:xfrm>
            <a:off x="7096703" y="3825072"/>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a:p>
        </p:txBody>
      </p:sp>
      <p:sp>
        <p:nvSpPr>
          <p:cNvPr id="271" name="Google Shape;271;p33"/>
          <p:cNvSpPr/>
          <p:nvPr/>
        </p:nvSpPr>
        <p:spPr>
          <a:xfrm>
            <a:off x="7995330" y="3825071"/>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a:solidFill>
                  <a:schemeClr val="dk1"/>
                </a:solidFill>
                <a:latin typeface="Arial"/>
                <a:ea typeface="Arial"/>
                <a:cs typeface="Arial"/>
                <a:sym typeface="Arial"/>
              </a:rPr>
              <a:t>value</a:t>
            </a:r>
            <a:endParaRPr sz="1000" b="0" i="0" u="none" strike="noStrike" cap="none">
              <a:solidFill>
                <a:schemeClr val="dk1"/>
              </a:solidFill>
              <a:latin typeface="Arial"/>
              <a:ea typeface="Arial"/>
              <a:cs typeface="Arial"/>
              <a:sym typeface="Arial"/>
            </a:endParaRPr>
          </a:p>
        </p:txBody>
      </p:sp>
      <p:cxnSp>
        <p:nvCxnSpPr>
          <p:cNvPr id="272" name="Google Shape;272;p33"/>
          <p:cNvCxnSpPr>
            <a:stCxn id="267" idx="1"/>
            <a:endCxn id="268" idx="0"/>
          </p:cNvCxnSpPr>
          <p:nvPr/>
        </p:nvCxnSpPr>
        <p:spPr>
          <a:xfrm flipH="1">
            <a:off x="5584759" y="3217089"/>
            <a:ext cx="1077646" cy="607983"/>
          </a:xfrm>
          <a:prstGeom prst="straightConnector1">
            <a:avLst/>
          </a:prstGeom>
          <a:noFill/>
          <a:ln w="19050" cap="flat" cmpd="sng">
            <a:solidFill>
              <a:srgbClr val="565656"/>
            </a:solidFill>
            <a:prstDash val="solid"/>
            <a:round/>
            <a:headEnd type="none" w="sm" len="sm"/>
            <a:tailEnd type="triangle" w="med" len="med"/>
          </a:ln>
        </p:spPr>
      </p:cxnSp>
      <p:cxnSp>
        <p:nvCxnSpPr>
          <p:cNvPr id="273" name="Google Shape;273;p33"/>
          <p:cNvCxnSpPr/>
          <p:nvPr/>
        </p:nvCxnSpPr>
        <p:spPr>
          <a:xfrm>
            <a:off x="5867256" y="4028751"/>
            <a:ext cx="330820" cy="0"/>
          </a:xfrm>
          <a:prstGeom prst="straightConnector1">
            <a:avLst/>
          </a:prstGeom>
          <a:noFill/>
          <a:ln w="9525" cap="flat" cmpd="sng">
            <a:solidFill>
              <a:srgbClr val="565656"/>
            </a:solidFill>
            <a:prstDash val="solid"/>
            <a:round/>
            <a:headEnd type="none" w="sm" len="sm"/>
            <a:tailEnd type="triangle" w="med" len="med"/>
          </a:ln>
        </p:spPr>
      </p:cxnSp>
      <p:cxnSp>
        <p:nvCxnSpPr>
          <p:cNvPr id="274" name="Google Shape;274;p33"/>
          <p:cNvCxnSpPr/>
          <p:nvPr/>
        </p:nvCxnSpPr>
        <p:spPr>
          <a:xfrm>
            <a:off x="6763070" y="4021317"/>
            <a:ext cx="333632" cy="0"/>
          </a:xfrm>
          <a:prstGeom prst="straightConnector1">
            <a:avLst/>
          </a:prstGeom>
          <a:noFill/>
          <a:ln w="9525" cap="flat" cmpd="sng">
            <a:solidFill>
              <a:srgbClr val="565656"/>
            </a:solidFill>
            <a:prstDash val="solid"/>
            <a:round/>
            <a:headEnd type="none" w="sm" len="sm"/>
            <a:tailEnd type="triangle" w="med" len="med"/>
          </a:ln>
        </p:spPr>
      </p:cxnSp>
      <p:cxnSp>
        <p:nvCxnSpPr>
          <p:cNvPr id="275" name="Google Shape;275;p33"/>
          <p:cNvCxnSpPr/>
          <p:nvPr/>
        </p:nvCxnSpPr>
        <p:spPr>
          <a:xfrm rot="10800000" flipH="1">
            <a:off x="7661698" y="4021316"/>
            <a:ext cx="333632" cy="1"/>
          </a:xfrm>
          <a:prstGeom prst="straightConnector1">
            <a:avLst/>
          </a:prstGeom>
          <a:noFill/>
          <a:ln w="9525" cap="flat" cmpd="sng">
            <a:solidFill>
              <a:srgbClr val="565656"/>
            </a:solidFill>
            <a:prstDash val="solid"/>
            <a:round/>
            <a:headEnd type="none" w="sm" len="sm"/>
            <a:tailEnd type="triangle" w="med" len="med"/>
          </a:ln>
        </p:spPr>
      </p:cxnSp>
      <p:sp>
        <p:nvSpPr>
          <p:cNvPr id="276" name="Google Shape;276;p33"/>
          <p:cNvSpPr txBox="1"/>
          <p:nvPr/>
        </p:nvSpPr>
        <p:spPr>
          <a:xfrm>
            <a:off x="5807917" y="4032375"/>
            <a:ext cx="224393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000" b="0" i="0" u="none" strike="noStrike" cap="none">
                <a:solidFill>
                  <a:srgbClr val="000000"/>
                </a:solidFill>
                <a:latin typeface="Arial"/>
                <a:ea typeface="Arial"/>
                <a:cs typeface="Arial"/>
                <a:sym typeface="Arial"/>
              </a:rPr>
              <a:t>next                   next                   next</a:t>
            </a:r>
            <a:endParaRPr sz="1000" b="0" i="0" u="none" strike="noStrike" cap="none">
              <a:solidFill>
                <a:srgbClr val="000000"/>
              </a:solidFill>
              <a:latin typeface="Arial"/>
              <a:ea typeface="Arial"/>
              <a:cs typeface="Arial"/>
              <a:sym typeface="Arial"/>
            </a:endParaRPr>
          </a:p>
        </p:txBody>
      </p:sp>
      <p:cxnSp>
        <p:nvCxnSpPr>
          <p:cNvPr id="277" name="Google Shape;277;p33"/>
          <p:cNvCxnSpPr>
            <a:stCxn id="267" idx="3"/>
            <a:endCxn id="271" idx="0"/>
          </p:cNvCxnSpPr>
          <p:nvPr/>
        </p:nvCxnSpPr>
        <p:spPr>
          <a:xfrm>
            <a:off x="7227400" y="3217089"/>
            <a:ext cx="1050428" cy="607982"/>
          </a:xfrm>
          <a:prstGeom prst="straightConnector1">
            <a:avLst/>
          </a:prstGeom>
          <a:noFill/>
          <a:ln w="19050" cap="flat" cmpd="sng">
            <a:solidFill>
              <a:srgbClr val="565656"/>
            </a:solidFill>
            <a:prstDash val="solid"/>
            <a:round/>
            <a:headEnd type="none" w="sm" len="sm"/>
            <a:tailEnd type="triangle" w="med" len="med"/>
          </a:ln>
        </p:spPr>
      </p:cxnSp>
      <p:cxnSp>
        <p:nvCxnSpPr>
          <p:cNvPr id="278" name="Google Shape;278;p33"/>
          <p:cNvCxnSpPr>
            <a:stCxn id="271" idx="1"/>
            <a:endCxn id="270" idx="3"/>
          </p:cNvCxnSpPr>
          <p:nvPr/>
        </p:nvCxnSpPr>
        <p:spPr>
          <a:xfrm rot="10800000">
            <a:off x="7661730" y="3970037"/>
            <a:ext cx="333600" cy="0"/>
          </a:xfrm>
          <a:prstGeom prst="straightConnector1">
            <a:avLst/>
          </a:prstGeom>
          <a:noFill/>
          <a:ln w="9525" cap="flat" cmpd="sng">
            <a:solidFill>
              <a:srgbClr val="565656"/>
            </a:solidFill>
            <a:prstDash val="solid"/>
            <a:round/>
            <a:headEnd type="none" w="sm" len="sm"/>
            <a:tailEnd type="triangle" w="med" len="med"/>
          </a:ln>
        </p:spPr>
      </p:cxnSp>
      <p:cxnSp>
        <p:nvCxnSpPr>
          <p:cNvPr id="279" name="Google Shape;279;p33"/>
          <p:cNvCxnSpPr>
            <a:stCxn id="270" idx="1"/>
            <a:endCxn id="269" idx="3"/>
          </p:cNvCxnSpPr>
          <p:nvPr/>
        </p:nvCxnSpPr>
        <p:spPr>
          <a:xfrm rot="10800000">
            <a:off x="6763103" y="3970038"/>
            <a:ext cx="333600" cy="0"/>
          </a:xfrm>
          <a:prstGeom prst="straightConnector1">
            <a:avLst/>
          </a:prstGeom>
          <a:noFill/>
          <a:ln w="9525" cap="flat" cmpd="sng">
            <a:solidFill>
              <a:srgbClr val="565656"/>
            </a:solidFill>
            <a:prstDash val="solid"/>
            <a:round/>
            <a:headEnd type="none" w="sm" len="sm"/>
            <a:tailEnd type="triangle" w="med" len="med"/>
          </a:ln>
        </p:spPr>
      </p:cxnSp>
      <p:cxnSp>
        <p:nvCxnSpPr>
          <p:cNvPr id="280" name="Google Shape;280;p33"/>
          <p:cNvCxnSpPr>
            <a:stCxn id="269" idx="1"/>
            <a:endCxn id="268" idx="3"/>
          </p:cNvCxnSpPr>
          <p:nvPr/>
        </p:nvCxnSpPr>
        <p:spPr>
          <a:xfrm rot="10800000">
            <a:off x="5867176" y="3970038"/>
            <a:ext cx="330900" cy="0"/>
          </a:xfrm>
          <a:prstGeom prst="straightConnector1">
            <a:avLst/>
          </a:prstGeom>
          <a:noFill/>
          <a:ln w="9525" cap="flat" cmpd="sng">
            <a:solidFill>
              <a:srgbClr val="565656"/>
            </a:solidFill>
            <a:prstDash val="solid"/>
            <a:round/>
            <a:headEnd type="none" w="sm" len="sm"/>
            <a:tailEnd type="triangle" w="med" len="med"/>
          </a:ln>
        </p:spPr>
      </p:cxnSp>
      <p:sp>
        <p:nvSpPr>
          <p:cNvPr id="281" name="Google Shape;281;p33"/>
          <p:cNvSpPr txBox="1"/>
          <p:nvPr/>
        </p:nvSpPr>
        <p:spPr>
          <a:xfrm>
            <a:off x="5807917" y="3733782"/>
            <a:ext cx="2273972"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000" b="0" i="0" u="none" strike="noStrike" cap="none">
                <a:solidFill>
                  <a:srgbClr val="000000"/>
                </a:solidFill>
                <a:latin typeface="Arial"/>
                <a:ea typeface="Arial"/>
                <a:cs typeface="Arial"/>
                <a:sym typeface="Arial"/>
              </a:rPr>
              <a:t>prev                   prev                   prev</a:t>
            </a:r>
            <a:endParaRPr sz="10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59008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Iterators</a:t>
            </a:r>
            <a:endParaRPr/>
          </a:p>
        </p:txBody>
      </p:sp>
      <p:sp>
        <p:nvSpPr>
          <p:cNvPr id="288" name="Google Shape;288;p34"/>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i="1"/>
              <a:t>These poor, misunderstood little creatures only want to help!</a:t>
            </a:r>
            <a:endParaRPr sz="1600" i="1"/>
          </a:p>
          <a:p>
            <a:pPr marL="114300" lvl="0" indent="0" algn="l" rtl="0">
              <a:lnSpc>
                <a:spcPct val="115000"/>
              </a:lnSpc>
              <a:spcBef>
                <a:spcPts val="0"/>
              </a:spcBef>
              <a:spcAft>
                <a:spcPts val="0"/>
              </a:spcAft>
              <a:buSzPts val="1800"/>
              <a:buNone/>
            </a:pPr>
            <a:endParaRPr sz="1600" i="1"/>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600"/>
              <a:t>Remember with arrays when you did:</a:t>
            </a: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600"/>
              <a:t>You were using an iterator and didn’t even know it!</a:t>
            </a:r>
            <a:endParaRPr sz="1600"/>
          </a:p>
          <a:p>
            <a:pPr marL="0" lvl="0" indent="0" algn="l" rtl="0">
              <a:lnSpc>
                <a:spcPct val="115000"/>
              </a:lnSpc>
              <a:spcBef>
                <a:spcPts val="0"/>
              </a:spcBef>
              <a:spcAft>
                <a:spcPts val="0"/>
              </a:spcAft>
              <a:buSzPts val="1800"/>
              <a:buNone/>
            </a:pPr>
            <a:endParaRPr sz="1600"/>
          </a:p>
        </p:txBody>
      </p:sp>
      <p:sp>
        <p:nvSpPr>
          <p:cNvPr id="289" name="Google Shape;289;p34"/>
          <p:cNvSpPr txBox="1"/>
          <p:nvPr/>
        </p:nvSpPr>
        <p:spPr>
          <a:xfrm>
            <a:off x="4915275" y="2229450"/>
            <a:ext cx="3186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a:latin typeface="Roboto Mono"/>
                <a:ea typeface="Roboto Mono"/>
                <a:cs typeface="Roboto Mono"/>
                <a:sym typeface="Roboto Mono"/>
              </a:rPr>
              <a:t>for i in myArray:</a:t>
            </a:r>
            <a:br>
              <a:rPr lang="en-AU">
                <a:latin typeface="Roboto Mono"/>
                <a:ea typeface="Roboto Mono"/>
                <a:cs typeface="Roboto Mono"/>
                <a:sym typeface="Roboto Mono"/>
              </a:rPr>
            </a:br>
            <a:br>
              <a:rPr lang="en-AU">
                <a:latin typeface="Roboto Mono"/>
                <a:ea typeface="Roboto Mono"/>
                <a:cs typeface="Roboto Mono"/>
                <a:sym typeface="Roboto Mono"/>
              </a:rPr>
            </a:br>
            <a:r>
              <a:rPr lang="en-AU">
                <a:latin typeface="Roboto Mono"/>
                <a:ea typeface="Roboto Mono"/>
                <a:cs typeface="Roboto Mono"/>
                <a:sym typeface="Roboto Mono"/>
              </a:rPr>
              <a:t>for (i : myArray) {}</a:t>
            </a:r>
            <a:endParaRPr>
              <a:latin typeface="Roboto Mono"/>
              <a:ea typeface="Roboto Mono"/>
              <a:cs typeface="Roboto Mono"/>
              <a:sym typeface="Roboto Mono"/>
            </a:endParaRPr>
          </a:p>
        </p:txBody>
      </p:sp>
      <p:cxnSp>
        <p:nvCxnSpPr>
          <p:cNvPr id="290" name="Google Shape;290;p34"/>
          <p:cNvCxnSpPr/>
          <p:nvPr/>
        </p:nvCxnSpPr>
        <p:spPr>
          <a:xfrm rot="10800000" flipH="1">
            <a:off x="4318425" y="2413600"/>
            <a:ext cx="658200" cy="219600"/>
          </a:xfrm>
          <a:prstGeom prst="straightConnector1">
            <a:avLst/>
          </a:prstGeom>
          <a:noFill/>
          <a:ln w="9525" cap="flat" cmpd="sng">
            <a:solidFill>
              <a:schemeClr val="dk2"/>
            </a:solidFill>
            <a:prstDash val="solid"/>
            <a:round/>
            <a:headEnd type="none" w="med" len="med"/>
            <a:tailEnd type="none" w="med" len="med"/>
          </a:ln>
        </p:spPr>
      </p:cxnSp>
      <p:cxnSp>
        <p:nvCxnSpPr>
          <p:cNvPr id="291" name="Google Shape;291;p34"/>
          <p:cNvCxnSpPr/>
          <p:nvPr/>
        </p:nvCxnSpPr>
        <p:spPr>
          <a:xfrm>
            <a:off x="4336000" y="2641975"/>
            <a:ext cx="623100" cy="237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Iterators</a:t>
            </a:r>
            <a:endParaRPr/>
          </a:p>
        </p:txBody>
      </p:sp>
      <p:sp>
        <p:nvSpPr>
          <p:cNvPr id="297" name="Google Shape;297;p35"/>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endParaRPr sz="1600" i="1"/>
          </a:p>
          <a:p>
            <a:pPr marL="114300" lvl="0" indent="0" algn="l" rtl="0">
              <a:lnSpc>
                <a:spcPct val="115000"/>
              </a:lnSpc>
              <a:spcBef>
                <a:spcPts val="0"/>
              </a:spcBef>
              <a:spcAft>
                <a:spcPts val="0"/>
              </a:spcAft>
              <a:buSzPts val="1800"/>
              <a:buNone/>
            </a:pPr>
            <a:endParaRPr sz="1600" i="1"/>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600"/>
              <a:t>So if you want to do this:</a:t>
            </a:r>
            <a:endParaRPr sz="1600"/>
          </a:p>
          <a:p>
            <a:pPr marL="114300" lvl="0" indent="0" algn="l" rtl="0">
              <a:lnSpc>
                <a:spcPct val="115000"/>
              </a:lnSpc>
              <a:spcBef>
                <a:spcPts val="0"/>
              </a:spcBef>
              <a:spcAft>
                <a:spcPts val="0"/>
              </a:spcAft>
              <a:buSzPts val="1800"/>
              <a:buNone/>
            </a:pPr>
            <a:endParaRPr sz="1600"/>
          </a:p>
          <a:p>
            <a:pPr marL="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600"/>
              <a:t>Follow the instructions in lecture 4. You don’t need to create any special objects.</a:t>
            </a:r>
            <a:br>
              <a:rPr lang="en-AU" sz="1600"/>
            </a:br>
            <a:r>
              <a:rPr lang="en-AU" sz="1600"/>
              <a:t>The iterator allows your objects behave like the native Java/Python ones already do.</a:t>
            </a:r>
            <a:endParaRPr sz="1600"/>
          </a:p>
          <a:p>
            <a:pPr marL="0" lvl="0" indent="0" algn="l" rtl="0">
              <a:lnSpc>
                <a:spcPct val="115000"/>
              </a:lnSpc>
              <a:spcBef>
                <a:spcPts val="0"/>
              </a:spcBef>
              <a:spcAft>
                <a:spcPts val="0"/>
              </a:spcAft>
              <a:buSzPts val="1800"/>
              <a:buNone/>
            </a:pPr>
            <a:endParaRPr sz="1600"/>
          </a:p>
        </p:txBody>
      </p:sp>
      <p:sp>
        <p:nvSpPr>
          <p:cNvPr id="298" name="Google Shape;298;p35"/>
          <p:cNvSpPr txBox="1"/>
          <p:nvPr/>
        </p:nvSpPr>
        <p:spPr>
          <a:xfrm>
            <a:off x="4915275" y="2229450"/>
            <a:ext cx="3186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a:latin typeface="Roboto Mono"/>
                <a:ea typeface="Roboto Mono"/>
                <a:cs typeface="Roboto Mono"/>
                <a:sym typeface="Roboto Mono"/>
              </a:rPr>
              <a:t>for i in myLinkedList:</a:t>
            </a:r>
            <a:br>
              <a:rPr lang="en-AU">
                <a:latin typeface="Roboto Mono"/>
                <a:ea typeface="Roboto Mono"/>
                <a:cs typeface="Roboto Mono"/>
                <a:sym typeface="Roboto Mono"/>
              </a:rPr>
            </a:br>
            <a:br>
              <a:rPr lang="en-AU">
                <a:latin typeface="Roboto Mono"/>
                <a:ea typeface="Roboto Mono"/>
                <a:cs typeface="Roboto Mono"/>
                <a:sym typeface="Roboto Mono"/>
              </a:rPr>
            </a:br>
            <a:r>
              <a:rPr lang="en-AU">
                <a:latin typeface="Roboto Mono"/>
                <a:ea typeface="Roboto Mono"/>
                <a:cs typeface="Roboto Mono"/>
                <a:sym typeface="Roboto Mono"/>
              </a:rPr>
              <a:t>for (i : myLinkedList) {}</a:t>
            </a:r>
            <a:endParaRPr>
              <a:latin typeface="Roboto Mono"/>
              <a:ea typeface="Roboto Mono"/>
              <a:cs typeface="Roboto Mono"/>
              <a:sym typeface="Roboto Mono"/>
            </a:endParaRPr>
          </a:p>
        </p:txBody>
      </p:sp>
      <p:cxnSp>
        <p:nvCxnSpPr>
          <p:cNvPr id="299" name="Google Shape;299;p35"/>
          <p:cNvCxnSpPr/>
          <p:nvPr/>
        </p:nvCxnSpPr>
        <p:spPr>
          <a:xfrm rot="10800000" flipH="1">
            <a:off x="4318425" y="2413600"/>
            <a:ext cx="658200" cy="219600"/>
          </a:xfrm>
          <a:prstGeom prst="straightConnector1">
            <a:avLst/>
          </a:prstGeom>
          <a:noFill/>
          <a:ln w="9525" cap="flat" cmpd="sng">
            <a:solidFill>
              <a:schemeClr val="dk2"/>
            </a:solidFill>
            <a:prstDash val="solid"/>
            <a:round/>
            <a:headEnd type="none" w="med" len="med"/>
            <a:tailEnd type="none" w="med" len="med"/>
          </a:ln>
        </p:spPr>
      </p:cxnSp>
      <p:cxnSp>
        <p:nvCxnSpPr>
          <p:cNvPr id="300" name="Google Shape;300;p35"/>
          <p:cNvCxnSpPr/>
          <p:nvPr/>
        </p:nvCxnSpPr>
        <p:spPr>
          <a:xfrm>
            <a:off x="4336000" y="2641975"/>
            <a:ext cx="623100" cy="237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dirty="0"/>
              <a:t>Binary Trees</a:t>
            </a:r>
            <a:endParaRPr dirty="0"/>
          </a:p>
        </p:txBody>
      </p:sp>
      <p:sp>
        <p:nvSpPr>
          <p:cNvPr id="297" name="Google Shape;297;p35"/>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US" sz="1600" dirty="0"/>
              <a:t>A binary tree consists of two classes (again), </a:t>
            </a:r>
            <a:r>
              <a:rPr lang="en-US" sz="1600" dirty="0" err="1"/>
              <a:t>BinarySearchTree</a:t>
            </a:r>
            <a:r>
              <a:rPr lang="en-US" sz="1600" dirty="0"/>
              <a:t> and </a:t>
            </a:r>
            <a:r>
              <a:rPr lang="en-US" sz="1600" dirty="0" err="1"/>
              <a:t>TreeNode</a:t>
            </a:r>
            <a:r>
              <a:rPr lang="en-US" sz="1600" dirty="0"/>
              <a:t>.</a:t>
            </a:r>
            <a:br>
              <a:rPr lang="en-US" sz="1600" dirty="0"/>
            </a:br>
            <a:br>
              <a:rPr lang="en-US" sz="1600" dirty="0"/>
            </a:br>
            <a:r>
              <a:rPr lang="en-US" sz="1600" dirty="0" err="1"/>
              <a:t>BinarySearchTree</a:t>
            </a:r>
            <a:r>
              <a:rPr lang="en-US" sz="1600" dirty="0"/>
              <a:t> is just a pointer to the first two nodes (left and right). </a:t>
            </a:r>
          </a:p>
          <a:p>
            <a:pPr marL="114300" lvl="0" indent="0" algn="l" rtl="0">
              <a:lnSpc>
                <a:spcPct val="115000"/>
              </a:lnSpc>
              <a:spcBef>
                <a:spcPts val="0"/>
              </a:spcBef>
              <a:spcAft>
                <a:spcPts val="0"/>
              </a:spcAft>
              <a:buSzPts val="1800"/>
              <a:buNone/>
            </a:pPr>
            <a:r>
              <a:rPr lang="en-US" sz="1600" dirty="0"/>
              <a:t>It also contains all the methods for inserting, deleting, finding, etc.</a:t>
            </a:r>
          </a:p>
          <a:p>
            <a:pPr marL="114300" lvl="0" indent="0" algn="l" rtl="0">
              <a:lnSpc>
                <a:spcPct val="115000"/>
              </a:lnSpc>
              <a:spcBef>
                <a:spcPts val="0"/>
              </a:spcBef>
              <a:spcAft>
                <a:spcPts val="0"/>
              </a:spcAft>
              <a:buSzPts val="1800"/>
              <a:buNone/>
            </a:pPr>
            <a:endParaRPr lang="en-US" sz="1600" dirty="0"/>
          </a:p>
          <a:p>
            <a:pPr marL="114300" lvl="0" indent="0" algn="l" rtl="0">
              <a:lnSpc>
                <a:spcPct val="115000"/>
              </a:lnSpc>
              <a:spcBef>
                <a:spcPts val="0"/>
              </a:spcBef>
              <a:spcAft>
                <a:spcPts val="0"/>
              </a:spcAft>
              <a:buSzPts val="1800"/>
              <a:buNone/>
            </a:pPr>
            <a:r>
              <a:rPr lang="en-US" sz="1600" dirty="0" err="1"/>
              <a:t>ListNode</a:t>
            </a:r>
            <a:r>
              <a:rPr lang="en-US" sz="1600" dirty="0"/>
              <a:t> contains a key value pair, and their corresponding left and right pointers.</a:t>
            </a:r>
          </a:p>
          <a:p>
            <a:pPr marL="114300" lvl="0" indent="0" algn="l" rtl="0">
              <a:lnSpc>
                <a:spcPct val="115000"/>
              </a:lnSpc>
              <a:spcBef>
                <a:spcPts val="0"/>
              </a:spcBef>
              <a:spcAft>
                <a:spcPts val="0"/>
              </a:spcAft>
              <a:buSzPts val="1800"/>
              <a:buNone/>
            </a:pPr>
            <a:endParaRPr lang="en-AU" sz="1600" i="1" dirty="0"/>
          </a:p>
          <a:p>
            <a:pPr marL="114300" lvl="0" indent="0" algn="l" rtl="0">
              <a:lnSpc>
                <a:spcPct val="115000"/>
              </a:lnSpc>
              <a:spcBef>
                <a:spcPts val="0"/>
              </a:spcBef>
              <a:spcAft>
                <a:spcPts val="0"/>
              </a:spcAft>
              <a:buSzPts val="1800"/>
              <a:buNone/>
            </a:pPr>
            <a:r>
              <a:rPr lang="en-AU" sz="1600" i="1" dirty="0"/>
              <a:t>We use the key for building the structure of our tree, i.e., to divide the data in branches.</a:t>
            </a:r>
            <a:endParaRPr sz="1600" i="1" dirty="0"/>
          </a:p>
        </p:txBody>
      </p:sp>
    </p:spTree>
    <p:extLst>
      <p:ext uri="{BB962C8B-B14F-4D97-AF65-F5344CB8AC3E}">
        <p14:creationId xmlns:p14="http://schemas.microsoft.com/office/powerpoint/2010/main" val="2305711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dirty="0"/>
              <a:t>Binary Trees</a:t>
            </a:r>
            <a:endParaRPr dirty="0"/>
          </a:p>
        </p:txBody>
      </p:sp>
      <p:sp>
        <p:nvSpPr>
          <p:cNvPr id="297" name="Google Shape;297;p35"/>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i="1" dirty="0"/>
              <a:t>If we get a set of numbers as keys:  10, 9, 23, 11, 6, 8, 30</a:t>
            </a:r>
            <a:endParaRPr sz="1600" i="1" dirty="0"/>
          </a:p>
        </p:txBody>
      </p:sp>
      <p:sp>
        <p:nvSpPr>
          <p:cNvPr id="2" name="Google Shape;267;p33">
            <a:extLst>
              <a:ext uri="{FF2B5EF4-FFF2-40B4-BE49-F238E27FC236}">
                <a16:creationId xmlns:a16="http://schemas.microsoft.com/office/drawing/2014/main" id="{0B783FCE-8E88-54F3-49E4-CC015AB6D098}"/>
              </a:ext>
            </a:extLst>
          </p:cNvPr>
          <p:cNvSpPr/>
          <p:nvPr/>
        </p:nvSpPr>
        <p:spPr>
          <a:xfrm>
            <a:off x="4007005" y="2264729"/>
            <a:ext cx="564995" cy="289931"/>
          </a:xfrm>
          <a:prstGeom prst="rect">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dirty="0">
                <a:solidFill>
                  <a:schemeClr val="lt1"/>
                </a:solidFill>
                <a:latin typeface="Arial"/>
                <a:ea typeface="Arial"/>
                <a:cs typeface="Arial"/>
                <a:sym typeface="Arial"/>
              </a:rPr>
              <a:t>10</a:t>
            </a:r>
            <a:endParaRPr sz="1400" b="0" i="0" u="none" strike="noStrike" cap="none" dirty="0">
              <a:solidFill>
                <a:schemeClr val="lt1"/>
              </a:solidFill>
              <a:latin typeface="Arial"/>
              <a:ea typeface="Arial"/>
              <a:cs typeface="Arial"/>
              <a:sym typeface="Arial"/>
            </a:endParaRPr>
          </a:p>
        </p:txBody>
      </p:sp>
      <p:sp>
        <p:nvSpPr>
          <p:cNvPr id="3" name="Google Shape;268;p33">
            <a:extLst>
              <a:ext uri="{FF2B5EF4-FFF2-40B4-BE49-F238E27FC236}">
                <a16:creationId xmlns:a16="http://schemas.microsoft.com/office/drawing/2014/main" id="{B2CF5252-C828-513A-2DD1-39119BA4CB55}"/>
              </a:ext>
            </a:extLst>
          </p:cNvPr>
          <p:cNvSpPr/>
          <p:nvPr/>
        </p:nvSpPr>
        <p:spPr>
          <a:xfrm>
            <a:off x="3260178" y="2778477"/>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9</a:t>
            </a:r>
            <a:endParaRPr dirty="0"/>
          </a:p>
        </p:txBody>
      </p:sp>
      <p:sp>
        <p:nvSpPr>
          <p:cNvPr id="4" name="Google Shape;269;p33">
            <a:extLst>
              <a:ext uri="{FF2B5EF4-FFF2-40B4-BE49-F238E27FC236}">
                <a16:creationId xmlns:a16="http://schemas.microsoft.com/office/drawing/2014/main" id="{C004331C-705A-77F9-992E-5154F0D591C3}"/>
              </a:ext>
            </a:extLst>
          </p:cNvPr>
          <p:cNvSpPr/>
          <p:nvPr/>
        </p:nvSpPr>
        <p:spPr>
          <a:xfrm>
            <a:off x="2459144" y="3412828"/>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6</a:t>
            </a:r>
            <a:endParaRPr lang="en-AU" dirty="0"/>
          </a:p>
        </p:txBody>
      </p:sp>
      <p:sp>
        <p:nvSpPr>
          <p:cNvPr id="5" name="Google Shape;270;p33">
            <a:extLst>
              <a:ext uri="{FF2B5EF4-FFF2-40B4-BE49-F238E27FC236}">
                <a16:creationId xmlns:a16="http://schemas.microsoft.com/office/drawing/2014/main" id="{2FA9CE35-7774-5D73-A7AC-8A9F06FBE537}"/>
              </a:ext>
            </a:extLst>
          </p:cNvPr>
          <p:cNvSpPr/>
          <p:nvPr/>
        </p:nvSpPr>
        <p:spPr>
          <a:xfrm>
            <a:off x="5315513" y="3402080"/>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30</a:t>
            </a:r>
            <a:endParaRPr dirty="0"/>
          </a:p>
        </p:txBody>
      </p:sp>
      <p:sp>
        <p:nvSpPr>
          <p:cNvPr id="6" name="Google Shape;271;p33">
            <a:extLst>
              <a:ext uri="{FF2B5EF4-FFF2-40B4-BE49-F238E27FC236}">
                <a16:creationId xmlns:a16="http://schemas.microsoft.com/office/drawing/2014/main" id="{B7D8FF34-2501-38A1-BAF0-4C14C4AAD085}"/>
              </a:ext>
            </a:extLst>
          </p:cNvPr>
          <p:cNvSpPr/>
          <p:nvPr/>
        </p:nvSpPr>
        <p:spPr>
          <a:xfrm>
            <a:off x="4753834" y="2778476"/>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23</a:t>
            </a:r>
            <a:endParaRPr sz="1000" b="0" i="0" u="none" strike="noStrike" cap="none" dirty="0">
              <a:solidFill>
                <a:schemeClr val="dk1"/>
              </a:solidFill>
              <a:latin typeface="Arial"/>
              <a:ea typeface="Arial"/>
              <a:cs typeface="Arial"/>
              <a:sym typeface="Arial"/>
            </a:endParaRPr>
          </a:p>
        </p:txBody>
      </p:sp>
      <p:cxnSp>
        <p:nvCxnSpPr>
          <p:cNvPr id="7" name="Google Shape;272;p33">
            <a:extLst>
              <a:ext uri="{FF2B5EF4-FFF2-40B4-BE49-F238E27FC236}">
                <a16:creationId xmlns:a16="http://schemas.microsoft.com/office/drawing/2014/main" id="{C24BCAA7-3F2B-89FE-36FF-AAD15BBE93AC}"/>
              </a:ext>
            </a:extLst>
          </p:cNvPr>
          <p:cNvCxnSpPr>
            <a:stCxn id="2" idx="1"/>
            <a:endCxn id="3" idx="0"/>
          </p:cNvCxnSpPr>
          <p:nvPr/>
        </p:nvCxnSpPr>
        <p:spPr>
          <a:xfrm flipH="1">
            <a:off x="3542676" y="2409695"/>
            <a:ext cx="464329" cy="368782"/>
          </a:xfrm>
          <a:prstGeom prst="straightConnector1">
            <a:avLst/>
          </a:prstGeom>
          <a:noFill/>
          <a:ln w="19050" cap="flat" cmpd="sng">
            <a:solidFill>
              <a:srgbClr val="565656"/>
            </a:solidFill>
            <a:prstDash val="solid"/>
            <a:round/>
            <a:headEnd type="none" w="sm" len="sm"/>
            <a:tailEnd type="triangle" w="med" len="med"/>
          </a:ln>
        </p:spPr>
      </p:cxnSp>
      <p:cxnSp>
        <p:nvCxnSpPr>
          <p:cNvPr id="12" name="Google Shape;277;p33">
            <a:extLst>
              <a:ext uri="{FF2B5EF4-FFF2-40B4-BE49-F238E27FC236}">
                <a16:creationId xmlns:a16="http://schemas.microsoft.com/office/drawing/2014/main" id="{4E971280-3469-3E6B-0EDE-6AABFD390D63}"/>
              </a:ext>
            </a:extLst>
          </p:cNvPr>
          <p:cNvCxnSpPr>
            <a:stCxn id="2" idx="3"/>
            <a:endCxn id="6" idx="0"/>
          </p:cNvCxnSpPr>
          <p:nvPr/>
        </p:nvCxnSpPr>
        <p:spPr>
          <a:xfrm>
            <a:off x="4572000" y="2409695"/>
            <a:ext cx="464332" cy="368781"/>
          </a:xfrm>
          <a:prstGeom prst="straightConnector1">
            <a:avLst/>
          </a:prstGeom>
          <a:noFill/>
          <a:ln w="19050" cap="flat" cmpd="sng">
            <a:solidFill>
              <a:srgbClr val="565656"/>
            </a:solidFill>
            <a:prstDash val="solid"/>
            <a:round/>
            <a:headEnd type="none" w="sm" len="sm"/>
            <a:tailEnd type="triangle" w="med" len="med"/>
          </a:ln>
        </p:spPr>
      </p:cxnSp>
      <p:cxnSp>
        <p:nvCxnSpPr>
          <p:cNvPr id="24" name="Google Shape;277;p33">
            <a:extLst>
              <a:ext uri="{FF2B5EF4-FFF2-40B4-BE49-F238E27FC236}">
                <a16:creationId xmlns:a16="http://schemas.microsoft.com/office/drawing/2014/main" id="{D1F11494-49E8-D98A-1D46-4E6118A6B688}"/>
              </a:ext>
            </a:extLst>
          </p:cNvPr>
          <p:cNvCxnSpPr>
            <a:cxnSpLocks/>
            <a:endCxn id="5" idx="0"/>
          </p:cNvCxnSpPr>
          <p:nvPr/>
        </p:nvCxnSpPr>
        <p:spPr>
          <a:xfrm>
            <a:off x="5190434" y="3068407"/>
            <a:ext cx="407577" cy="333673"/>
          </a:xfrm>
          <a:prstGeom prst="straightConnector1">
            <a:avLst/>
          </a:prstGeom>
          <a:noFill/>
          <a:ln w="19050" cap="flat" cmpd="sng">
            <a:solidFill>
              <a:srgbClr val="565656"/>
            </a:solidFill>
            <a:prstDash val="solid"/>
            <a:round/>
            <a:headEnd type="none" w="sm" len="sm"/>
            <a:tailEnd type="triangle" w="med" len="med"/>
          </a:ln>
        </p:spPr>
      </p:cxnSp>
      <p:cxnSp>
        <p:nvCxnSpPr>
          <p:cNvPr id="25" name="Google Shape;272;p33">
            <a:extLst>
              <a:ext uri="{FF2B5EF4-FFF2-40B4-BE49-F238E27FC236}">
                <a16:creationId xmlns:a16="http://schemas.microsoft.com/office/drawing/2014/main" id="{18BCB3CF-F758-B75F-0A35-397B1B1BF1F3}"/>
              </a:ext>
            </a:extLst>
          </p:cNvPr>
          <p:cNvCxnSpPr>
            <a:cxnSpLocks/>
            <a:endCxn id="4" idx="0"/>
          </p:cNvCxnSpPr>
          <p:nvPr/>
        </p:nvCxnSpPr>
        <p:spPr>
          <a:xfrm flipH="1">
            <a:off x="2741642" y="3001675"/>
            <a:ext cx="505431" cy="411153"/>
          </a:xfrm>
          <a:prstGeom prst="straightConnector1">
            <a:avLst/>
          </a:prstGeom>
          <a:noFill/>
          <a:ln w="19050" cap="flat" cmpd="sng">
            <a:solidFill>
              <a:srgbClr val="565656"/>
            </a:solidFill>
            <a:prstDash val="solid"/>
            <a:round/>
            <a:headEnd type="none" w="sm" len="sm"/>
            <a:tailEnd type="triangle" w="med" len="med"/>
          </a:ln>
        </p:spPr>
      </p:cxnSp>
      <p:sp>
        <p:nvSpPr>
          <p:cNvPr id="27" name="Google Shape;271;p33">
            <a:extLst>
              <a:ext uri="{FF2B5EF4-FFF2-40B4-BE49-F238E27FC236}">
                <a16:creationId xmlns:a16="http://schemas.microsoft.com/office/drawing/2014/main" id="{47FB7D64-E73F-3D3C-0A88-AD7FE76F6EB2}"/>
              </a:ext>
            </a:extLst>
          </p:cNvPr>
          <p:cNvSpPr/>
          <p:nvPr/>
        </p:nvSpPr>
        <p:spPr>
          <a:xfrm>
            <a:off x="4389400" y="3402080"/>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11</a:t>
            </a:r>
            <a:endParaRPr sz="1000" b="0" i="0" u="none" strike="noStrike" cap="none" dirty="0">
              <a:solidFill>
                <a:schemeClr val="dk1"/>
              </a:solidFill>
              <a:latin typeface="Arial"/>
              <a:ea typeface="Arial"/>
              <a:cs typeface="Arial"/>
              <a:sym typeface="Arial"/>
            </a:endParaRPr>
          </a:p>
        </p:txBody>
      </p:sp>
      <p:cxnSp>
        <p:nvCxnSpPr>
          <p:cNvPr id="28" name="Google Shape;277;p33">
            <a:extLst>
              <a:ext uri="{FF2B5EF4-FFF2-40B4-BE49-F238E27FC236}">
                <a16:creationId xmlns:a16="http://schemas.microsoft.com/office/drawing/2014/main" id="{1910C50F-E93A-E76E-76C5-4DC89A91F33C}"/>
              </a:ext>
            </a:extLst>
          </p:cNvPr>
          <p:cNvCxnSpPr>
            <a:cxnSpLocks/>
            <a:endCxn id="27" idx="0"/>
          </p:cNvCxnSpPr>
          <p:nvPr/>
        </p:nvCxnSpPr>
        <p:spPr>
          <a:xfrm flipH="1">
            <a:off x="4671898" y="3068407"/>
            <a:ext cx="279949" cy="333673"/>
          </a:xfrm>
          <a:prstGeom prst="straightConnector1">
            <a:avLst/>
          </a:prstGeom>
          <a:noFill/>
          <a:ln w="19050" cap="flat" cmpd="sng">
            <a:solidFill>
              <a:srgbClr val="565656"/>
            </a:solidFill>
            <a:prstDash val="solid"/>
            <a:round/>
            <a:headEnd type="none" w="sm" len="sm"/>
            <a:tailEnd type="triangle" w="med" len="med"/>
          </a:ln>
        </p:spPr>
      </p:cxnSp>
      <p:cxnSp>
        <p:nvCxnSpPr>
          <p:cNvPr id="33" name="Google Shape;272;p33">
            <a:extLst>
              <a:ext uri="{FF2B5EF4-FFF2-40B4-BE49-F238E27FC236}">
                <a16:creationId xmlns:a16="http://schemas.microsoft.com/office/drawing/2014/main" id="{8C94E28A-5F73-FEB2-5267-6F7AD25CA81B}"/>
              </a:ext>
            </a:extLst>
          </p:cNvPr>
          <p:cNvCxnSpPr>
            <a:cxnSpLocks/>
          </p:cNvCxnSpPr>
          <p:nvPr/>
        </p:nvCxnSpPr>
        <p:spPr>
          <a:xfrm>
            <a:off x="2876408" y="3702759"/>
            <a:ext cx="383770" cy="453525"/>
          </a:xfrm>
          <a:prstGeom prst="straightConnector1">
            <a:avLst/>
          </a:prstGeom>
          <a:noFill/>
          <a:ln w="19050" cap="flat" cmpd="sng">
            <a:solidFill>
              <a:srgbClr val="565656"/>
            </a:solidFill>
            <a:prstDash val="solid"/>
            <a:round/>
            <a:headEnd type="none" w="sm" len="sm"/>
            <a:tailEnd type="triangle" w="med" len="med"/>
          </a:ln>
        </p:spPr>
      </p:cxnSp>
      <p:sp>
        <p:nvSpPr>
          <p:cNvPr id="35" name="Google Shape;268;p33">
            <a:extLst>
              <a:ext uri="{FF2B5EF4-FFF2-40B4-BE49-F238E27FC236}">
                <a16:creationId xmlns:a16="http://schemas.microsoft.com/office/drawing/2014/main" id="{2A22A226-EB1F-7636-BB8D-E6174D4D3710}"/>
              </a:ext>
            </a:extLst>
          </p:cNvPr>
          <p:cNvSpPr/>
          <p:nvPr/>
        </p:nvSpPr>
        <p:spPr>
          <a:xfrm>
            <a:off x="3127656" y="4183094"/>
            <a:ext cx="564995" cy="28993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8</a:t>
            </a:r>
            <a:endParaRPr dirty="0"/>
          </a:p>
        </p:txBody>
      </p:sp>
    </p:spTree>
    <p:extLst>
      <p:ext uri="{BB962C8B-B14F-4D97-AF65-F5344CB8AC3E}">
        <p14:creationId xmlns:p14="http://schemas.microsoft.com/office/powerpoint/2010/main" val="3011191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727650" y="573550"/>
            <a:ext cx="210445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dirty="0"/>
              <a:t>Binary Trees</a:t>
            </a:r>
            <a:endParaRPr dirty="0"/>
          </a:p>
        </p:txBody>
      </p:sp>
      <p:sp>
        <p:nvSpPr>
          <p:cNvPr id="297" name="Google Shape;297;p35"/>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b="1" i="1" dirty="0"/>
              <a:t>There’s 3 main types of trees:</a:t>
            </a:r>
            <a:endParaRPr sz="1600" b="1" i="1" dirty="0"/>
          </a:p>
        </p:txBody>
      </p:sp>
      <p:sp>
        <p:nvSpPr>
          <p:cNvPr id="2" name="Google Shape;267;p33">
            <a:extLst>
              <a:ext uri="{FF2B5EF4-FFF2-40B4-BE49-F238E27FC236}">
                <a16:creationId xmlns:a16="http://schemas.microsoft.com/office/drawing/2014/main" id="{0B783FCE-8E88-54F3-49E4-CC015AB6D098}"/>
              </a:ext>
            </a:extLst>
          </p:cNvPr>
          <p:cNvSpPr/>
          <p:nvPr/>
        </p:nvSpPr>
        <p:spPr>
          <a:xfrm>
            <a:off x="6048306" y="1010991"/>
            <a:ext cx="519919" cy="300857"/>
          </a:xfrm>
          <a:prstGeom prst="rect">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dirty="0">
                <a:solidFill>
                  <a:schemeClr val="lt1"/>
                </a:solidFill>
                <a:latin typeface="Arial"/>
                <a:ea typeface="Arial"/>
                <a:cs typeface="Arial"/>
                <a:sym typeface="Arial"/>
              </a:rPr>
              <a:t>11</a:t>
            </a:r>
            <a:endParaRPr sz="1400" b="0" i="0" u="none" strike="noStrike" cap="none" dirty="0">
              <a:solidFill>
                <a:schemeClr val="lt1"/>
              </a:solidFill>
              <a:latin typeface="Arial"/>
              <a:ea typeface="Arial"/>
              <a:cs typeface="Arial"/>
              <a:sym typeface="Arial"/>
            </a:endParaRPr>
          </a:p>
        </p:txBody>
      </p:sp>
      <p:sp>
        <p:nvSpPr>
          <p:cNvPr id="3" name="Google Shape;268;p33">
            <a:extLst>
              <a:ext uri="{FF2B5EF4-FFF2-40B4-BE49-F238E27FC236}">
                <a16:creationId xmlns:a16="http://schemas.microsoft.com/office/drawing/2014/main" id="{B2CF5252-C828-513A-2DD1-39119BA4CB55}"/>
              </a:ext>
            </a:extLst>
          </p:cNvPr>
          <p:cNvSpPr/>
          <p:nvPr/>
        </p:nvSpPr>
        <p:spPr>
          <a:xfrm>
            <a:off x="5301479" y="1524739"/>
            <a:ext cx="519919" cy="3008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9</a:t>
            </a:r>
            <a:endParaRPr dirty="0"/>
          </a:p>
        </p:txBody>
      </p:sp>
      <p:sp>
        <p:nvSpPr>
          <p:cNvPr id="4" name="Google Shape;269;p33">
            <a:extLst>
              <a:ext uri="{FF2B5EF4-FFF2-40B4-BE49-F238E27FC236}">
                <a16:creationId xmlns:a16="http://schemas.microsoft.com/office/drawing/2014/main" id="{C004331C-705A-77F9-992E-5154F0D591C3}"/>
              </a:ext>
            </a:extLst>
          </p:cNvPr>
          <p:cNvSpPr/>
          <p:nvPr/>
        </p:nvSpPr>
        <p:spPr>
          <a:xfrm>
            <a:off x="4500445" y="2159090"/>
            <a:ext cx="519919" cy="3008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6</a:t>
            </a:r>
            <a:endParaRPr lang="en-AU" dirty="0"/>
          </a:p>
        </p:txBody>
      </p:sp>
      <p:sp>
        <p:nvSpPr>
          <p:cNvPr id="5" name="Google Shape;270;p33">
            <a:extLst>
              <a:ext uri="{FF2B5EF4-FFF2-40B4-BE49-F238E27FC236}">
                <a16:creationId xmlns:a16="http://schemas.microsoft.com/office/drawing/2014/main" id="{2FA9CE35-7774-5D73-A7AC-8A9F06FBE537}"/>
              </a:ext>
            </a:extLst>
          </p:cNvPr>
          <p:cNvSpPr/>
          <p:nvPr/>
        </p:nvSpPr>
        <p:spPr>
          <a:xfrm>
            <a:off x="7356814" y="2148342"/>
            <a:ext cx="519919" cy="3008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30</a:t>
            </a:r>
            <a:endParaRPr dirty="0"/>
          </a:p>
        </p:txBody>
      </p:sp>
      <p:sp>
        <p:nvSpPr>
          <p:cNvPr id="6" name="Google Shape;271;p33">
            <a:extLst>
              <a:ext uri="{FF2B5EF4-FFF2-40B4-BE49-F238E27FC236}">
                <a16:creationId xmlns:a16="http://schemas.microsoft.com/office/drawing/2014/main" id="{B7D8FF34-2501-38A1-BAF0-4C14C4AAD085}"/>
              </a:ext>
            </a:extLst>
          </p:cNvPr>
          <p:cNvSpPr/>
          <p:nvPr/>
        </p:nvSpPr>
        <p:spPr>
          <a:xfrm>
            <a:off x="6795135" y="1524738"/>
            <a:ext cx="519919" cy="3008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23</a:t>
            </a:r>
            <a:endParaRPr sz="1000" b="0" i="0" u="none" strike="noStrike" cap="none" dirty="0">
              <a:solidFill>
                <a:schemeClr val="dk1"/>
              </a:solidFill>
              <a:latin typeface="Arial"/>
              <a:ea typeface="Arial"/>
              <a:cs typeface="Arial"/>
              <a:sym typeface="Arial"/>
            </a:endParaRPr>
          </a:p>
        </p:txBody>
      </p:sp>
      <p:cxnSp>
        <p:nvCxnSpPr>
          <p:cNvPr id="7" name="Google Shape;272;p33">
            <a:extLst>
              <a:ext uri="{FF2B5EF4-FFF2-40B4-BE49-F238E27FC236}">
                <a16:creationId xmlns:a16="http://schemas.microsoft.com/office/drawing/2014/main" id="{C24BCAA7-3F2B-89FE-36FF-AAD15BBE93AC}"/>
              </a:ext>
            </a:extLst>
          </p:cNvPr>
          <p:cNvCxnSpPr>
            <a:cxnSpLocks/>
            <a:stCxn id="2" idx="1"/>
            <a:endCxn id="3" idx="0"/>
          </p:cNvCxnSpPr>
          <p:nvPr/>
        </p:nvCxnSpPr>
        <p:spPr>
          <a:xfrm flipH="1">
            <a:off x="5561439" y="1161420"/>
            <a:ext cx="486867" cy="363319"/>
          </a:xfrm>
          <a:prstGeom prst="straightConnector1">
            <a:avLst/>
          </a:prstGeom>
          <a:noFill/>
          <a:ln w="19050" cap="flat" cmpd="sng">
            <a:solidFill>
              <a:srgbClr val="565656"/>
            </a:solidFill>
            <a:prstDash val="solid"/>
            <a:round/>
            <a:headEnd type="none" w="sm" len="sm"/>
            <a:tailEnd type="triangle" w="med" len="med"/>
          </a:ln>
        </p:spPr>
      </p:cxnSp>
      <p:cxnSp>
        <p:nvCxnSpPr>
          <p:cNvPr id="12" name="Google Shape;277;p33">
            <a:extLst>
              <a:ext uri="{FF2B5EF4-FFF2-40B4-BE49-F238E27FC236}">
                <a16:creationId xmlns:a16="http://schemas.microsoft.com/office/drawing/2014/main" id="{4E971280-3469-3E6B-0EDE-6AABFD390D63}"/>
              </a:ext>
            </a:extLst>
          </p:cNvPr>
          <p:cNvCxnSpPr>
            <a:cxnSpLocks/>
            <a:stCxn id="2" idx="3"/>
            <a:endCxn id="6" idx="0"/>
          </p:cNvCxnSpPr>
          <p:nvPr/>
        </p:nvCxnSpPr>
        <p:spPr>
          <a:xfrm>
            <a:off x="6568225" y="1161420"/>
            <a:ext cx="486870" cy="363318"/>
          </a:xfrm>
          <a:prstGeom prst="straightConnector1">
            <a:avLst/>
          </a:prstGeom>
          <a:noFill/>
          <a:ln w="19050" cap="flat" cmpd="sng">
            <a:solidFill>
              <a:srgbClr val="565656"/>
            </a:solidFill>
            <a:prstDash val="solid"/>
            <a:round/>
            <a:headEnd type="none" w="sm" len="sm"/>
            <a:tailEnd type="triangle" w="med" len="med"/>
          </a:ln>
        </p:spPr>
      </p:cxnSp>
      <p:cxnSp>
        <p:nvCxnSpPr>
          <p:cNvPr id="24" name="Google Shape;277;p33">
            <a:extLst>
              <a:ext uri="{FF2B5EF4-FFF2-40B4-BE49-F238E27FC236}">
                <a16:creationId xmlns:a16="http://schemas.microsoft.com/office/drawing/2014/main" id="{D1F11494-49E8-D98A-1D46-4E6118A6B688}"/>
              </a:ext>
            </a:extLst>
          </p:cNvPr>
          <p:cNvCxnSpPr>
            <a:cxnSpLocks/>
            <a:endCxn id="5" idx="0"/>
          </p:cNvCxnSpPr>
          <p:nvPr/>
        </p:nvCxnSpPr>
        <p:spPr>
          <a:xfrm>
            <a:off x="7231735" y="1825595"/>
            <a:ext cx="385039" cy="322747"/>
          </a:xfrm>
          <a:prstGeom prst="straightConnector1">
            <a:avLst/>
          </a:prstGeom>
          <a:noFill/>
          <a:ln w="19050" cap="flat" cmpd="sng">
            <a:solidFill>
              <a:srgbClr val="565656"/>
            </a:solidFill>
            <a:prstDash val="solid"/>
            <a:round/>
            <a:headEnd type="none" w="sm" len="sm"/>
            <a:tailEnd type="triangle" w="med" len="med"/>
          </a:ln>
        </p:spPr>
      </p:cxnSp>
      <p:cxnSp>
        <p:nvCxnSpPr>
          <p:cNvPr id="25" name="Google Shape;272;p33">
            <a:extLst>
              <a:ext uri="{FF2B5EF4-FFF2-40B4-BE49-F238E27FC236}">
                <a16:creationId xmlns:a16="http://schemas.microsoft.com/office/drawing/2014/main" id="{18BCB3CF-F758-B75F-0A35-397B1B1BF1F3}"/>
              </a:ext>
            </a:extLst>
          </p:cNvPr>
          <p:cNvCxnSpPr>
            <a:cxnSpLocks/>
            <a:endCxn id="4" idx="0"/>
          </p:cNvCxnSpPr>
          <p:nvPr/>
        </p:nvCxnSpPr>
        <p:spPr>
          <a:xfrm flipH="1">
            <a:off x="4760405" y="1758863"/>
            <a:ext cx="527969" cy="400227"/>
          </a:xfrm>
          <a:prstGeom prst="straightConnector1">
            <a:avLst/>
          </a:prstGeom>
          <a:noFill/>
          <a:ln w="19050" cap="flat" cmpd="sng">
            <a:solidFill>
              <a:srgbClr val="565656"/>
            </a:solidFill>
            <a:prstDash val="solid"/>
            <a:round/>
            <a:headEnd type="none" w="sm" len="sm"/>
            <a:tailEnd type="triangle" w="med" len="med"/>
          </a:ln>
        </p:spPr>
      </p:cxnSp>
      <p:sp>
        <p:nvSpPr>
          <p:cNvPr id="27" name="Google Shape;271;p33">
            <a:extLst>
              <a:ext uri="{FF2B5EF4-FFF2-40B4-BE49-F238E27FC236}">
                <a16:creationId xmlns:a16="http://schemas.microsoft.com/office/drawing/2014/main" id="{47FB7D64-E73F-3D3C-0A88-AD7FE76F6EB2}"/>
              </a:ext>
            </a:extLst>
          </p:cNvPr>
          <p:cNvSpPr/>
          <p:nvPr/>
        </p:nvSpPr>
        <p:spPr>
          <a:xfrm>
            <a:off x="6430701" y="2148342"/>
            <a:ext cx="519919" cy="3008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13</a:t>
            </a:r>
            <a:endParaRPr sz="1000" b="0" i="0" u="none" strike="noStrike" cap="none" dirty="0">
              <a:solidFill>
                <a:schemeClr val="dk1"/>
              </a:solidFill>
              <a:latin typeface="Arial"/>
              <a:ea typeface="Arial"/>
              <a:cs typeface="Arial"/>
              <a:sym typeface="Arial"/>
            </a:endParaRPr>
          </a:p>
        </p:txBody>
      </p:sp>
      <p:cxnSp>
        <p:nvCxnSpPr>
          <p:cNvPr id="28" name="Google Shape;277;p33">
            <a:extLst>
              <a:ext uri="{FF2B5EF4-FFF2-40B4-BE49-F238E27FC236}">
                <a16:creationId xmlns:a16="http://schemas.microsoft.com/office/drawing/2014/main" id="{1910C50F-E93A-E76E-76C5-4DC89A91F33C}"/>
              </a:ext>
            </a:extLst>
          </p:cNvPr>
          <p:cNvCxnSpPr>
            <a:cxnSpLocks/>
            <a:endCxn id="27" idx="0"/>
          </p:cNvCxnSpPr>
          <p:nvPr/>
        </p:nvCxnSpPr>
        <p:spPr>
          <a:xfrm flipH="1">
            <a:off x="6690661" y="1825595"/>
            <a:ext cx="302487" cy="322747"/>
          </a:xfrm>
          <a:prstGeom prst="straightConnector1">
            <a:avLst/>
          </a:prstGeom>
          <a:noFill/>
          <a:ln w="19050" cap="flat" cmpd="sng">
            <a:solidFill>
              <a:srgbClr val="565656"/>
            </a:solidFill>
            <a:prstDash val="solid"/>
            <a:round/>
            <a:headEnd type="none" w="sm" len="sm"/>
            <a:tailEnd type="triangle" w="med" len="med"/>
          </a:ln>
        </p:spPr>
      </p:cxnSp>
      <p:cxnSp>
        <p:nvCxnSpPr>
          <p:cNvPr id="33" name="Google Shape;272;p33">
            <a:extLst>
              <a:ext uri="{FF2B5EF4-FFF2-40B4-BE49-F238E27FC236}">
                <a16:creationId xmlns:a16="http://schemas.microsoft.com/office/drawing/2014/main" id="{8C94E28A-5F73-FEB2-5267-6F7AD25CA81B}"/>
              </a:ext>
            </a:extLst>
          </p:cNvPr>
          <p:cNvCxnSpPr>
            <a:cxnSpLocks/>
            <a:stCxn id="3" idx="2"/>
          </p:cNvCxnSpPr>
          <p:nvPr/>
        </p:nvCxnSpPr>
        <p:spPr>
          <a:xfrm>
            <a:off x="5561439" y="1825596"/>
            <a:ext cx="236193" cy="333494"/>
          </a:xfrm>
          <a:prstGeom prst="straightConnector1">
            <a:avLst/>
          </a:prstGeom>
          <a:noFill/>
          <a:ln w="19050" cap="flat" cmpd="sng">
            <a:solidFill>
              <a:srgbClr val="565656"/>
            </a:solidFill>
            <a:prstDash val="solid"/>
            <a:round/>
            <a:headEnd type="none" w="sm" len="sm"/>
            <a:tailEnd type="triangle" w="med" len="med"/>
          </a:ln>
        </p:spPr>
      </p:cxnSp>
      <p:sp>
        <p:nvSpPr>
          <p:cNvPr id="35" name="Google Shape;268;p33">
            <a:extLst>
              <a:ext uri="{FF2B5EF4-FFF2-40B4-BE49-F238E27FC236}">
                <a16:creationId xmlns:a16="http://schemas.microsoft.com/office/drawing/2014/main" id="{2A22A226-EB1F-7636-BB8D-E6174D4D3710}"/>
              </a:ext>
            </a:extLst>
          </p:cNvPr>
          <p:cNvSpPr/>
          <p:nvPr/>
        </p:nvSpPr>
        <p:spPr>
          <a:xfrm>
            <a:off x="5477026" y="2159090"/>
            <a:ext cx="519919" cy="3008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dirty="0">
                <a:solidFill>
                  <a:schemeClr val="dk1"/>
                </a:solidFill>
              </a:rPr>
              <a:t>10</a:t>
            </a:r>
            <a:endParaRPr dirty="0"/>
          </a:p>
        </p:txBody>
      </p:sp>
      <p:sp>
        <p:nvSpPr>
          <p:cNvPr id="16" name="TextBox 15">
            <a:extLst>
              <a:ext uri="{FF2B5EF4-FFF2-40B4-BE49-F238E27FC236}">
                <a16:creationId xmlns:a16="http://schemas.microsoft.com/office/drawing/2014/main" id="{26EE2303-9959-6273-3A0D-0E0CD9B66105}"/>
              </a:ext>
            </a:extLst>
          </p:cNvPr>
          <p:cNvSpPr txBox="1"/>
          <p:nvPr/>
        </p:nvSpPr>
        <p:spPr>
          <a:xfrm>
            <a:off x="5601537" y="634590"/>
            <a:ext cx="1367682" cy="307777"/>
          </a:xfrm>
          <a:prstGeom prst="rect">
            <a:avLst/>
          </a:prstGeom>
          <a:noFill/>
        </p:spPr>
        <p:txBody>
          <a:bodyPr wrap="none" rtlCol="0">
            <a:spAutoFit/>
          </a:bodyPr>
          <a:lstStyle/>
          <a:p>
            <a:r>
              <a:rPr lang="en-AU" dirty="0"/>
              <a:t>Complete Tree</a:t>
            </a:r>
          </a:p>
        </p:txBody>
      </p:sp>
      <p:sp>
        <p:nvSpPr>
          <p:cNvPr id="17" name="Google Shape;267;p33">
            <a:extLst>
              <a:ext uri="{FF2B5EF4-FFF2-40B4-BE49-F238E27FC236}">
                <a16:creationId xmlns:a16="http://schemas.microsoft.com/office/drawing/2014/main" id="{519ED358-643F-CF82-C897-9873412E094C}"/>
              </a:ext>
            </a:extLst>
          </p:cNvPr>
          <p:cNvSpPr/>
          <p:nvPr/>
        </p:nvSpPr>
        <p:spPr>
          <a:xfrm>
            <a:off x="596265" y="2507908"/>
            <a:ext cx="519919" cy="300857"/>
          </a:xfrm>
          <a:prstGeom prst="rect">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dirty="0">
                <a:solidFill>
                  <a:schemeClr val="lt1"/>
                </a:solidFill>
                <a:latin typeface="Arial"/>
                <a:ea typeface="Arial"/>
                <a:cs typeface="Arial"/>
                <a:sym typeface="Arial"/>
              </a:rPr>
              <a:t>10</a:t>
            </a:r>
            <a:endParaRPr sz="1400" b="0" i="0" u="none" strike="noStrike" cap="none" dirty="0">
              <a:solidFill>
                <a:schemeClr val="lt1"/>
              </a:solidFill>
              <a:latin typeface="Arial"/>
              <a:ea typeface="Arial"/>
              <a:cs typeface="Arial"/>
              <a:sym typeface="Arial"/>
            </a:endParaRPr>
          </a:p>
        </p:txBody>
      </p:sp>
      <p:sp>
        <p:nvSpPr>
          <p:cNvPr id="21" name="Google Shape;271;p33">
            <a:extLst>
              <a:ext uri="{FF2B5EF4-FFF2-40B4-BE49-F238E27FC236}">
                <a16:creationId xmlns:a16="http://schemas.microsoft.com/office/drawing/2014/main" id="{91B78E4C-B310-377E-B1DC-B157BAEDA8B0}"/>
              </a:ext>
            </a:extLst>
          </p:cNvPr>
          <p:cNvSpPr/>
          <p:nvPr/>
        </p:nvSpPr>
        <p:spPr>
          <a:xfrm>
            <a:off x="1258829" y="2942310"/>
            <a:ext cx="519919" cy="3008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16</a:t>
            </a:r>
            <a:endParaRPr sz="1000" b="0" i="0" u="none" strike="noStrike" cap="none" dirty="0">
              <a:solidFill>
                <a:schemeClr val="dk1"/>
              </a:solidFill>
              <a:latin typeface="Arial"/>
              <a:ea typeface="Arial"/>
              <a:cs typeface="Arial"/>
              <a:sym typeface="Arial"/>
            </a:endParaRPr>
          </a:p>
        </p:txBody>
      </p:sp>
      <p:cxnSp>
        <p:nvCxnSpPr>
          <p:cNvPr id="23" name="Google Shape;277;p33">
            <a:extLst>
              <a:ext uri="{FF2B5EF4-FFF2-40B4-BE49-F238E27FC236}">
                <a16:creationId xmlns:a16="http://schemas.microsoft.com/office/drawing/2014/main" id="{4A6AB87A-E26B-CDA4-21EC-8732AC18D847}"/>
              </a:ext>
            </a:extLst>
          </p:cNvPr>
          <p:cNvCxnSpPr>
            <a:cxnSpLocks/>
            <a:stCxn id="17" idx="3"/>
          </p:cNvCxnSpPr>
          <p:nvPr/>
        </p:nvCxnSpPr>
        <p:spPr>
          <a:xfrm>
            <a:off x="1116184" y="2658337"/>
            <a:ext cx="322607" cy="255754"/>
          </a:xfrm>
          <a:prstGeom prst="straightConnector1">
            <a:avLst/>
          </a:prstGeom>
          <a:noFill/>
          <a:ln w="19050" cap="flat" cmpd="sng">
            <a:solidFill>
              <a:srgbClr val="565656"/>
            </a:solidFill>
            <a:prstDash val="solid"/>
            <a:round/>
            <a:headEnd type="none" w="sm" len="sm"/>
            <a:tailEnd type="triangle" w="med" len="med"/>
          </a:ln>
        </p:spPr>
      </p:cxnSp>
      <p:sp>
        <p:nvSpPr>
          <p:cNvPr id="30" name="Google Shape;271;p33">
            <a:extLst>
              <a:ext uri="{FF2B5EF4-FFF2-40B4-BE49-F238E27FC236}">
                <a16:creationId xmlns:a16="http://schemas.microsoft.com/office/drawing/2014/main" id="{F1C72C49-668E-25EB-2C40-1E8DF3EFEF92}"/>
              </a:ext>
            </a:extLst>
          </p:cNvPr>
          <p:cNvSpPr/>
          <p:nvPr/>
        </p:nvSpPr>
        <p:spPr>
          <a:xfrm>
            <a:off x="1788208" y="3484794"/>
            <a:ext cx="519919" cy="3008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23</a:t>
            </a:r>
            <a:endParaRPr sz="1000" b="0" i="0" u="none" strike="noStrike" cap="none" dirty="0">
              <a:solidFill>
                <a:schemeClr val="dk1"/>
              </a:solidFill>
              <a:latin typeface="Arial"/>
              <a:ea typeface="Arial"/>
              <a:cs typeface="Arial"/>
              <a:sym typeface="Arial"/>
            </a:endParaRPr>
          </a:p>
        </p:txBody>
      </p:sp>
      <p:cxnSp>
        <p:nvCxnSpPr>
          <p:cNvPr id="31" name="Google Shape;277;p33">
            <a:extLst>
              <a:ext uri="{FF2B5EF4-FFF2-40B4-BE49-F238E27FC236}">
                <a16:creationId xmlns:a16="http://schemas.microsoft.com/office/drawing/2014/main" id="{9286C8EE-B31D-CF77-7D86-57B2B80EB31F}"/>
              </a:ext>
            </a:extLst>
          </p:cNvPr>
          <p:cNvCxnSpPr>
            <a:cxnSpLocks/>
            <a:endCxn id="30" idx="0"/>
          </p:cNvCxnSpPr>
          <p:nvPr/>
        </p:nvCxnSpPr>
        <p:spPr>
          <a:xfrm>
            <a:off x="1594435" y="3243915"/>
            <a:ext cx="453733" cy="240879"/>
          </a:xfrm>
          <a:prstGeom prst="straightConnector1">
            <a:avLst/>
          </a:prstGeom>
          <a:noFill/>
          <a:ln w="19050" cap="flat" cmpd="sng">
            <a:solidFill>
              <a:srgbClr val="565656"/>
            </a:solidFill>
            <a:prstDash val="solid"/>
            <a:round/>
            <a:headEnd type="none" w="sm" len="sm"/>
            <a:tailEnd type="triangle" w="med" len="med"/>
          </a:ln>
        </p:spPr>
      </p:cxnSp>
      <p:sp>
        <p:nvSpPr>
          <p:cNvPr id="36" name="Google Shape;267;p33">
            <a:extLst>
              <a:ext uri="{FF2B5EF4-FFF2-40B4-BE49-F238E27FC236}">
                <a16:creationId xmlns:a16="http://schemas.microsoft.com/office/drawing/2014/main" id="{ABF2D844-7A7C-385D-16A9-284D0DF504C0}"/>
              </a:ext>
            </a:extLst>
          </p:cNvPr>
          <p:cNvSpPr/>
          <p:nvPr/>
        </p:nvSpPr>
        <p:spPr>
          <a:xfrm>
            <a:off x="6170742" y="3190825"/>
            <a:ext cx="519919" cy="300857"/>
          </a:xfrm>
          <a:prstGeom prst="rect">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dirty="0">
                <a:solidFill>
                  <a:schemeClr val="lt1"/>
                </a:solidFill>
                <a:latin typeface="Arial"/>
                <a:ea typeface="Arial"/>
                <a:cs typeface="Arial"/>
                <a:sym typeface="Arial"/>
              </a:rPr>
              <a:t>11</a:t>
            </a:r>
            <a:endParaRPr sz="1400" b="0" i="0" u="none" strike="noStrike" cap="none" dirty="0">
              <a:solidFill>
                <a:schemeClr val="lt1"/>
              </a:solidFill>
              <a:latin typeface="Arial"/>
              <a:ea typeface="Arial"/>
              <a:cs typeface="Arial"/>
              <a:sym typeface="Arial"/>
            </a:endParaRPr>
          </a:p>
        </p:txBody>
      </p:sp>
      <p:sp>
        <p:nvSpPr>
          <p:cNvPr id="37" name="Google Shape;268;p33">
            <a:extLst>
              <a:ext uri="{FF2B5EF4-FFF2-40B4-BE49-F238E27FC236}">
                <a16:creationId xmlns:a16="http://schemas.microsoft.com/office/drawing/2014/main" id="{AE0666EF-4041-E7A1-8985-06B343803607}"/>
              </a:ext>
            </a:extLst>
          </p:cNvPr>
          <p:cNvSpPr/>
          <p:nvPr/>
        </p:nvSpPr>
        <p:spPr>
          <a:xfrm>
            <a:off x="5423915" y="3704573"/>
            <a:ext cx="519919" cy="3008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9</a:t>
            </a:r>
            <a:endParaRPr dirty="0"/>
          </a:p>
        </p:txBody>
      </p:sp>
      <p:sp>
        <p:nvSpPr>
          <p:cNvPr id="38" name="Google Shape;269;p33">
            <a:extLst>
              <a:ext uri="{FF2B5EF4-FFF2-40B4-BE49-F238E27FC236}">
                <a16:creationId xmlns:a16="http://schemas.microsoft.com/office/drawing/2014/main" id="{EF5E4780-4DF0-FF62-3FD9-A3982E5B9AFC}"/>
              </a:ext>
            </a:extLst>
          </p:cNvPr>
          <p:cNvSpPr/>
          <p:nvPr/>
        </p:nvSpPr>
        <p:spPr>
          <a:xfrm>
            <a:off x="4622881" y="4338924"/>
            <a:ext cx="519919" cy="3008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6</a:t>
            </a:r>
            <a:endParaRPr lang="en-AU" dirty="0"/>
          </a:p>
        </p:txBody>
      </p:sp>
      <p:sp>
        <p:nvSpPr>
          <p:cNvPr id="40" name="Google Shape;271;p33">
            <a:extLst>
              <a:ext uri="{FF2B5EF4-FFF2-40B4-BE49-F238E27FC236}">
                <a16:creationId xmlns:a16="http://schemas.microsoft.com/office/drawing/2014/main" id="{ECEABCB3-7268-B66C-E255-37D35116CF29}"/>
              </a:ext>
            </a:extLst>
          </p:cNvPr>
          <p:cNvSpPr/>
          <p:nvPr/>
        </p:nvSpPr>
        <p:spPr>
          <a:xfrm>
            <a:off x="6917571" y="3704572"/>
            <a:ext cx="519919" cy="3008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23</a:t>
            </a:r>
            <a:endParaRPr sz="1000" b="0" i="0" u="none" strike="noStrike" cap="none" dirty="0">
              <a:solidFill>
                <a:schemeClr val="dk1"/>
              </a:solidFill>
              <a:latin typeface="Arial"/>
              <a:ea typeface="Arial"/>
              <a:cs typeface="Arial"/>
              <a:sym typeface="Arial"/>
            </a:endParaRPr>
          </a:p>
        </p:txBody>
      </p:sp>
      <p:cxnSp>
        <p:nvCxnSpPr>
          <p:cNvPr id="41" name="Google Shape;272;p33">
            <a:extLst>
              <a:ext uri="{FF2B5EF4-FFF2-40B4-BE49-F238E27FC236}">
                <a16:creationId xmlns:a16="http://schemas.microsoft.com/office/drawing/2014/main" id="{D2926EF0-3568-BB5B-8C0A-2A98980D9F02}"/>
              </a:ext>
            </a:extLst>
          </p:cNvPr>
          <p:cNvCxnSpPr>
            <a:cxnSpLocks/>
            <a:stCxn id="36" idx="1"/>
            <a:endCxn id="37" idx="0"/>
          </p:cNvCxnSpPr>
          <p:nvPr/>
        </p:nvCxnSpPr>
        <p:spPr>
          <a:xfrm flipH="1">
            <a:off x="5683875" y="3341254"/>
            <a:ext cx="486867" cy="363319"/>
          </a:xfrm>
          <a:prstGeom prst="straightConnector1">
            <a:avLst/>
          </a:prstGeom>
          <a:noFill/>
          <a:ln w="19050" cap="flat" cmpd="sng">
            <a:solidFill>
              <a:srgbClr val="565656"/>
            </a:solidFill>
            <a:prstDash val="solid"/>
            <a:round/>
            <a:headEnd type="none" w="sm" len="sm"/>
            <a:tailEnd type="triangle" w="med" len="med"/>
          </a:ln>
        </p:spPr>
      </p:cxnSp>
      <p:cxnSp>
        <p:nvCxnSpPr>
          <p:cNvPr id="42" name="Google Shape;277;p33">
            <a:extLst>
              <a:ext uri="{FF2B5EF4-FFF2-40B4-BE49-F238E27FC236}">
                <a16:creationId xmlns:a16="http://schemas.microsoft.com/office/drawing/2014/main" id="{876C300D-D6E7-1577-AA52-79DAD3416F16}"/>
              </a:ext>
            </a:extLst>
          </p:cNvPr>
          <p:cNvCxnSpPr>
            <a:cxnSpLocks/>
            <a:stCxn id="36" idx="3"/>
            <a:endCxn id="40" idx="0"/>
          </p:cNvCxnSpPr>
          <p:nvPr/>
        </p:nvCxnSpPr>
        <p:spPr>
          <a:xfrm>
            <a:off x="6690661" y="3341254"/>
            <a:ext cx="486870" cy="363318"/>
          </a:xfrm>
          <a:prstGeom prst="straightConnector1">
            <a:avLst/>
          </a:prstGeom>
          <a:noFill/>
          <a:ln w="19050" cap="flat" cmpd="sng">
            <a:solidFill>
              <a:srgbClr val="565656"/>
            </a:solidFill>
            <a:prstDash val="solid"/>
            <a:round/>
            <a:headEnd type="none" w="sm" len="sm"/>
            <a:tailEnd type="triangle" w="med" len="med"/>
          </a:ln>
        </p:spPr>
      </p:cxnSp>
      <p:cxnSp>
        <p:nvCxnSpPr>
          <p:cNvPr id="44" name="Google Shape;272;p33">
            <a:extLst>
              <a:ext uri="{FF2B5EF4-FFF2-40B4-BE49-F238E27FC236}">
                <a16:creationId xmlns:a16="http://schemas.microsoft.com/office/drawing/2014/main" id="{B93A040F-CF2C-4095-5463-4DAC391250D0}"/>
              </a:ext>
            </a:extLst>
          </p:cNvPr>
          <p:cNvCxnSpPr>
            <a:cxnSpLocks/>
            <a:endCxn id="38" idx="0"/>
          </p:cNvCxnSpPr>
          <p:nvPr/>
        </p:nvCxnSpPr>
        <p:spPr>
          <a:xfrm flipH="1">
            <a:off x="4882841" y="3938697"/>
            <a:ext cx="527969" cy="400227"/>
          </a:xfrm>
          <a:prstGeom prst="straightConnector1">
            <a:avLst/>
          </a:prstGeom>
          <a:noFill/>
          <a:ln w="19050" cap="flat" cmpd="sng">
            <a:solidFill>
              <a:srgbClr val="565656"/>
            </a:solidFill>
            <a:prstDash val="solid"/>
            <a:round/>
            <a:headEnd type="none" w="sm" len="sm"/>
            <a:tailEnd type="triangle" w="med" len="med"/>
          </a:ln>
        </p:spPr>
      </p:cxnSp>
      <p:cxnSp>
        <p:nvCxnSpPr>
          <p:cNvPr id="47" name="Google Shape;272;p33">
            <a:extLst>
              <a:ext uri="{FF2B5EF4-FFF2-40B4-BE49-F238E27FC236}">
                <a16:creationId xmlns:a16="http://schemas.microsoft.com/office/drawing/2014/main" id="{23B1ACE0-AE6C-CE51-4B0E-39F0190DBBAB}"/>
              </a:ext>
            </a:extLst>
          </p:cNvPr>
          <p:cNvCxnSpPr>
            <a:cxnSpLocks/>
            <a:stCxn id="37" idx="2"/>
          </p:cNvCxnSpPr>
          <p:nvPr/>
        </p:nvCxnSpPr>
        <p:spPr>
          <a:xfrm>
            <a:off x="5683875" y="4005430"/>
            <a:ext cx="236193" cy="333494"/>
          </a:xfrm>
          <a:prstGeom prst="straightConnector1">
            <a:avLst/>
          </a:prstGeom>
          <a:noFill/>
          <a:ln w="19050" cap="flat" cmpd="sng">
            <a:solidFill>
              <a:srgbClr val="565656"/>
            </a:solidFill>
            <a:prstDash val="solid"/>
            <a:round/>
            <a:headEnd type="none" w="sm" len="sm"/>
            <a:tailEnd type="triangle" w="med" len="med"/>
          </a:ln>
        </p:spPr>
      </p:cxnSp>
      <p:sp>
        <p:nvSpPr>
          <p:cNvPr id="48" name="Google Shape;268;p33">
            <a:extLst>
              <a:ext uri="{FF2B5EF4-FFF2-40B4-BE49-F238E27FC236}">
                <a16:creationId xmlns:a16="http://schemas.microsoft.com/office/drawing/2014/main" id="{D15A3AFB-FDBB-1318-7D22-7B81081EDBFE}"/>
              </a:ext>
            </a:extLst>
          </p:cNvPr>
          <p:cNvSpPr/>
          <p:nvPr/>
        </p:nvSpPr>
        <p:spPr>
          <a:xfrm>
            <a:off x="5599462" y="4338924"/>
            <a:ext cx="519919" cy="3008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dirty="0">
                <a:solidFill>
                  <a:schemeClr val="dk1"/>
                </a:solidFill>
              </a:rPr>
              <a:t>10</a:t>
            </a:r>
            <a:endParaRPr dirty="0"/>
          </a:p>
        </p:txBody>
      </p:sp>
      <p:sp>
        <p:nvSpPr>
          <p:cNvPr id="49" name="TextBox 48">
            <a:extLst>
              <a:ext uri="{FF2B5EF4-FFF2-40B4-BE49-F238E27FC236}">
                <a16:creationId xmlns:a16="http://schemas.microsoft.com/office/drawing/2014/main" id="{8DE3F5ED-CBE1-FB36-D83C-4DFC0A1467AD}"/>
              </a:ext>
            </a:extLst>
          </p:cNvPr>
          <p:cNvSpPr txBox="1"/>
          <p:nvPr/>
        </p:nvSpPr>
        <p:spPr>
          <a:xfrm>
            <a:off x="5423915" y="2841270"/>
            <a:ext cx="1965603" cy="307777"/>
          </a:xfrm>
          <a:prstGeom prst="rect">
            <a:avLst/>
          </a:prstGeom>
          <a:noFill/>
        </p:spPr>
        <p:txBody>
          <a:bodyPr wrap="none" rtlCol="0">
            <a:spAutoFit/>
          </a:bodyPr>
          <a:lstStyle/>
          <a:p>
            <a:r>
              <a:rPr lang="en-AU" dirty="0"/>
              <a:t>Almost Complete Tree</a:t>
            </a:r>
          </a:p>
        </p:txBody>
      </p:sp>
      <p:cxnSp>
        <p:nvCxnSpPr>
          <p:cNvPr id="50" name="Google Shape;277;p33">
            <a:extLst>
              <a:ext uri="{FF2B5EF4-FFF2-40B4-BE49-F238E27FC236}">
                <a16:creationId xmlns:a16="http://schemas.microsoft.com/office/drawing/2014/main" id="{F63B0666-5410-9B3A-9354-59AAD55456B3}"/>
              </a:ext>
            </a:extLst>
          </p:cNvPr>
          <p:cNvCxnSpPr>
            <a:cxnSpLocks/>
          </p:cNvCxnSpPr>
          <p:nvPr/>
        </p:nvCxnSpPr>
        <p:spPr>
          <a:xfrm>
            <a:off x="1954055" y="3785748"/>
            <a:ext cx="438485" cy="309892"/>
          </a:xfrm>
          <a:prstGeom prst="straightConnector1">
            <a:avLst/>
          </a:prstGeom>
          <a:noFill/>
          <a:ln w="19050" cap="flat" cmpd="sng">
            <a:solidFill>
              <a:srgbClr val="565656"/>
            </a:solidFill>
            <a:prstDash val="solid"/>
            <a:round/>
            <a:headEnd type="none" w="sm" len="sm"/>
            <a:tailEnd type="triangle" w="med" len="med"/>
          </a:ln>
        </p:spPr>
      </p:cxnSp>
      <p:sp>
        <p:nvSpPr>
          <p:cNvPr id="51" name="Google Shape;271;p33">
            <a:extLst>
              <a:ext uri="{FF2B5EF4-FFF2-40B4-BE49-F238E27FC236}">
                <a16:creationId xmlns:a16="http://schemas.microsoft.com/office/drawing/2014/main" id="{5702FAA8-AE13-D553-E102-EDB7372F01AF}"/>
              </a:ext>
            </a:extLst>
          </p:cNvPr>
          <p:cNvSpPr/>
          <p:nvPr/>
        </p:nvSpPr>
        <p:spPr>
          <a:xfrm>
            <a:off x="2150757" y="4117896"/>
            <a:ext cx="519919" cy="3008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25</a:t>
            </a:r>
            <a:endParaRPr sz="1000" b="0" i="0" u="none" strike="noStrike" cap="none" dirty="0">
              <a:solidFill>
                <a:schemeClr val="dk1"/>
              </a:solidFill>
              <a:latin typeface="Arial"/>
              <a:ea typeface="Arial"/>
              <a:cs typeface="Arial"/>
              <a:sym typeface="Arial"/>
            </a:endParaRPr>
          </a:p>
        </p:txBody>
      </p:sp>
      <p:cxnSp>
        <p:nvCxnSpPr>
          <p:cNvPr id="52" name="Google Shape;277;p33">
            <a:extLst>
              <a:ext uri="{FF2B5EF4-FFF2-40B4-BE49-F238E27FC236}">
                <a16:creationId xmlns:a16="http://schemas.microsoft.com/office/drawing/2014/main" id="{DED59CDE-7A79-701D-2416-C3C86D524E39}"/>
              </a:ext>
            </a:extLst>
          </p:cNvPr>
          <p:cNvCxnSpPr>
            <a:cxnSpLocks/>
          </p:cNvCxnSpPr>
          <p:nvPr/>
        </p:nvCxnSpPr>
        <p:spPr>
          <a:xfrm>
            <a:off x="2473307" y="4440714"/>
            <a:ext cx="243435" cy="258472"/>
          </a:xfrm>
          <a:prstGeom prst="straightConnector1">
            <a:avLst/>
          </a:prstGeom>
          <a:noFill/>
          <a:ln w="19050" cap="flat" cmpd="sng">
            <a:solidFill>
              <a:srgbClr val="565656"/>
            </a:solidFill>
            <a:prstDash val="solid"/>
            <a:round/>
            <a:headEnd type="none" w="sm" len="sm"/>
            <a:tailEnd type="triangle" w="med" len="med"/>
          </a:ln>
        </p:spPr>
      </p:cxnSp>
      <p:sp>
        <p:nvSpPr>
          <p:cNvPr id="54" name="Google Shape;271;p33">
            <a:extLst>
              <a:ext uri="{FF2B5EF4-FFF2-40B4-BE49-F238E27FC236}">
                <a16:creationId xmlns:a16="http://schemas.microsoft.com/office/drawing/2014/main" id="{DD9076AF-1B2E-1B14-50C6-1F10E8AEE8A6}"/>
              </a:ext>
            </a:extLst>
          </p:cNvPr>
          <p:cNvSpPr/>
          <p:nvPr/>
        </p:nvSpPr>
        <p:spPr>
          <a:xfrm>
            <a:off x="2522235" y="4737870"/>
            <a:ext cx="519919" cy="30085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000" b="0" i="0" u="none" strike="noStrike" cap="none" dirty="0">
                <a:solidFill>
                  <a:schemeClr val="dk1"/>
                </a:solidFill>
                <a:latin typeface="Arial"/>
                <a:ea typeface="Arial"/>
                <a:cs typeface="Arial"/>
                <a:sym typeface="Arial"/>
              </a:rPr>
              <a:t>40</a:t>
            </a:r>
            <a:endParaRPr sz="1000" b="0" i="0" u="none" strike="noStrike" cap="none" dirty="0">
              <a:solidFill>
                <a:schemeClr val="dk1"/>
              </a:solidFill>
              <a:latin typeface="Arial"/>
              <a:ea typeface="Arial"/>
              <a:cs typeface="Arial"/>
              <a:sym typeface="Arial"/>
            </a:endParaRPr>
          </a:p>
        </p:txBody>
      </p:sp>
      <p:sp>
        <p:nvSpPr>
          <p:cNvPr id="56" name="TextBox 55">
            <a:extLst>
              <a:ext uri="{FF2B5EF4-FFF2-40B4-BE49-F238E27FC236}">
                <a16:creationId xmlns:a16="http://schemas.microsoft.com/office/drawing/2014/main" id="{17C9D22E-4E34-02F7-F298-E82ED425DB85}"/>
              </a:ext>
            </a:extLst>
          </p:cNvPr>
          <p:cNvSpPr txBox="1"/>
          <p:nvPr/>
        </p:nvSpPr>
        <p:spPr>
          <a:xfrm>
            <a:off x="1116184" y="2080369"/>
            <a:ext cx="1535998" cy="307777"/>
          </a:xfrm>
          <a:prstGeom prst="rect">
            <a:avLst/>
          </a:prstGeom>
          <a:noFill/>
        </p:spPr>
        <p:txBody>
          <a:bodyPr wrap="none" rtlCol="0">
            <a:spAutoFit/>
          </a:bodyPr>
          <a:lstStyle/>
          <a:p>
            <a:r>
              <a:rPr lang="en-AU" dirty="0"/>
              <a:t>Degenerate Tree</a:t>
            </a:r>
          </a:p>
        </p:txBody>
      </p:sp>
    </p:spTree>
    <p:extLst>
      <p:ext uri="{BB962C8B-B14F-4D97-AF65-F5344CB8AC3E}">
        <p14:creationId xmlns:p14="http://schemas.microsoft.com/office/powerpoint/2010/main" val="2259445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dirty="0"/>
              <a:t>Binary Trees – Traversals</a:t>
            </a:r>
            <a:endParaRPr dirty="0"/>
          </a:p>
        </p:txBody>
      </p:sp>
      <p:sp>
        <p:nvSpPr>
          <p:cNvPr id="297" name="Google Shape;297;p35"/>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dirty="0"/>
              <a:t>Three types – the name gives away where the parent node appears:</a:t>
            </a:r>
          </a:p>
          <a:p>
            <a:pPr marL="114300" lvl="0" indent="0" algn="l" rtl="0">
              <a:lnSpc>
                <a:spcPct val="115000"/>
              </a:lnSpc>
              <a:spcBef>
                <a:spcPts val="0"/>
              </a:spcBef>
              <a:spcAft>
                <a:spcPts val="0"/>
              </a:spcAft>
              <a:buSzPts val="1800"/>
              <a:buNone/>
            </a:pPr>
            <a:endParaRPr lang="en-AU" sz="1600" dirty="0"/>
          </a:p>
          <a:p>
            <a:pPr marL="114300" lvl="0" indent="0" algn="l" rtl="0">
              <a:lnSpc>
                <a:spcPct val="115000"/>
              </a:lnSpc>
              <a:spcBef>
                <a:spcPts val="0"/>
              </a:spcBef>
              <a:spcAft>
                <a:spcPts val="0"/>
              </a:spcAft>
              <a:buSzPts val="1800"/>
              <a:buNone/>
            </a:pPr>
            <a:r>
              <a:rPr lang="en-AU" sz="1600" dirty="0"/>
              <a:t>	Pre-order		</a:t>
            </a:r>
            <a:r>
              <a:rPr lang="en-AU" sz="1600" b="1" dirty="0"/>
              <a:t>Parent</a:t>
            </a:r>
            <a:r>
              <a:rPr lang="en-AU" sz="1600" dirty="0"/>
              <a:t>, Left, Right</a:t>
            </a:r>
          </a:p>
          <a:p>
            <a:pPr marL="114300" lvl="0" indent="0" algn="l" rtl="0">
              <a:lnSpc>
                <a:spcPct val="115000"/>
              </a:lnSpc>
              <a:spcBef>
                <a:spcPts val="0"/>
              </a:spcBef>
              <a:spcAft>
                <a:spcPts val="0"/>
              </a:spcAft>
              <a:buSzPts val="1800"/>
              <a:buNone/>
            </a:pPr>
            <a:r>
              <a:rPr lang="en-AU" sz="1600" dirty="0"/>
              <a:t>	In-order		Left, </a:t>
            </a:r>
            <a:r>
              <a:rPr lang="en-AU" sz="1600" b="1" dirty="0"/>
              <a:t>Parent</a:t>
            </a:r>
            <a:r>
              <a:rPr lang="en-AU" sz="1600" dirty="0"/>
              <a:t>, Right</a:t>
            </a:r>
          </a:p>
          <a:p>
            <a:pPr marL="114300" lvl="0" indent="0" algn="l" rtl="0">
              <a:lnSpc>
                <a:spcPct val="115000"/>
              </a:lnSpc>
              <a:spcBef>
                <a:spcPts val="0"/>
              </a:spcBef>
              <a:spcAft>
                <a:spcPts val="0"/>
              </a:spcAft>
              <a:buSzPts val="1800"/>
              <a:buNone/>
            </a:pPr>
            <a:r>
              <a:rPr lang="en-AU" sz="1600" dirty="0"/>
              <a:t>	Post-order	Left, Right, </a:t>
            </a:r>
            <a:r>
              <a:rPr lang="en-AU" sz="1600" b="1" dirty="0"/>
              <a:t>Parent</a:t>
            </a:r>
            <a:endParaRPr lang="en-AU" sz="1600" dirty="0"/>
          </a:p>
          <a:p>
            <a:pPr marL="114300" lvl="0" indent="0" algn="l" rtl="0">
              <a:lnSpc>
                <a:spcPct val="115000"/>
              </a:lnSpc>
              <a:spcBef>
                <a:spcPts val="0"/>
              </a:spcBef>
              <a:spcAft>
                <a:spcPts val="0"/>
              </a:spcAft>
              <a:buSzPts val="1800"/>
              <a:buNone/>
            </a:pPr>
            <a:endParaRPr lang="en-AU" sz="1600" dirty="0"/>
          </a:p>
          <a:p>
            <a:pPr marL="114300" lvl="0" indent="0" algn="l" rtl="0">
              <a:lnSpc>
                <a:spcPct val="115000"/>
              </a:lnSpc>
              <a:spcBef>
                <a:spcPts val="0"/>
              </a:spcBef>
              <a:spcAft>
                <a:spcPts val="0"/>
              </a:spcAft>
              <a:buSzPts val="1800"/>
              <a:buNone/>
            </a:pPr>
            <a:r>
              <a:rPr lang="en-AU" sz="1600" dirty="0"/>
              <a:t>(This may be a useful memory aid in a closed book test)</a:t>
            </a:r>
          </a:p>
          <a:p>
            <a:pPr marL="114300" lvl="0" indent="0" algn="l" rtl="0">
              <a:lnSpc>
                <a:spcPct val="115000"/>
              </a:lnSpc>
              <a:spcBef>
                <a:spcPts val="0"/>
              </a:spcBef>
              <a:spcAft>
                <a:spcPts val="0"/>
              </a:spcAft>
              <a:buSzPts val="1800"/>
              <a:buNone/>
            </a:pPr>
            <a:endParaRPr lang="en-AU" sz="1600" dirty="0"/>
          </a:p>
        </p:txBody>
      </p:sp>
    </p:spTree>
    <p:extLst>
      <p:ext uri="{BB962C8B-B14F-4D97-AF65-F5344CB8AC3E}">
        <p14:creationId xmlns:p14="http://schemas.microsoft.com/office/powerpoint/2010/main" val="3676057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dirty="0"/>
              <a:t>Binary Trees – Traversals</a:t>
            </a:r>
            <a:endParaRPr dirty="0"/>
          </a:p>
        </p:txBody>
      </p:sp>
      <p:sp>
        <p:nvSpPr>
          <p:cNvPr id="297" name="Google Shape;297;p35"/>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endParaRPr lang="en-AU" sz="1600" dirty="0"/>
          </a:p>
        </p:txBody>
      </p:sp>
      <p:sp>
        <p:nvSpPr>
          <p:cNvPr id="6" name="TextBox 5">
            <a:extLst>
              <a:ext uri="{FF2B5EF4-FFF2-40B4-BE49-F238E27FC236}">
                <a16:creationId xmlns:a16="http://schemas.microsoft.com/office/drawing/2014/main" id="{71E1302D-A80E-9950-4EE4-6076171029C9}"/>
              </a:ext>
            </a:extLst>
          </p:cNvPr>
          <p:cNvSpPr txBox="1"/>
          <p:nvPr/>
        </p:nvSpPr>
        <p:spPr>
          <a:xfrm>
            <a:off x="5828371" y="4584876"/>
            <a:ext cx="25939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200" b="0" i="0" u="none" strike="noStrike" kern="0" cap="none" spc="0" normalizeH="0" baseline="0" noProof="0" dirty="0">
                <a:ln>
                  <a:noFill/>
                </a:ln>
                <a:solidFill>
                  <a:srgbClr val="595959"/>
                </a:solidFill>
                <a:effectLst/>
                <a:uLnTx/>
                <a:uFillTx/>
                <a:latin typeface="Lato"/>
                <a:ea typeface="Lato"/>
                <a:cs typeface="Lato"/>
                <a:sym typeface="Lato"/>
              </a:rPr>
              <a:t>(Credit: DSA Lecture 5, slide 78-83)</a:t>
            </a:r>
          </a:p>
        </p:txBody>
      </p:sp>
      <p:pic>
        <p:nvPicPr>
          <p:cNvPr id="8" name="Picture 7">
            <a:extLst>
              <a:ext uri="{FF2B5EF4-FFF2-40B4-BE49-F238E27FC236}">
                <a16:creationId xmlns:a16="http://schemas.microsoft.com/office/drawing/2014/main" id="{D598E422-AB65-F460-2AFF-392314FD1CD1}"/>
              </a:ext>
            </a:extLst>
          </p:cNvPr>
          <p:cNvPicPr>
            <a:picLocks noChangeAspect="1"/>
          </p:cNvPicPr>
          <p:nvPr/>
        </p:nvPicPr>
        <p:blipFill>
          <a:blip r:embed="rId3"/>
          <a:stretch>
            <a:fillRect/>
          </a:stretch>
        </p:blipFill>
        <p:spPr>
          <a:xfrm>
            <a:off x="0" y="1317531"/>
            <a:ext cx="9144000" cy="3058565"/>
          </a:xfrm>
          <a:prstGeom prst="rect">
            <a:avLst/>
          </a:prstGeom>
        </p:spPr>
      </p:pic>
    </p:spTree>
    <p:extLst>
      <p:ext uri="{BB962C8B-B14F-4D97-AF65-F5344CB8AC3E}">
        <p14:creationId xmlns:p14="http://schemas.microsoft.com/office/powerpoint/2010/main" val="208838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We won’t repeat the lecture notes.</a:t>
            </a:r>
            <a:endParaRPr/>
          </a:p>
        </p:txBody>
      </p:sp>
      <p:sp>
        <p:nvSpPr>
          <p:cNvPr id="106" name="Google Shape;106;p15"/>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AU" sz="1800" dirty="0"/>
              <a:t>This is going to zoom in on some specific issues:</a:t>
            </a:r>
            <a:endParaRPr dirty="0"/>
          </a:p>
          <a:p>
            <a:pPr marL="914400" lvl="1" indent="-342900" algn="l" rtl="0">
              <a:lnSpc>
                <a:spcPct val="115000"/>
              </a:lnSpc>
              <a:spcBef>
                <a:spcPts val="0"/>
              </a:spcBef>
              <a:spcAft>
                <a:spcPts val="0"/>
              </a:spcAft>
              <a:buSzPts val="1800"/>
              <a:buChar char="●"/>
            </a:pPr>
            <a:r>
              <a:rPr lang="en-AU" sz="1400" dirty="0"/>
              <a:t>Clearing some mysteries</a:t>
            </a:r>
            <a:endParaRPr dirty="0"/>
          </a:p>
          <a:p>
            <a:pPr marL="914400" lvl="1" indent="-342900" algn="l" rtl="0">
              <a:lnSpc>
                <a:spcPct val="115000"/>
              </a:lnSpc>
              <a:spcBef>
                <a:spcPts val="0"/>
              </a:spcBef>
              <a:spcAft>
                <a:spcPts val="0"/>
              </a:spcAft>
              <a:buSzPts val="1800"/>
              <a:buChar char="●"/>
            </a:pPr>
            <a:r>
              <a:rPr lang="en-AU" sz="1400" dirty="0"/>
              <a:t>Looking towards the mid-semester test</a:t>
            </a:r>
            <a:endParaRPr dirty="0"/>
          </a:p>
          <a:p>
            <a:pPr marL="914400" lvl="1" indent="-228600" algn="l" rtl="0">
              <a:lnSpc>
                <a:spcPct val="115000"/>
              </a:lnSpc>
              <a:spcBef>
                <a:spcPts val="0"/>
              </a:spcBef>
              <a:spcAft>
                <a:spcPts val="0"/>
              </a:spcAft>
              <a:buSzPts val="1800"/>
              <a:buNone/>
            </a:pPr>
            <a:endParaRPr sz="1400" dirty="0"/>
          </a:p>
          <a:p>
            <a:pPr marL="457200" lvl="0" indent="-342900" algn="l" rtl="0">
              <a:lnSpc>
                <a:spcPct val="115000"/>
              </a:lnSpc>
              <a:spcBef>
                <a:spcPts val="0"/>
              </a:spcBef>
              <a:spcAft>
                <a:spcPts val="0"/>
              </a:spcAft>
              <a:buSzPts val="1800"/>
              <a:buChar char="●"/>
            </a:pPr>
            <a:r>
              <a:rPr lang="en-AU" sz="1600" dirty="0"/>
              <a:t>We </a:t>
            </a:r>
            <a:r>
              <a:rPr lang="en-AU" sz="1600" i="1" dirty="0"/>
              <a:t>will</a:t>
            </a:r>
            <a:r>
              <a:rPr lang="en-AU" sz="1600" dirty="0"/>
              <a:t> make more in-depth slides developed by </a:t>
            </a:r>
            <a:r>
              <a:rPr lang="en-AU" sz="1600" dirty="0" err="1"/>
              <a:t>ComSSA</a:t>
            </a:r>
            <a:r>
              <a:rPr lang="en-AU" sz="1600" dirty="0"/>
              <a:t> available to you.</a:t>
            </a:r>
            <a:br>
              <a:rPr lang="en-AU" sz="1600" dirty="0"/>
            </a:br>
            <a:endParaRPr sz="1600" dirty="0"/>
          </a:p>
          <a:p>
            <a:pPr marL="457200" lvl="0" indent="-342900" algn="l" rtl="0">
              <a:lnSpc>
                <a:spcPct val="115000"/>
              </a:lnSpc>
              <a:spcBef>
                <a:spcPts val="0"/>
              </a:spcBef>
              <a:spcAft>
                <a:spcPts val="0"/>
              </a:spcAft>
              <a:buSzPts val="1800"/>
              <a:buChar char="●"/>
            </a:pPr>
            <a:r>
              <a:rPr lang="en-AU" sz="1600" dirty="0"/>
              <a:t>We’re happy to take questions about anything you’ve covered or want to better understand at the end of the session.</a:t>
            </a:r>
            <a:endParaRPr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dirty="0"/>
              <a:t>Activity 2</a:t>
            </a:r>
            <a:endParaRPr dirty="0"/>
          </a:p>
        </p:txBody>
      </p:sp>
      <p:sp>
        <p:nvSpPr>
          <p:cNvPr id="297" name="Google Shape;297;p35"/>
          <p:cNvSpPr txBox="1">
            <a:spLocks noGrp="1"/>
          </p:cNvSpPr>
          <p:nvPr>
            <p:ph type="body" idx="1"/>
          </p:nvPr>
        </p:nvSpPr>
        <p:spPr>
          <a:xfrm>
            <a:off x="729450" y="1562274"/>
            <a:ext cx="7688700" cy="3007675"/>
          </a:xfrm>
          <a:prstGeom prst="rect">
            <a:avLst/>
          </a:prstGeom>
          <a:noFill/>
          <a:ln>
            <a:noFill/>
          </a:ln>
        </p:spPr>
        <p:txBody>
          <a:bodyPr spcFirstLastPara="1" wrap="square" lIns="91425" tIns="91425" rIns="91425" bIns="91425" anchor="t" anchorCtr="0">
            <a:normAutofit fontScale="92500" lnSpcReduction="10000"/>
          </a:bodyPr>
          <a:lstStyle/>
          <a:p>
            <a:r>
              <a:rPr lang="en-AU" sz="1600" dirty="0"/>
              <a:t>In your groups, draw out the binary search trees for each of these sets.</a:t>
            </a:r>
          </a:p>
          <a:p>
            <a:r>
              <a:rPr lang="en-AU" sz="1600" dirty="0"/>
              <a:t>Is this an efficient tree? Why or why not? </a:t>
            </a:r>
            <a:r>
              <a:rPr lang="en-AU" sz="1600" i="1" dirty="0"/>
              <a:t>(Hint: Lecture 5, slides 60-63)</a:t>
            </a:r>
          </a:p>
          <a:p>
            <a:r>
              <a:rPr lang="en-AU" sz="1600" dirty="0"/>
              <a:t>Do ONE traversal for the FIRST tree* - pre-order, in-order or post-order. </a:t>
            </a:r>
            <a:br>
              <a:rPr lang="en-AU" sz="1600" dirty="0"/>
            </a:br>
            <a:r>
              <a:rPr lang="en-AU" sz="1600" dirty="0"/>
              <a:t>Check your answer on </a:t>
            </a:r>
            <a:r>
              <a:rPr lang="en-AU" sz="1600" dirty="0">
                <a:hlinkClick r:id="rId3"/>
              </a:rPr>
              <a:t>https://yongdanielliang.github.io/animation/web/BST.html</a:t>
            </a:r>
            <a:r>
              <a:rPr lang="en-AU" sz="1600" dirty="0"/>
              <a:t> </a:t>
            </a:r>
            <a:br>
              <a:rPr lang="en-AU" sz="1600" dirty="0"/>
            </a:br>
            <a:r>
              <a:rPr lang="en-AU" sz="1600" dirty="0"/>
              <a:t>(Note: Try it first THEN check, you won’t have this site available in the test!)</a:t>
            </a:r>
          </a:p>
          <a:p>
            <a:pPr marL="146050" indent="0">
              <a:buNone/>
            </a:pPr>
            <a:endParaRPr lang="en-AU" sz="1600" dirty="0"/>
          </a:p>
          <a:p>
            <a:pPr marL="146050" indent="0">
              <a:buNone/>
            </a:pPr>
            <a:endParaRPr lang="en-AU" sz="1600" dirty="0"/>
          </a:p>
          <a:p>
            <a:pPr marL="146050" indent="0">
              <a:buNone/>
            </a:pPr>
            <a:endParaRPr lang="en-AU" sz="1600" dirty="0"/>
          </a:p>
          <a:p>
            <a:pPr marL="146050" indent="0" algn="ctr">
              <a:buNone/>
            </a:pPr>
            <a:r>
              <a:rPr lang="en-AU" sz="1600" dirty="0"/>
              <a:t>a)   50, 60, 40, 45, 55, 75, 90, 15</a:t>
            </a:r>
          </a:p>
          <a:p>
            <a:pPr marL="146050" indent="0" algn="ctr">
              <a:buNone/>
            </a:pPr>
            <a:r>
              <a:rPr lang="en-AU" sz="1600" dirty="0"/>
              <a:t>b)   15, 35, 45, 75, 55, 95, 100</a:t>
            </a:r>
          </a:p>
          <a:p>
            <a:pPr marL="146050" indent="0" algn="ctr">
              <a:buNone/>
            </a:pPr>
            <a:r>
              <a:rPr lang="en-AU" sz="1600" dirty="0"/>
              <a:t>c)   60, 40, 80, 30, 70, 50, 90, 45</a:t>
            </a:r>
          </a:p>
          <a:p>
            <a:pPr marL="146050" indent="0" algn="ctr">
              <a:buNone/>
            </a:pPr>
            <a:endParaRPr lang="en-AU" sz="1600" dirty="0"/>
          </a:p>
        </p:txBody>
      </p:sp>
      <p:sp>
        <p:nvSpPr>
          <p:cNvPr id="2" name="TextBox 1">
            <a:extLst>
              <a:ext uri="{FF2B5EF4-FFF2-40B4-BE49-F238E27FC236}">
                <a16:creationId xmlns:a16="http://schemas.microsoft.com/office/drawing/2014/main" id="{CFC4C502-2DEE-379E-3DE9-A8F0231FB45C}"/>
              </a:ext>
            </a:extLst>
          </p:cNvPr>
          <p:cNvSpPr txBox="1"/>
          <p:nvPr/>
        </p:nvSpPr>
        <p:spPr>
          <a:xfrm>
            <a:off x="936703" y="4742985"/>
            <a:ext cx="233429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900" b="0" i="0" u="none" strike="noStrike" kern="0" cap="none" spc="0" normalizeH="0" baseline="0" noProof="0" dirty="0">
                <a:ln>
                  <a:noFill/>
                </a:ln>
                <a:solidFill>
                  <a:srgbClr val="595959"/>
                </a:solidFill>
                <a:effectLst/>
                <a:uLnTx/>
                <a:uFillTx/>
                <a:latin typeface="Lato"/>
                <a:ea typeface="Lato"/>
                <a:cs typeface="Lato"/>
                <a:sym typeface="Lato"/>
              </a:rPr>
              <a:t>* Try the others in your own time at home.</a:t>
            </a:r>
          </a:p>
        </p:txBody>
      </p:sp>
    </p:spTree>
    <p:extLst>
      <p:ext uri="{BB962C8B-B14F-4D97-AF65-F5344CB8AC3E}">
        <p14:creationId xmlns:p14="http://schemas.microsoft.com/office/powerpoint/2010/main" val="1324655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6"/>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Graphs</a:t>
            </a:r>
            <a:endParaRPr/>
          </a:p>
        </p:txBody>
      </p:sp>
      <p:sp>
        <p:nvSpPr>
          <p:cNvPr id="306" name="Google Shape;306;p36"/>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These are basically “networks” from high school maths.</a:t>
            </a:r>
            <a:endParaRPr/>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600"/>
              <a:t>We call the nodes “vertices” and the links between them “edges”.</a:t>
            </a:r>
            <a:endParaRPr sz="1600"/>
          </a:p>
        </p:txBody>
      </p:sp>
      <p:pic>
        <p:nvPicPr>
          <p:cNvPr id="307" name="Google Shape;307;p36" descr="A picture containing text, pool ball, sport, pool table&#10;&#10;Description automatically generated"/>
          <p:cNvPicPr preferRelativeResize="0"/>
          <p:nvPr/>
        </p:nvPicPr>
        <p:blipFill rotWithShape="1">
          <a:blip r:embed="rId3">
            <a:alphaModFix/>
          </a:blip>
          <a:srcRect/>
          <a:stretch/>
        </p:blipFill>
        <p:spPr>
          <a:xfrm>
            <a:off x="3027283" y="2840210"/>
            <a:ext cx="2617513" cy="172974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7"/>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Graphs</a:t>
            </a:r>
            <a:endParaRPr/>
          </a:p>
        </p:txBody>
      </p:sp>
      <p:sp>
        <p:nvSpPr>
          <p:cNvPr id="313" name="Google Shape;313;p37"/>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In DSA we have two designs for them: a simpler one using just vertices and only “implying” edges, and a more complex one with vertex and edge objects.</a:t>
            </a: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8"/>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Graphs</a:t>
            </a:r>
            <a:endParaRPr/>
          </a:p>
        </p:txBody>
      </p:sp>
      <p:sp>
        <p:nvSpPr>
          <p:cNvPr id="319" name="Google Shape;319;p38"/>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In DSA we have two designs for them: a simpler one using just vertices and only “implying” edges, and a more complex one with vertex and edge objects.</a:t>
            </a:r>
            <a:endParaRPr/>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600"/>
              <a:t>                   </a:t>
            </a:r>
            <a:r>
              <a:rPr lang="en-AU" sz="1600" b="1"/>
              <a:t>Design 1</a:t>
            </a:r>
            <a:endParaRPr sz="1600"/>
          </a:p>
        </p:txBody>
      </p:sp>
      <p:sp>
        <p:nvSpPr>
          <p:cNvPr id="320" name="Google Shape;320;p38"/>
          <p:cNvSpPr/>
          <p:nvPr/>
        </p:nvSpPr>
        <p:spPr>
          <a:xfrm>
            <a:off x="950614" y="3098675"/>
            <a:ext cx="784860" cy="640080"/>
          </a:xfrm>
          <a:prstGeom prst="rect">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1" name="Google Shape;321;p38"/>
          <p:cNvSpPr/>
          <p:nvPr/>
        </p:nvSpPr>
        <p:spPr>
          <a:xfrm>
            <a:off x="1438294" y="3201545"/>
            <a:ext cx="190500" cy="43434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22" name="Google Shape;322;p38"/>
          <p:cNvSpPr/>
          <p:nvPr/>
        </p:nvSpPr>
        <p:spPr>
          <a:xfrm>
            <a:off x="1438294" y="3305685"/>
            <a:ext cx="190500" cy="11557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23" name="Google Shape;323;p38"/>
          <p:cNvSpPr/>
          <p:nvPr/>
        </p:nvSpPr>
        <p:spPr>
          <a:xfrm>
            <a:off x="1438294" y="3418715"/>
            <a:ext cx="190500" cy="10541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24" name="Google Shape;324;p38"/>
          <p:cNvSpPr txBox="1"/>
          <p:nvPr/>
        </p:nvSpPr>
        <p:spPr>
          <a:xfrm>
            <a:off x="1411555" y="3157105"/>
            <a:ext cx="2439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V</a:t>
            </a:r>
            <a:endParaRPr/>
          </a:p>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V</a:t>
            </a:r>
            <a:endParaRPr/>
          </a:p>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V</a:t>
            </a:r>
            <a:endParaRPr/>
          </a:p>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V</a:t>
            </a:r>
            <a:endParaRPr/>
          </a:p>
        </p:txBody>
      </p:sp>
      <p:sp>
        <p:nvSpPr>
          <p:cNvPr id="325" name="Google Shape;325;p38"/>
          <p:cNvSpPr/>
          <p:nvPr/>
        </p:nvSpPr>
        <p:spPr>
          <a:xfrm>
            <a:off x="2062394" y="3240915"/>
            <a:ext cx="583870" cy="355600"/>
          </a:xfrm>
          <a:prstGeom prst="rect">
            <a:avLst/>
          </a:prstGeom>
          <a:solidFill>
            <a:schemeClr val="accent6"/>
          </a:solidFill>
          <a:ln w="25400" cap="flat" cmpd="sng">
            <a:solidFill>
              <a:srgbClr val="BA86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a:solidFill>
                  <a:schemeClr val="dk2"/>
                </a:solidFill>
                <a:latin typeface="Arial"/>
                <a:ea typeface="Arial"/>
                <a:cs typeface="Arial"/>
                <a:sym typeface="Arial"/>
              </a:rPr>
              <a:t>A</a:t>
            </a:r>
            <a:endParaRPr/>
          </a:p>
        </p:txBody>
      </p:sp>
      <p:sp>
        <p:nvSpPr>
          <p:cNvPr id="326" name="Google Shape;326;p38"/>
          <p:cNvSpPr/>
          <p:nvPr/>
        </p:nvSpPr>
        <p:spPr>
          <a:xfrm>
            <a:off x="3098052" y="2885315"/>
            <a:ext cx="579453" cy="355600"/>
          </a:xfrm>
          <a:prstGeom prst="rect">
            <a:avLst/>
          </a:prstGeom>
          <a:solidFill>
            <a:schemeClr val="accent6"/>
          </a:solidFill>
          <a:ln w="25400" cap="flat" cmpd="sng">
            <a:solidFill>
              <a:srgbClr val="BA86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a:solidFill>
                  <a:schemeClr val="dk2"/>
                </a:solidFill>
                <a:latin typeface="Arial"/>
                <a:ea typeface="Arial"/>
                <a:cs typeface="Arial"/>
                <a:sym typeface="Arial"/>
              </a:rPr>
              <a:t>B</a:t>
            </a:r>
            <a:endParaRPr/>
          </a:p>
        </p:txBody>
      </p:sp>
      <p:sp>
        <p:nvSpPr>
          <p:cNvPr id="327" name="Google Shape;327;p38"/>
          <p:cNvSpPr/>
          <p:nvPr/>
        </p:nvSpPr>
        <p:spPr>
          <a:xfrm>
            <a:off x="3098052" y="3635885"/>
            <a:ext cx="579453" cy="355600"/>
          </a:xfrm>
          <a:prstGeom prst="rect">
            <a:avLst/>
          </a:prstGeom>
          <a:solidFill>
            <a:schemeClr val="accent6"/>
          </a:solidFill>
          <a:ln w="25400" cap="flat" cmpd="sng">
            <a:solidFill>
              <a:srgbClr val="BA86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a:solidFill>
                  <a:schemeClr val="dk2"/>
                </a:solidFill>
                <a:latin typeface="Arial"/>
                <a:ea typeface="Arial"/>
                <a:cs typeface="Arial"/>
                <a:sym typeface="Arial"/>
              </a:rPr>
              <a:t>C</a:t>
            </a:r>
            <a:endParaRPr/>
          </a:p>
        </p:txBody>
      </p:sp>
      <p:sp>
        <p:nvSpPr>
          <p:cNvPr id="328" name="Google Shape;328;p38"/>
          <p:cNvSpPr txBox="1"/>
          <p:nvPr/>
        </p:nvSpPr>
        <p:spPr>
          <a:xfrm>
            <a:off x="1002245" y="2828165"/>
            <a:ext cx="6815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400" b="0" i="0" u="none" strike="noStrike" cap="none">
                <a:solidFill>
                  <a:srgbClr val="000000"/>
                </a:solidFill>
                <a:latin typeface="Arial"/>
                <a:ea typeface="Arial"/>
                <a:cs typeface="Arial"/>
                <a:sym typeface="Arial"/>
              </a:rPr>
              <a:t>Graph</a:t>
            </a:r>
            <a:endParaRPr/>
          </a:p>
        </p:txBody>
      </p:sp>
      <p:sp>
        <p:nvSpPr>
          <p:cNvPr id="329" name="Google Shape;329;p38"/>
          <p:cNvSpPr/>
          <p:nvPr/>
        </p:nvSpPr>
        <p:spPr>
          <a:xfrm>
            <a:off x="2493864" y="3300605"/>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v</a:t>
            </a:r>
            <a:endParaRPr/>
          </a:p>
        </p:txBody>
      </p:sp>
      <p:sp>
        <p:nvSpPr>
          <p:cNvPr id="330" name="Google Shape;330;p38"/>
          <p:cNvSpPr/>
          <p:nvPr/>
        </p:nvSpPr>
        <p:spPr>
          <a:xfrm>
            <a:off x="2493864" y="3448560"/>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v</a:t>
            </a:r>
            <a:endParaRPr/>
          </a:p>
        </p:txBody>
      </p:sp>
      <p:sp>
        <p:nvSpPr>
          <p:cNvPr id="331" name="Google Shape;331;p38"/>
          <p:cNvSpPr/>
          <p:nvPr/>
        </p:nvSpPr>
        <p:spPr>
          <a:xfrm>
            <a:off x="3514945" y="2946910"/>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v</a:t>
            </a:r>
            <a:endParaRPr/>
          </a:p>
        </p:txBody>
      </p:sp>
      <p:sp>
        <p:nvSpPr>
          <p:cNvPr id="332" name="Google Shape;332;p38"/>
          <p:cNvSpPr/>
          <p:nvPr/>
        </p:nvSpPr>
        <p:spPr>
          <a:xfrm>
            <a:off x="3514945" y="3094865"/>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v</a:t>
            </a:r>
            <a:endParaRPr/>
          </a:p>
        </p:txBody>
      </p:sp>
      <p:sp>
        <p:nvSpPr>
          <p:cNvPr id="333" name="Google Shape;333;p38"/>
          <p:cNvSpPr/>
          <p:nvPr/>
        </p:nvSpPr>
        <p:spPr>
          <a:xfrm>
            <a:off x="3521134" y="3694440"/>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v</a:t>
            </a:r>
            <a:endParaRPr/>
          </a:p>
        </p:txBody>
      </p:sp>
      <p:sp>
        <p:nvSpPr>
          <p:cNvPr id="334" name="Google Shape;334;p38"/>
          <p:cNvSpPr/>
          <p:nvPr/>
        </p:nvSpPr>
        <p:spPr>
          <a:xfrm>
            <a:off x="3521134" y="3842395"/>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v</a:t>
            </a:r>
            <a:endParaRPr/>
          </a:p>
        </p:txBody>
      </p:sp>
      <p:cxnSp>
        <p:nvCxnSpPr>
          <p:cNvPr id="335" name="Google Shape;335;p38"/>
          <p:cNvCxnSpPr>
            <a:stCxn id="329" idx="3"/>
          </p:cNvCxnSpPr>
          <p:nvPr/>
        </p:nvCxnSpPr>
        <p:spPr>
          <a:xfrm rot="10800000" flipH="1">
            <a:off x="2610704" y="3053645"/>
            <a:ext cx="655200" cy="300300"/>
          </a:xfrm>
          <a:prstGeom prst="straightConnector1">
            <a:avLst/>
          </a:prstGeom>
          <a:noFill/>
          <a:ln w="9525" cap="flat" cmpd="sng">
            <a:solidFill>
              <a:srgbClr val="565656"/>
            </a:solidFill>
            <a:prstDash val="solid"/>
            <a:round/>
            <a:headEnd type="none" w="sm" len="sm"/>
            <a:tailEnd type="triangle" w="med" len="med"/>
          </a:ln>
        </p:spPr>
      </p:cxnSp>
      <p:cxnSp>
        <p:nvCxnSpPr>
          <p:cNvPr id="336" name="Google Shape;336;p38"/>
          <p:cNvCxnSpPr>
            <a:stCxn id="330" idx="3"/>
          </p:cNvCxnSpPr>
          <p:nvPr/>
        </p:nvCxnSpPr>
        <p:spPr>
          <a:xfrm>
            <a:off x="2610704" y="3501900"/>
            <a:ext cx="654900" cy="237000"/>
          </a:xfrm>
          <a:prstGeom prst="straightConnector1">
            <a:avLst/>
          </a:prstGeom>
          <a:noFill/>
          <a:ln w="9525" cap="flat" cmpd="sng">
            <a:solidFill>
              <a:srgbClr val="565656"/>
            </a:solidFill>
            <a:prstDash val="solid"/>
            <a:round/>
            <a:headEnd type="none" w="sm" len="sm"/>
            <a:tailEnd type="triangle" w="med" len="med"/>
          </a:ln>
        </p:spPr>
      </p:cxnSp>
      <p:cxnSp>
        <p:nvCxnSpPr>
          <p:cNvPr id="337" name="Google Shape;337;p38"/>
          <p:cNvCxnSpPr>
            <a:stCxn id="332" idx="2"/>
          </p:cNvCxnSpPr>
          <p:nvPr/>
        </p:nvCxnSpPr>
        <p:spPr>
          <a:xfrm flipH="1">
            <a:off x="3382865" y="3201545"/>
            <a:ext cx="190500" cy="537300"/>
          </a:xfrm>
          <a:prstGeom prst="straightConnector1">
            <a:avLst/>
          </a:prstGeom>
          <a:noFill/>
          <a:ln w="9525" cap="flat" cmpd="sng">
            <a:solidFill>
              <a:srgbClr val="565656"/>
            </a:solidFill>
            <a:prstDash val="solid"/>
            <a:round/>
            <a:headEnd type="none" w="sm" len="sm"/>
            <a:tailEnd type="triangle" w="med" len="med"/>
          </a:ln>
        </p:spPr>
      </p:cxnSp>
      <p:sp>
        <p:nvSpPr>
          <p:cNvPr id="338" name="Google Shape;338;p38"/>
          <p:cNvSpPr txBox="1"/>
          <p:nvPr/>
        </p:nvSpPr>
        <p:spPr>
          <a:xfrm>
            <a:off x="1628794" y="4041975"/>
            <a:ext cx="14237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000" b="0" i="0" u="none" strike="noStrike" cap="none">
                <a:solidFill>
                  <a:schemeClr val="accent1"/>
                </a:solidFill>
                <a:latin typeface="Lato"/>
                <a:ea typeface="Lato"/>
                <a:cs typeface="Lato"/>
                <a:sym typeface="Lato"/>
              </a:rPr>
              <a:t>(Some arrows omitted</a:t>
            </a:r>
            <a:br>
              <a:rPr lang="en-AU" sz="1000" b="0" i="0" u="none" strike="noStrike" cap="none">
                <a:solidFill>
                  <a:schemeClr val="accent1"/>
                </a:solidFill>
                <a:latin typeface="Lato"/>
                <a:ea typeface="Lato"/>
                <a:cs typeface="Lato"/>
                <a:sym typeface="Lato"/>
              </a:rPr>
            </a:br>
            <a:r>
              <a:rPr lang="en-AU" sz="1000" b="0" i="0" u="none" strike="noStrike" cap="none">
                <a:solidFill>
                  <a:schemeClr val="accent1"/>
                </a:solidFill>
                <a:latin typeface="Lato"/>
                <a:ea typeface="Lato"/>
                <a:cs typeface="Lato"/>
                <a:sym typeface="Lato"/>
              </a:rPr>
              <a:t>for simplicity)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9"/>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Graphs</a:t>
            </a:r>
            <a:endParaRPr/>
          </a:p>
        </p:txBody>
      </p:sp>
      <p:sp>
        <p:nvSpPr>
          <p:cNvPr id="344" name="Google Shape;344;p39"/>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In DSA we have two designs for them: a simpler one using just vertices and only “implying” edges, and a more complex one with vertex and edge objects.</a:t>
            </a:r>
            <a:endParaRPr/>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600"/>
              <a:t>                   </a:t>
            </a:r>
            <a:r>
              <a:rPr lang="en-AU" sz="1600" b="1"/>
              <a:t>Design 1			   					       Design 2</a:t>
            </a:r>
            <a:endParaRPr sz="1600"/>
          </a:p>
        </p:txBody>
      </p:sp>
      <p:sp>
        <p:nvSpPr>
          <p:cNvPr id="345" name="Google Shape;345;p39"/>
          <p:cNvSpPr/>
          <p:nvPr/>
        </p:nvSpPr>
        <p:spPr>
          <a:xfrm>
            <a:off x="950614" y="3098675"/>
            <a:ext cx="784860" cy="640080"/>
          </a:xfrm>
          <a:prstGeom prst="rect">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6" name="Google Shape;346;p39"/>
          <p:cNvSpPr/>
          <p:nvPr/>
        </p:nvSpPr>
        <p:spPr>
          <a:xfrm>
            <a:off x="1438294" y="3201545"/>
            <a:ext cx="190500" cy="43434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47" name="Google Shape;347;p39"/>
          <p:cNvSpPr/>
          <p:nvPr/>
        </p:nvSpPr>
        <p:spPr>
          <a:xfrm>
            <a:off x="1438294" y="3305685"/>
            <a:ext cx="190500" cy="11557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48" name="Google Shape;348;p39"/>
          <p:cNvSpPr/>
          <p:nvPr/>
        </p:nvSpPr>
        <p:spPr>
          <a:xfrm>
            <a:off x="1438294" y="3418715"/>
            <a:ext cx="190500" cy="10541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49" name="Google Shape;349;p39"/>
          <p:cNvSpPr txBox="1"/>
          <p:nvPr/>
        </p:nvSpPr>
        <p:spPr>
          <a:xfrm>
            <a:off x="1411555" y="3157105"/>
            <a:ext cx="2439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V</a:t>
            </a:r>
            <a:endParaRPr/>
          </a:p>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V</a:t>
            </a:r>
            <a:endParaRPr/>
          </a:p>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V</a:t>
            </a:r>
            <a:endParaRPr/>
          </a:p>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V</a:t>
            </a:r>
            <a:endParaRPr/>
          </a:p>
        </p:txBody>
      </p:sp>
      <p:sp>
        <p:nvSpPr>
          <p:cNvPr id="350" name="Google Shape;350;p39"/>
          <p:cNvSpPr/>
          <p:nvPr/>
        </p:nvSpPr>
        <p:spPr>
          <a:xfrm>
            <a:off x="2062394" y="3240915"/>
            <a:ext cx="583870" cy="355600"/>
          </a:xfrm>
          <a:prstGeom prst="rect">
            <a:avLst/>
          </a:prstGeom>
          <a:solidFill>
            <a:schemeClr val="accent6"/>
          </a:solidFill>
          <a:ln w="25400" cap="flat" cmpd="sng">
            <a:solidFill>
              <a:srgbClr val="BA86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a:solidFill>
                  <a:schemeClr val="dk2"/>
                </a:solidFill>
                <a:latin typeface="Arial"/>
                <a:ea typeface="Arial"/>
                <a:cs typeface="Arial"/>
                <a:sym typeface="Arial"/>
              </a:rPr>
              <a:t>A</a:t>
            </a:r>
            <a:endParaRPr/>
          </a:p>
        </p:txBody>
      </p:sp>
      <p:sp>
        <p:nvSpPr>
          <p:cNvPr id="351" name="Google Shape;351;p39"/>
          <p:cNvSpPr/>
          <p:nvPr/>
        </p:nvSpPr>
        <p:spPr>
          <a:xfrm>
            <a:off x="3098052" y="2885315"/>
            <a:ext cx="579453" cy="355600"/>
          </a:xfrm>
          <a:prstGeom prst="rect">
            <a:avLst/>
          </a:prstGeom>
          <a:solidFill>
            <a:schemeClr val="accent6"/>
          </a:solidFill>
          <a:ln w="25400" cap="flat" cmpd="sng">
            <a:solidFill>
              <a:srgbClr val="BA86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a:solidFill>
                  <a:schemeClr val="dk2"/>
                </a:solidFill>
                <a:latin typeface="Arial"/>
                <a:ea typeface="Arial"/>
                <a:cs typeface="Arial"/>
                <a:sym typeface="Arial"/>
              </a:rPr>
              <a:t>B</a:t>
            </a:r>
            <a:endParaRPr/>
          </a:p>
        </p:txBody>
      </p:sp>
      <p:sp>
        <p:nvSpPr>
          <p:cNvPr id="352" name="Google Shape;352;p39"/>
          <p:cNvSpPr/>
          <p:nvPr/>
        </p:nvSpPr>
        <p:spPr>
          <a:xfrm>
            <a:off x="3098052" y="3635885"/>
            <a:ext cx="579453" cy="355600"/>
          </a:xfrm>
          <a:prstGeom prst="rect">
            <a:avLst/>
          </a:prstGeom>
          <a:solidFill>
            <a:schemeClr val="accent6"/>
          </a:solidFill>
          <a:ln w="25400" cap="flat" cmpd="sng">
            <a:solidFill>
              <a:srgbClr val="BA86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a:solidFill>
                  <a:schemeClr val="dk2"/>
                </a:solidFill>
                <a:latin typeface="Arial"/>
                <a:ea typeface="Arial"/>
                <a:cs typeface="Arial"/>
                <a:sym typeface="Arial"/>
              </a:rPr>
              <a:t>C</a:t>
            </a:r>
            <a:endParaRPr/>
          </a:p>
        </p:txBody>
      </p:sp>
      <p:sp>
        <p:nvSpPr>
          <p:cNvPr id="353" name="Google Shape;353;p39"/>
          <p:cNvSpPr txBox="1"/>
          <p:nvPr/>
        </p:nvSpPr>
        <p:spPr>
          <a:xfrm>
            <a:off x="1002245" y="2828165"/>
            <a:ext cx="6815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400" b="0" i="0" u="none" strike="noStrike" cap="none">
                <a:solidFill>
                  <a:srgbClr val="000000"/>
                </a:solidFill>
                <a:latin typeface="Arial"/>
                <a:ea typeface="Arial"/>
                <a:cs typeface="Arial"/>
                <a:sym typeface="Arial"/>
              </a:rPr>
              <a:t>Graph</a:t>
            </a:r>
            <a:endParaRPr/>
          </a:p>
        </p:txBody>
      </p:sp>
      <p:sp>
        <p:nvSpPr>
          <p:cNvPr id="354" name="Google Shape;354;p39"/>
          <p:cNvSpPr/>
          <p:nvPr/>
        </p:nvSpPr>
        <p:spPr>
          <a:xfrm>
            <a:off x="2493864" y="3300605"/>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v</a:t>
            </a:r>
            <a:endParaRPr/>
          </a:p>
        </p:txBody>
      </p:sp>
      <p:sp>
        <p:nvSpPr>
          <p:cNvPr id="355" name="Google Shape;355;p39"/>
          <p:cNvSpPr/>
          <p:nvPr/>
        </p:nvSpPr>
        <p:spPr>
          <a:xfrm>
            <a:off x="2493864" y="3448560"/>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v</a:t>
            </a:r>
            <a:endParaRPr/>
          </a:p>
        </p:txBody>
      </p:sp>
      <p:sp>
        <p:nvSpPr>
          <p:cNvPr id="356" name="Google Shape;356;p39"/>
          <p:cNvSpPr/>
          <p:nvPr/>
        </p:nvSpPr>
        <p:spPr>
          <a:xfrm>
            <a:off x="3514945" y="2946910"/>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v</a:t>
            </a:r>
            <a:endParaRPr/>
          </a:p>
        </p:txBody>
      </p:sp>
      <p:sp>
        <p:nvSpPr>
          <p:cNvPr id="357" name="Google Shape;357;p39"/>
          <p:cNvSpPr/>
          <p:nvPr/>
        </p:nvSpPr>
        <p:spPr>
          <a:xfrm>
            <a:off x="3514945" y="3094865"/>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v</a:t>
            </a:r>
            <a:endParaRPr/>
          </a:p>
        </p:txBody>
      </p:sp>
      <p:sp>
        <p:nvSpPr>
          <p:cNvPr id="358" name="Google Shape;358;p39"/>
          <p:cNvSpPr/>
          <p:nvPr/>
        </p:nvSpPr>
        <p:spPr>
          <a:xfrm>
            <a:off x="3521134" y="3694440"/>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v</a:t>
            </a:r>
            <a:endParaRPr/>
          </a:p>
        </p:txBody>
      </p:sp>
      <p:sp>
        <p:nvSpPr>
          <p:cNvPr id="359" name="Google Shape;359;p39"/>
          <p:cNvSpPr/>
          <p:nvPr/>
        </p:nvSpPr>
        <p:spPr>
          <a:xfrm>
            <a:off x="3521134" y="3842395"/>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v</a:t>
            </a:r>
            <a:endParaRPr/>
          </a:p>
        </p:txBody>
      </p:sp>
      <p:cxnSp>
        <p:nvCxnSpPr>
          <p:cNvPr id="360" name="Google Shape;360;p39"/>
          <p:cNvCxnSpPr>
            <a:stCxn id="354" idx="3"/>
          </p:cNvCxnSpPr>
          <p:nvPr/>
        </p:nvCxnSpPr>
        <p:spPr>
          <a:xfrm rot="10800000" flipH="1">
            <a:off x="2610704" y="3053645"/>
            <a:ext cx="655200" cy="300300"/>
          </a:xfrm>
          <a:prstGeom prst="straightConnector1">
            <a:avLst/>
          </a:prstGeom>
          <a:noFill/>
          <a:ln w="9525" cap="flat" cmpd="sng">
            <a:solidFill>
              <a:srgbClr val="565656"/>
            </a:solidFill>
            <a:prstDash val="solid"/>
            <a:round/>
            <a:headEnd type="none" w="sm" len="sm"/>
            <a:tailEnd type="triangle" w="med" len="med"/>
          </a:ln>
        </p:spPr>
      </p:cxnSp>
      <p:cxnSp>
        <p:nvCxnSpPr>
          <p:cNvPr id="361" name="Google Shape;361;p39"/>
          <p:cNvCxnSpPr>
            <a:stCxn id="355" idx="3"/>
          </p:cNvCxnSpPr>
          <p:nvPr/>
        </p:nvCxnSpPr>
        <p:spPr>
          <a:xfrm>
            <a:off x="2610704" y="3501900"/>
            <a:ext cx="654900" cy="237000"/>
          </a:xfrm>
          <a:prstGeom prst="straightConnector1">
            <a:avLst/>
          </a:prstGeom>
          <a:noFill/>
          <a:ln w="9525" cap="flat" cmpd="sng">
            <a:solidFill>
              <a:srgbClr val="565656"/>
            </a:solidFill>
            <a:prstDash val="solid"/>
            <a:round/>
            <a:headEnd type="none" w="sm" len="sm"/>
            <a:tailEnd type="triangle" w="med" len="med"/>
          </a:ln>
        </p:spPr>
      </p:cxnSp>
      <p:cxnSp>
        <p:nvCxnSpPr>
          <p:cNvPr id="362" name="Google Shape;362;p39"/>
          <p:cNvCxnSpPr>
            <a:stCxn id="357" idx="2"/>
          </p:cNvCxnSpPr>
          <p:nvPr/>
        </p:nvCxnSpPr>
        <p:spPr>
          <a:xfrm flipH="1">
            <a:off x="3382865" y="3201545"/>
            <a:ext cx="190500" cy="537300"/>
          </a:xfrm>
          <a:prstGeom prst="straightConnector1">
            <a:avLst/>
          </a:prstGeom>
          <a:noFill/>
          <a:ln w="9525" cap="flat" cmpd="sng">
            <a:solidFill>
              <a:srgbClr val="565656"/>
            </a:solidFill>
            <a:prstDash val="solid"/>
            <a:round/>
            <a:headEnd type="none" w="sm" len="sm"/>
            <a:tailEnd type="triangle" w="med" len="med"/>
          </a:ln>
        </p:spPr>
      </p:cxnSp>
      <p:sp>
        <p:nvSpPr>
          <p:cNvPr id="363" name="Google Shape;363;p39"/>
          <p:cNvSpPr txBox="1"/>
          <p:nvPr/>
        </p:nvSpPr>
        <p:spPr>
          <a:xfrm>
            <a:off x="1628794" y="4041975"/>
            <a:ext cx="14237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000" b="0" i="0" u="none" strike="noStrike" cap="none">
                <a:solidFill>
                  <a:schemeClr val="accent1"/>
                </a:solidFill>
                <a:latin typeface="Lato"/>
                <a:ea typeface="Lato"/>
                <a:cs typeface="Lato"/>
                <a:sym typeface="Lato"/>
              </a:rPr>
              <a:t>(Some arrows omitted</a:t>
            </a:r>
            <a:br>
              <a:rPr lang="en-AU" sz="1000" b="0" i="0" u="none" strike="noStrike" cap="none">
                <a:solidFill>
                  <a:schemeClr val="accent1"/>
                </a:solidFill>
                <a:latin typeface="Lato"/>
                <a:ea typeface="Lato"/>
                <a:cs typeface="Lato"/>
                <a:sym typeface="Lato"/>
              </a:rPr>
            </a:br>
            <a:r>
              <a:rPr lang="en-AU" sz="1000" b="0" i="0" u="none" strike="noStrike" cap="none">
                <a:solidFill>
                  <a:schemeClr val="accent1"/>
                </a:solidFill>
                <a:latin typeface="Lato"/>
                <a:ea typeface="Lato"/>
                <a:cs typeface="Lato"/>
                <a:sym typeface="Lato"/>
              </a:rPr>
              <a:t>for simplicity)</a:t>
            </a:r>
            <a:endParaRPr/>
          </a:p>
        </p:txBody>
      </p:sp>
      <p:cxnSp>
        <p:nvCxnSpPr>
          <p:cNvPr id="364" name="Google Shape;364;p39"/>
          <p:cNvCxnSpPr>
            <a:endCxn id="344" idx="2"/>
          </p:cNvCxnSpPr>
          <p:nvPr/>
        </p:nvCxnSpPr>
        <p:spPr>
          <a:xfrm>
            <a:off x="4572000" y="2383375"/>
            <a:ext cx="1800" cy="1956600"/>
          </a:xfrm>
          <a:prstGeom prst="straightConnector1">
            <a:avLst/>
          </a:prstGeom>
          <a:noFill/>
          <a:ln w="19050" cap="flat" cmpd="sng">
            <a:solidFill>
              <a:srgbClr val="565656"/>
            </a:solidFill>
            <a:prstDash val="solid"/>
            <a:round/>
            <a:headEnd type="none" w="sm" len="sm"/>
            <a:tailEnd type="none" w="sm" len="sm"/>
          </a:ln>
        </p:spPr>
      </p:cxnSp>
      <p:sp>
        <p:nvSpPr>
          <p:cNvPr id="365" name="Google Shape;365;p39"/>
          <p:cNvSpPr/>
          <p:nvPr/>
        </p:nvSpPr>
        <p:spPr>
          <a:xfrm>
            <a:off x="4965687" y="3173813"/>
            <a:ext cx="784860" cy="640080"/>
          </a:xfrm>
          <a:prstGeom prst="rect">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6" name="Google Shape;366;p39"/>
          <p:cNvSpPr/>
          <p:nvPr/>
        </p:nvSpPr>
        <p:spPr>
          <a:xfrm>
            <a:off x="5453367" y="3276683"/>
            <a:ext cx="190500" cy="43434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67" name="Google Shape;367;p39"/>
          <p:cNvSpPr/>
          <p:nvPr/>
        </p:nvSpPr>
        <p:spPr>
          <a:xfrm>
            <a:off x="5453367" y="3380823"/>
            <a:ext cx="190500" cy="11557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68" name="Google Shape;368;p39"/>
          <p:cNvSpPr/>
          <p:nvPr/>
        </p:nvSpPr>
        <p:spPr>
          <a:xfrm>
            <a:off x="5453367" y="3493853"/>
            <a:ext cx="190500" cy="10541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69" name="Google Shape;369;p39"/>
          <p:cNvSpPr txBox="1"/>
          <p:nvPr/>
        </p:nvSpPr>
        <p:spPr>
          <a:xfrm>
            <a:off x="5426628" y="3232243"/>
            <a:ext cx="2439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V</a:t>
            </a:r>
            <a:endParaRPr/>
          </a:p>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V</a:t>
            </a:r>
            <a:endParaRPr/>
          </a:p>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V</a:t>
            </a:r>
            <a:endParaRPr/>
          </a:p>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V</a:t>
            </a:r>
            <a:endParaRPr/>
          </a:p>
        </p:txBody>
      </p:sp>
      <p:sp>
        <p:nvSpPr>
          <p:cNvPr id="370" name="Google Shape;370;p39"/>
          <p:cNvSpPr/>
          <p:nvPr/>
        </p:nvSpPr>
        <p:spPr>
          <a:xfrm>
            <a:off x="6077467" y="3316053"/>
            <a:ext cx="583870" cy="355600"/>
          </a:xfrm>
          <a:prstGeom prst="rect">
            <a:avLst/>
          </a:prstGeom>
          <a:solidFill>
            <a:schemeClr val="accent6"/>
          </a:solidFill>
          <a:ln w="25400" cap="flat" cmpd="sng">
            <a:solidFill>
              <a:srgbClr val="BA86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a:solidFill>
                  <a:schemeClr val="dk2"/>
                </a:solidFill>
                <a:latin typeface="Arial"/>
                <a:ea typeface="Arial"/>
                <a:cs typeface="Arial"/>
                <a:sym typeface="Arial"/>
              </a:rPr>
              <a:t>A</a:t>
            </a:r>
            <a:endParaRPr/>
          </a:p>
        </p:txBody>
      </p:sp>
      <p:sp>
        <p:nvSpPr>
          <p:cNvPr id="371" name="Google Shape;371;p39"/>
          <p:cNvSpPr/>
          <p:nvPr/>
        </p:nvSpPr>
        <p:spPr>
          <a:xfrm>
            <a:off x="7728812" y="2958142"/>
            <a:ext cx="579453" cy="355600"/>
          </a:xfrm>
          <a:prstGeom prst="rect">
            <a:avLst/>
          </a:prstGeom>
          <a:solidFill>
            <a:schemeClr val="accent6"/>
          </a:solidFill>
          <a:ln w="25400" cap="flat" cmpd="sng">
            <a:solidFill>
              <a:srgbClr val="BA86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a:solidFill>
                  <a:schemeClr val="dk2"/>
                </a:solidFill>
                <a:latin typeface="Arial"/>
                <a:ea typeface="Arial"/>
                <a:cs typeface="Arial"/>
                <a:sym typeface="Arial"/>
              </a:rPr>
              <a:t>B</a:t>
            </a:r>
            <a:endParaRPr/>
          </a:p>
        </p:txBody>
      </p:sp>
      <p:sp>
        <p:nvSpPr>
          <p:cNvPr id="372" name="Google Shape;372;p39"/>
          <p:cNvSpPr/>
          <p:nvPr/>
        </p:nvSpPr>
        <p:spPr>
          <a:xfrm>
            <a:off x="7728812" y="3708712"/>
            <a:ext cx="579453" cy="355600"/>
          </a:xfrm>
          <a:prstGeom prst="rect">
            <a:avLst/>
          </a:prstGeom>
          <a:solidFill>
            <a:schemeClr val="accent6"/>
          </a:solidFill>
          <a:ln w="25400" cap="flat" cmpd="sng">
            <a:solidFill>
              <a:srgbClr val="BA86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a:solidFill>
                  <a:schemeClr val="dk2"/>
                </a:solidFill>
                <a:latin typeface="Arial"/>
                <a:ea typeface="Arial"/>
                <a:cs typeface="Arial"/>
                <a:sym typeface="Arial"/>
              </a:rPr>
              <a:t>C</a:t>
            </a:r>
            <a:endParaRPr/>
          </a:p>
        </p:txBody>
      </p:sp>
      <p:sp>
        <p:nvSpPr>
          <p:cNvPr id="373" name="Google Shape;373;p39"/>
          <p:cNvSpPr txBox="1"/>
          <p:nvPr/>
        </p:nvSpPr>
        <p:spPr>
          <a:xfrm>
            <a:off x="5017318" y="2903303"/>
            <a:ext cx="6815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400" b="0" i="0" u="none" strike="noStrike" cap="none">
                <a:solidFill>
                  <a:srgbClr val="000000"/>
                </a:solidFill>
                <a:latin typeface="Arial"/>
                <a:ea typeface="Arial"/>
                <a:cs typeface="Arial"/>
                <a:sym typeface="Arial"/>
              </a:rPr>
              <a:t>Graph</a:t>
            </a:r>
            <a:endParaRPr/>
          </a:p>
        </p:txBody>
      </p:sp>
      <p:sp>
        <p:nvSpPr>
          <p:cNvPr id="374" name="Google Shape;374;p39"/>
          <p:cNvSpPr/>
          <p:nvPr/>
        </p:nvSpPr>
        <p:spPr>
          <a:xfrm>
            <a:off x="6508937" y="3375743"/>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E</a:t>
            </a:r>
            <a:endParaRPr/>
          </a:p>
        </p:txBody>
      </p:sp>
      <p:sp>
        <p:nvSpPr>
          <p:cNvPr id="375" name="Google Shape;375;p39"/>
          <p:cNvSpPr/>
          <p:nvPr/>
        </p:nvSpPr>
        <p:spPr>
          <a:xfrm>
            <a:off x="6508937" y="3523698"/>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E</a:t>
            </a:r>
            <a:endParaRPr/>
          </a:p>
        </p:txBody>
      </p:sp>
      <p:sp>
        <p:nvSpPr>
          <p:cNvPr id="376" name="Google Shape;376;p39"/>
          <p:cNvSpPr/>
          <p:nvPr/>
        </p:nvSpPr>
        <p:spPr>
          <a:xfrm>
            <a:off x="8145705" y="3019737"/>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E</a:t>
            </a:r>
            <a:endParaRPr/>
          </a:p>
        </p:txBody>
      </p:sp>
      <p:sp>
        <p:nvSpPr>
          <p:cNvPr id="377" name="Google Shape;377;p39"/>
          <p:cNvSpPr/>
          <p:nvPr/>
        </p:nvSpPr>
        <p:spPr>
          <a:xfrm>
            <a:off x="8145705" y="3167692"/>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E</a:t>
            </a:r>
            <a:endParaRPr/>
          </a:p>
        </p:txBody>
      </p:sp>
      <p:sp>
        <p:nvSpPr>
          <p:cNvPr id="378" name="Google Shape;378;p39"/>
          <p:cNvSpPr/>
          <p:nvPr/>
        </p:nvSpPr>
        <p:spPr>
          <a:xfrm>
            <a:off x="8151894" y="3767267"/>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E</a:t>
            </a:r>
            <a:endParaRPr/>
          </a:p>
        </p:txBody>
      </p:sp>
      <p:sp>
        <p:nvSpPr>
          <p:cNvPr id="379" name="Google Shape;379;p39"/>
          <p:cNvSpPr/>
          <p:nvPr/>
        </p:nvSpPr>
        <p:spPr>
          <a:xfrm>
            <a:off x="8151894" y="3915222"/>
            <a:ext cx="116840" cy="10668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700" b="0" i="0" u="none" strike="noStrike" cap="none">
                <a:solidFill>
                  <a:schemeClr val="dk1"/>
                </a:solidFill>
                <a:latin typeface="Arial"/>
                <a:ea typeface="Arial"/>
                <a:cs typeface="Arial"/>
                <a:sym typeface="Arial"/>
              </a:rPr>
              <a:t>E</a:t>
            </a:r>
            <a:endParaRPr/>
          </a:p>
        </p:txBody>
      </p:sp>
      <p:sp>
        <p:nvSpPr>
          <p:cNvPr id="380" name="Google Shape;380;p39"/>
          <p:cNvSpPr/>
          <p:nvPr/>
        </p:nvSpPr>
        <p:spPr>
          <a:xfrm>
            <a:off x="5230002" y="3271603"/>
            <a:ext cx="190500" cy="43434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81" name="Google Shape;381;p39"/>
          <p:cNvSpPr/>
          <p:nvPr/>
        </p:nvSpPr>
        <p:spPr>
          <a:xfrm>
            <a:off x="5230002" y="3375743"/>
            <a:ext cx="190500" cy="11557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82" name="Google Shape;382;p39"/>
          <p:cNvSpPr/>
          <p:nvPr/>
        </p:nvSpPr>
        <p:spPr>
          <a:xfrm>
            <a:off x="5230002" y="3488773"/>
            <a:ext cx="190500" cy="10541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83" name="Google Shape;383;p39"/>
          <p:cNvSpPr txBox="1"/>
          <p:nvPr/>
        </p:nvSpPr>
        <p:spPr>
          <a:xfrm>
            <a:off x="5203263" y="3227163"/>
            <a:ext cx="2439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E</a:t>
            </a:r>
            <a:endParaRPr/>
          </a:p>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E</a:t>
            </a:r>
            <a:endParaRPr/>
          </a:p>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E</a:t>
            </a:r>
            <a:endParaRPr/>
          </a:p>
          <a:p>
            <a:pPr marL="0" marR="0" lvl="0" indent="0" algn="l" rtl="0">
              <a:lnSpc>
                <a:spcPct val="100000"/>
              </a:lnSpc>
              <a:spcBef>
                <a:spcPts val="0"/>
              </a:spcBef>
              <a:spcAft>
                <a:spcPts val="0"/>
              </a:spcAft>
              <a:buNone/>
            </a:pPr>
            <a:r>
              <a:rPr lang="en-AU" sz="700" b="0" i="0" u="none" strike="noStrike" cap="none">
                <a:solidFill>
                  <a:srgbClr val="000000"/>
                </a:solidFill>
                <a:latin typeface="Arial"/>
                <a:ea typeface="Arial"/>
                <a:cs typeface="Arial"/>
                <a:sym typeface="Arial"/>
              </a:rPr>
              <a:t>E</a:t>
            </a:r>
            <a:endParaRPr/>
          </a:p>
        </p:txBody>
      </p:sp>
      <p:sp>
        <p:nvSpPr>
          <p:cNvPr id="384" name="Google Shape;384;p39"/>
          <p:cNvSpPr/>
          <p:nvPr/>
        </p:nvSpPr>
        <p:spPr>
          <a:xfrm>
            <a:off x="6977922" y="3094866"/>
            <a:ext cx="437994" cy="197110"/>
          </a:xfrm>
          <a:prstGeom prst="rect">
            <a:avLst/>
          </a:prstGeom>
          <a:solidFill>
            <a:schemeClr val="accent1"/>
          </a:solidFill>
          <a:ln w="25400" cap="flat" cmpd="sng">
            <a:solidFill>
              <a:srgbClr val="4040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a:solidFill>
                  <a:schemeClr val="lt1"/>
                </a:solidFill>
                <a:latin typeface="Arial"/>
                <a:ea typeface="Arial"/>
                <a:cs typeface="Arial"/>
                <a:sym typeface="Arial"/>
              </a:rPr>
              <a:t>ab</a:t>
            </a:r>
            <a:endParaRPr/>
          </a:p>
        </p:txBody>
      </p:sp>
      <p:sp>
        <p:nvSpPr>
          <p:cNvPr id="385" name="Google Shape;385;p39"/>
          <p:cNvSpPr/>
          <p:nvPr/>
        </p:nvSpPr>
        <p:spPr>
          <a:xfrm>
            <a:off x="6977922" y="3607388"/>
            <a:ext cx="437994" cy="197110"/>
          </a:xfrm>
          <a:prstGeom prst="rect">
            <a:avLst/>
          </a:prstGeom>
          <a:solidFill>
            <a:schemeClr val="accent1"/>
          </a:solidFill>
          <a:ln w="25400" cap="flat" cmpd="sng">
            <a:solidFill>
              <a:srgbClr val="4040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a:solidFill>
                  <a:schemeClr val="lt1"/>
                </a:solidFill>
                <a:latin typeface="Arial"/>
                <a:ea typeface="Arial"/>
                <a:cs typeface="Arial"/>
                <a:sym typeface="Arial"/>
              </a:rPr>
              <a:t>ac</a:t>
            </a:r>
            <a:endParaRPr/>
          </a:p>
        </p:txBody>
      </p:sp>
      <p:sp>
        <p:nvSpPr>
          <p:cNvPr id="386" name="Google Shape;386;p39"/>
          <p:cNvSpPr/>
          <p:nvPr/>
        </p:nvSpPr>
        <p:spPr>
          <a:xfrm>
            <a:off x="8369089" y="3390218"/>
            <a:ext cx="437994" cy="197110"/>
          </a:xfrm>
          <a:prstGeom prst="rect">
            <a:avLst/>
          </a:prstGeom>
          <a:solidFill>
            <a:schemeClr val="accent1"/>
          </a:solidFill>
          <a:ln w="25400" cap="flat" cmpd="sng">
            <a:solidFill>
              <a:srgbClr val="4040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sz="1400" b="0" i="0" u="none" strike="noStrike" cap="none">
                <a:solidFill>
                  <a:schemeClr val="lt1"/>
                </a:solidFill>
                <a:latin typeface="Arial"/>
                <a:ea typeface="Arial"/>
                <a:cs typeface="Arial"/>
                <a:sym typeface="Arial"/>
              </a:rPr>
              <a:t>bc</a:t>
            </a:r>
            <a:endParaRPr sz="1400" b="0" i="0" u="none" strike="noStrike" cap="none">
              <a:solidFill>
                <a:schemeClr val="lt1"/>
              </a:solidFill>
              <a:latin typeface="Arial"/>
              <a:ea typeface="Arial"/>
              <a:cs typeface="Arial"/>
              <a:sym typeface="Arial"/>
            </a:endParaRPr>
          </a:p>
        </p:txBody>
      </p:sp>
      <p:cxnSp>
        <p:nvCxnSpPr>
          <p:cNvPr id="387" name="Google Shape;387;p39"/>
          <p:cNvCxnSpPr>
            <a:stCxn id="374" idx="3"/>
            <a:endCxn id="384" idx="1"/>
          </p:cNvCxnSpPr>
          <p:nvPr/>
        </p:nvCxnSpPr>
        <p:spPr>
          <a:xfrm rot="10800000" flipH="1">
            <a:off x="6625777" y="3193283"/>
            <a:ext cx="352200" cy="235800"/>
          </a:xfrm>
          <a:prstGeom prst="straightConnector1">
            <a:avLst/>
          </a:prstGeom>
          <a:noFill/>
          <a:ln w="9525" cap="flat" cmpd="sng">
            <a:solidFill>
              <a:srgbClr val="565656"/>
            </a:solidFill>
            <a:prstDash val="solid"/>
            <a:round/>
            <a:headEnd type="none" w="sm" len="sm"/>
            <a:tailEnd type="triangle" w="med" len="med"/>
          </a:ln>
        </p:spPr>
      </p:cxnSp>
      <p:cxnSp>
        <p:nvCxnSpPr>
          <p:cNvPr id="388" name="Google Shape;388;p39"/>
          <p:cNvCxnSpPr>
            <a:stCxn id="375" idx="3"/>
            <a:endCxn id="385" idx="1"/>
          </p:cNvCxnSpPr>
          <p:nvPr/>
        </p:nvCxnSpPr>
        <p:spPr>
          <a:xfrm>
            <a:off x="6625777" y="3577038"/>
            <a:ext cx="352200" cy="129000"/>
          </a:xfrm>
          <a:prstGeom prst="straightConnector1">
            <a:avLst/>
          </a:prstGeom>
          <a:noFill/>
          <a:ln w="9525" cap="flat" cmpd="sng">
            <a:solidFill>
              <a:srgbClr val="565656"/>
            </a:solidFill>
            <a:prstDash val="solid"/>
            <a:round/>
            <a:headEnd type="none" w="sm" len="sm"/>
            <a:tailEnd type="triangle" w="med" len="med"/>
          </a:ln>
        </p:spPr>
      </p:cxnSp>
      <p:cxnSp>
        <p:nvCxnSpPr>
          <p:cNvPr id="389" name="Google Shape;389;p39"/>
          <p:cNvCxnSpPr>
            <a:stCxn id="384" idx="3"/>
          </p:cNvCxnSpPr>
          <p:nvPr/>
        </p:nvCxnSpPr>
        <p:spPr>
          <a:xfrm rot="10800000" flipH="1">
            <a:off x="7415916" y="3135821"/>
            <a:ext cx="437100" cy="57600"/>
          </a:xfrm>
          <a:prstGeom prst="straightConnector1">
            <a:avLst/>
          </a:prstGeom>
          <a:noFill/>
          <a:ln w="9525" cap="flat" cmpd="sng">
            <a:solidFill>
              <a:srgbClr val="565656"/>
            </a:solidFill>
            <a:prstDash val="solid"/>
            <a:round/>
            <a:headEnd type="none" w="sm" len="sm"/>
            <a:tailEnd type="triangle" w="med" len="med"/>
          </a:ln>
        </p:spPr>
      </p:cxnSp>
      <p:cxnSp>
        <p:nvCxnSpPr>
          <p:cNvPr id="390" name="Google Shape;390;p39"/>
          <p:cNvCxnSpPr>
            <a:stCxn id="385" idx="3"/>
          </p:cNvCxnSpPr>
          <p:nvPr/>
        </p:nvCxnSpPr>
        <p:spPr>
          <a:xfrm>
            <a:off x="7415916" y="3705943"/>
            <a:ext cx="437100" cy="180600"/>
          </a:xfrm>
          <a:prstGeom prst="straightConnector1">
            <a:avLst/>
          </a:prstGeom>
          <a:noFill/>
          <a:ln w="9525" cap="flat" cmpd="sng">
            <a:solidFill>
              <a:srgbClr val="565656"/>
            </a:solidFill>
            <a:prstDash val="solid"/>
            <a:round/>
            <a:headEnd type="none" w="sm" len="sm"/>
            <a:tailEnd type="triangle" w="med" len="med"/>
          </a:ln>
        </p:spPr>
      </p:cxnSp>
      <p:cxnSp>
        <p:nvCxnSpPr>
          <p:cNvPr id="391" name="Google Shape;391;p39"/>
          <p:cNvCxnSpPr>
            <a:stCxn id="376" idx="3"/>
            <a:endCxn id="386" idx="0"/>
          </p:cNvCxnSpPr>
          <p:nvPr/>
        </p:nvCxnSpPr>
        <p:spPr>
          <a:xfrm>
            <a:off x="8262545" y="3073077"/>
            <a:ext cx="325500" cy="317100"/>
          </a:xfrm>
          <a:prstGeom prst="straightConnector1">
            <a:avLst/>
          </a:prstGeom>
          <a:noFill/>
          <a:ln w="9525" cap="flat" cmpd="sng">
            <a:solidFill>
              <a:srgbClr val="565656"/>
            </a:solidFill>
            <a:prstDash val="solid"/>
            <a:round/>
            <a:headEnd type="none" w="sm" len="sm"/>
            <a:tailEnd type="triangle" w="med" len="med"/>
          </a:ln>
        </p:spPr>
      </p:cxnSp>
      <p:cxnSp>
        <p:nvCxnSpPr>
          <p:cNvPr id="392" name="Google Shape;392;p39"/>
          <p:cNvCxnSpPr>
            <a:stCxn id="386" idx="2"/>
            <a:endCxn id="372" idx="3"/>
          </p:cNvCxnSpPr>
          <p:nvPr/>
        </p:nvCxnSpPr>
        <p:spPr>
          <a:xfrm flipH="1">
            <a:off x="8308186" y="3587328"/>
            <a:ext cx="279900" cy="299100"/>
          </a:xfrm>
          <a:prstGeom prst="straightConnector1">
            <a:avLst/>
          </a:prstGeom>
          <a:noFill/>
          <a:ln w="9525" cap="flat" cmpd="sng">
            <a:solidFill>
              <a:srgbClr val="565656"/>
            </a:solidFill>
            <a:prstDash val="solid"/>
            <a:round/>
            <a:headEnd type="none" w="sm" len="sm"/>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1"/>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ComSSA Revision – Thank you for coming!</a:t>
            </a:r>
            <a:endParaRPr/>
          </a:p>
        </p:txBody>
      </p:sp>
      <p:sp>
        <p:nvSpPr>
          <p:cNvPr id="404" name="Google Shape;404;p41"/>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dirty="0"/>
              <a:t>Thank you!</a:t>
            </a:r>
            <a:endParaRPr dirty="0"/>
          </a:p>
          <a:p>
            <a:pPr marL="114300" lvl="0" indent="0" algn="l" rtl="0">
              <a:lnSpc>
                <a:spcPct val="115000"/>
              </a:lnSpc>
              <a:spcBef>
                <a:spcPts val="0"/>
              </a:spcBef>
              <a:spcAft>
                <a:spcPts val="0"/>
              </a:spcAft>
              <a:buSzPts val="1800"/>
              <a:buNone/>
            </a:pPr>
            <a:endParaRPr sz="1600" dirty="0"/>
          </a:p>
          <a:p>
            <a:pPr marL="114300" lvl="0" indent="0" algn="l" rtl="0">
              <a:lnSpc>
                <a:spcPct val="115000"/>
              </a:lnSpc>
              <a:spcBef>
                <a:spcPts val="0"/>
              </a:spcBef>
              <a:spcAft>
                <a:spcPts val="0"/>
              </a:spcAft>
              <a:buSzPts val="1800"/>
              <a:buNone/>
            </a:pPr>
            <a:r>
              <a:rPr lang="en-AU" sz="1600" dirty="0"/>
              <a:t>For more information about </a:t>
            </a:r>
            <a:r>
              <a:rPr lang="en-AU" sz="1600" dirty="0" err="1"/>
              <a:t>ComSSA</a:t>
            </a:r>
            <a:r>
              <a:rPr lang="en-AU" sz="1600" dirty="0"/>
              <a:t>, please visit </a:t>
            </a:r>
            <a:r>
              <a:rPr lang="en-AU" sz="1600" u="sng" dirty="0">
                <a:solidFill>
                  <a:schemeClr val="hlink"/>
                </a:solidFill>
                <a:hlinkClick r:id="rId3"/>
              </a:rPr>
              <a:t>http://www.comssa.org.au</a:t>
            </a:r>
            <a:r>
              <a:rPr lang="en-AU" sz="1600" dirty="0"/>
              <a:t> </a:t>
            </a:r>
            <a:br>
              <a:rPr lang="en-AU" sz="1600" dirty="0"/>
            </a:br>
            <a:r>
              <a:rPr lang="en-AU" sz="1600" dirty="0"/>
              <a:t>or ask our friendly team for more information!</a:t>
            </a:r>
            <a:endParaRPr dirty="0"/>
          </a:p>
          <a:p>
            <a:pPr marL="114300" lvl="0" indent="0" algn="l" rtl="0">
              <a:lnSpc>
                <a:spcPct val="115000"/>
              </a:lnSpc>
              <a:spcBef>
                <a:spcPts val="0"/>
              </a:spcBef>
              <a:spcAft>
                <a:spcPts val="0"/>
              </a:spcAft>
              <a:buSzPts val="1800"/>
              <a:buNone/>
            </a:pPr>
            <a:endParaRPr lang="en-AU" sz="1600" dirty="0"/>
          </a:p>
          <a:p>
            <a:pPr marL="114300" lvl="0" indent="0" algn="l" rtl="0">
              <a:lnSpc>
                <a:spcPct val="115000"/>
              </a:lnSpc>
              <a:spcBef>
                <a:spcPts val="0"/>
              </a:spcBef>
              <a:spcAft>
                <a:spcPts val="0"/>
              </a:spcAft>
              <a:buSzPts val="1800"/>
              <a:buNone/>
            </a:pPr>
            <a:r>
              <a:rPr lang="en-AU" sz="1600" dirty="0"/>
              <a:t>We will be available on #dsa-revision on the </a:t>
            </a:r>
            <a:r>
              <a:rPr lang="en-AU" sz="1600" dirty="0" err="1"/>
              <a:t>ComSSA</a:t>
            </a:r>
            <a:r>
              <a:rPr lang="en-AU" sz="1600" dirty="0"/>
              <a:t> Discord server</a:t>
            </a:r>
            <a:endParaRPr sz="1600" dirty="0"/>
          </a:p>
          <a:p>
            <a:pPr marL="114300" lvl="0" indent="0" algn="l" rtl="0">
              <a:lnSpc>
                <a:spcPct val="115000"/>
              </a:lnSpc>
              <a:spcBef>
                <a:spcPts val="0"/>
              </a:spcBef>
              <a:spcAft>
                <a:spcPts val="0"/>
              </a:spcAft>
              <a:buSzPts val="1800"/>
              <a:buNone/>
            </a:pP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Big O</a:t>
            </a:r>
            <a:endParaRPr/>
          </a:p>
        </p:txBody>
      </p:sp>
      <p:sp>
        <p:nvSpPr>
          <p:cNvPr id="112" name="Google Shape;112;p16"/>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Later units, and many online materials, will take a deep dive on this topic.</a:t>
            </a:r>
            <a:br>
              <a:rPr lang="en-AU" sz="1600"/>
            </a:br>
            <a:r>
              <a:rPr lang="en-AU" sz="1600"/>
              <a:t>DSA keeps it fairly simple, and so will we.</a:t>
            </a:r>
            <a:endParaRPr sz="1600"/>
          </a:p>
        </p:txBody>
      </p:sp>
      <p:graphicFrame>
        <p:nvGraphicFramePr>
          <p:cNvPr id="113" name="Google Shape;113;p16"/>
          <p:cNvGraphicFramePr/>
          <p:nvPr/>
        </p:nvGraphicFramePr>
        <p:xfrm>
          <a:off x="1761889" y="2403918"/>
          <a:ext cx="5025475" cy="2225100"/>
        </p:xfrm>
        <a:graphic>
          <a:graphicData uri="http://schemas.openxmlformats.org/drawingml/2006/table">
            <a:tbl>
              <a:tblPr firstRow="1" bandRow="1">
                <a:noFill/>
                <a:tableStyleId>{4DF07C36-7A52-4347-9A6E-41CB8BDF9E98}</a:tableStyleId>
              </a:tblPr>
              <a:tblGrid>
                <a:gridCol w="1077950">
                  <a:extLst>
                    <a:ext uri="{9D8B030D-6E8A-4147-A177-3AD203B41FA5}">
                      <a16:colId xmlns:a16="http://schemas.microsoft.com/office/drawing/2014/main" val="20000"/>
                    </a:ext>
                  </a:extLst>
                </a:gridCol>
                <a:gridCol w="3947525">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None/>
                      </a:pPr>
                      <a:r>
                        <a:rPr lang="en-AU" sz="1400" u="none" strike="noStrike" cap="none"/>
                        <a:t>Order</a:t>
                      </a:r>
                      <a:endParaRPr/>
                    </a:p>
                  </a:txBody>
                  <a:tcPr marL="91450" marR="91450" marT="45725" marB="45725"/>
                </a:tc>
                <a:tc>
                  <a:txBody>
                    <a:bodyPr/>
                    <a:lstStyle/>
                    <a:p>
                      <a:pPr marL="0" marR="0" lvl="0" indent="0" algn="ctr" rtl="0">
                        <a:lnSpc>
                          <a:spcPct val="100000"/>
                        </a:lnSpc>
                        <a:spcBef>
                          <a:spcPts val="0"/>
                        </a:spcBef>
                        <a:spcAft>
                          <a:spcPts val="0"/>
                        </a:spcAft>
                        <a:buNone/>
                      </a:pPr>
                      <a:r>
                        <a:rPr lang="en-AU" sz="1400" u="none" strike="noStrike" cap="none"/>
                        <a:t>Example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AU" sz="1400" u="none" strike="noStrike" cap="none"/>
                        <a:t>O(N²)</a:t>
                      </a:r>
                      <a:endParaRPr/>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a:t>For loop inside a for loop (Week 1 sorts)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AU" sz="1400" u="none" strike="noStrike" cap="none"/>
                        <a:t>O(N log N)</a:t>
                      </a:r>
                      <a:endParaRPr/>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a:t>Tree navigation (Week 5), Merge Sort (Week 9)</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AU" sz="1400" u="none" strike="noStrike" cap="none"/>
                        <a:t>O(N)</a:t>
                      </a:r>
                      <a:endParaRPr/>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a:t>A for loop, or iterating through an object</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AU" sz="1400" u="none" strike="noStrike" cap="none"/>
                        <a:t>O(log N)</a:t>
                      </a:r>
                      <a:endParaRPr/>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a:t>Search for </a:t>
                      </a:r>
                      <a:r>
                        <a:rPr lang="en-AU" sz="1400" u="sng" strike="noStrike" cap="none"/>
                        <a:t>one</a:t>
                      </a:r>
                      <a:r>
                        <a:rPr lang="en-AU" sz="1400" u="none" strike="noStrike" cap="none"/>
                        <a:t> element in a tree</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AU" sz="1400" u="none" strike="noStrike" cap="none"/>
                        <a:t>O(1)</a:t>
                      </a:r>
                      <a:endParaRPr/>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a:t>Maths operations, finding an array position</a:t>
                      </a:r>
                      <a:endParaRPr/>
                    </a:p>
                  </a:txBody>
                  <a:tcPr marL="91450" marR="91450" marT="45725" marB="45725"/>
                </a:tc>
                <a:extLst>
                  <a:ext uri="{0D108BD9-81ED-4DB2-BD59-A6C34878D82A}">
                    <a16:rowId xmlns:a16="http://schemas.microsoft.com/office/drawing/2014/main" val="10005"/>
                  </a:ext>
                </a:extLst>
              </a:tr>
            </a:tbl>
          </a:graphicData>
        </a:graphic>
      </p:graphicFrame>
      <p:cxnSp>
        <p:nvCxnSpPr>
          <p:cNvPr id="114" name="Google Shape;114;p16"/>
          <p:cNvCxnSpPr/>
          <p:nvPr/>
        </p:nvCxnSpPr>
        <p:spPr>
          <a:xfrm>
            <a:off x="1438600" y="2778675"/>
            <a:ext cx="0" cy="1832700"/>
          </a:xfrm>
          <a:prstGeom prst="straightConnector1">
            <a:avLst/>
          </a:prstGeom>
          <a:noFill/>
          <a:ln w="9525" cap="flat" cmpd="sng">
            <a:solidFill>
              <a:schemeClr val="dk2"/>
            </a:solidFill>
            <a:prstDash val="solid"/>
            <a:round/>
            <a:headEnd type="none" w="med" len="med"/>
            <a:tailEnd type="triangle" w="med" len="med"/>
          </a:ln>
        </p:spPr>
      </p:cxnSp>
      <p:sp>
        <p:nvSpPr>
          <p:cNvPr id="115" name="Google Shape;115;p16"/>
          <p:cNvSpPr txBox="1"/>
          <p:nvPr/>
        </p:nvSpPr>
        <p:spPr>
          <a:xfrm rot="-5400000">
            <a:off x="663250" y="3520750"/>
            <a:ext cx="11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a:latin typeface="Raleway"/>
                <a:ea typeface="Raleway"/>
                <a:cs typeface="Raleway"/>
                <a:sym typeface="Raleway"/>
              </a:rPr>
              <a:t>Decreasing</a:t>
            </a:r>
            <a:endParaRPr>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What does “Big O” mean?</a:t>
            </a:r>
            <a:endParaRPr/>
          </a:p>
        </p:txBody>
      </p:sp>
      <p:sp>
        <p:nvSpPr>
          <p:cNvPr id="121" name="Google Shape;121;p17"/>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Not required knowledge, but may help explain it. </a:t>
            </a:r>
            <a:br>
              <a:rPr lang="en-AU" sz="1600"/>
            </a:br>
            <a:r>
              <a:rPr lang="en-AU" sz="1600"/>
              <a:t>Imagine a maths equation from high school:</a:t>
            </a:r>
            <a:endParaRPr/>
          </a:p>
          <a:p>
            <a:pPr marL="114300" lvl="0" indent="0" algn="ctr" rtl="0">
              <a:lnSpc>
                <a:spcPct val="115000"/>
              </a:lnSpc>
              <a:spcBef>
                <a:spcPts val="0"/>
              </a:spcBef>
              <a:spcAft>
                <a:spcPts val="0"/>
              </a:spcAft>
              <a:buSzPts val="1800"/>
              <a:buNone/>
            </a:pPr>
            <a:r>
              <a:rPr lang="en-AU" sz="3200"/>
              <a:t>4n² + 6n + 4</a:t>
            </a:r>
            <a:endParaRPr/>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000"/>
              <a:t>(Don’t worry, we’re computer scientists, not maths teachers.)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What does “Big O” mean?</a:t>
            </a:r>
            <a:endParaRPr/>
          </a:p>
        </p:txBody>
      </p:sp>
      <p:sp>
        <p:nvSpPr>
          <p:cNvPr id="127" name="Google Shape;127;p18"/>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Now let’s make n </a:t>
            </a:r>
            <a:r>
              <a:rPr lang="en-AU" sz="1600" b="1"/>
              <a:t>really</a:t>
            </a:r>
            <a:r>
              <a:rPr lang="en-AU" sz="1600"/>
              <a:t> big – let’s say, a trillion.</a:t>
            </a:r>
            <a:br>
              <a:rPr lang="en-AU" sz="1600"/>
            </a:br>
            <a:endParaRPr sz="1600"/>
          </a:p>
          <a:p>
            <a:pPr marL="114300" lvl="0" indent="0" algn="ctr" rtl="0">
              <a:lnSpc>
                <a:spcPct val="115000"/>
              </a:lnSpc>
              <a:spcBef>
                <a:spcPts val="0"/>
              </a:spcBef>
              <a:spcAft>
                <a:spcPts val="0"/>
              </a:spcAft>
              <a:buSzPts val="1800"/>
              <a:buNone/>
            </a:pPr>
            <a:r>
              <a:rPr lang="en-AU" sz="3200"/>
              <a:t>4n² + 6n + 4</a:t>
            </a:r>
            <a:endParaRPr/>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AU" sz="1000"/>
              <a:t>(Don’t worry, we’re computer scientists, not maths teachers.)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What does “Big O” mean?</a:t>
            </a:r>
            <a:endParaRPr/>
          </a:p>
        </p:txBody>
      </p:sp>
      <p:sp>
        <p:nvSpPr>
          <p:cNvPr id="133" name="Google Shape;133;p19"/>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Now let’s make n </a:t>
            </a:r>
            <a:r>
              <a:rPr lang="en-AU" sz="1600" b="1"/>
              <a:t>really </a:t>
            </a:r>
            <a:r>
              <a:rPr lang="en-AU" sz="1600"/>
              <a:t>big – let’s say, a trillion.</a:t>
            </a:r>
            <a:br>
              <a:rPr lang="en-AU" sz="1600"/>
            </a:br>
            <a:endParaRPr sz="1600"/>
          </a:p>
          <a:p>
            <a:pPr marL="114300" lvl="0" indent="0" algn="ctr" rtl="0">
              <a:lnSpc>
                <a:spcPct val="115000"/>
              </a:lnSpc>
              <a:spcBef>
                <a:spcPts val="0"/>
              </a:spcBef>
              <a:spcAft>
                <a:spcPts val="0"/>
              </a:spcAft>
              <a:buSzPts val="1800"/>
              <a:buNone/>
            </a:pPr>
            <a:r>
              <a:rPr lang="en-AU" sz="3200"/>
              <a:t>4n² + 6n + 4</a:t>
            </a:r>
            <a:endParaRPr/>
          </a:p>
        </p:txBody>
      </p:sp>
      <p:sp>
        <p:nvSpPr>
          <p:cNvPr id="134" name="Google Shape;134;p19"/>
          <p:cNvSpPr/>
          <p:nvPr/>
        </p:nvSpPr>
        <p:spPr>
          <a:xfrm>
            <a:off x="3650166" y="2772937"/>
            <a:ext cx="327102" cy="2170770"/>
          </a:xfrm>
          <a:prstGeom prst="rect">
            <a:avLst/>
          </a:prstGeom>
          <a:solidFill>
            <a:schemeClr val="accent3"/>
          </a:solidFill>
          <a:ln w="25400" cap="flat" cmpd="sng">
            <a:solidFill>
              <a:srgbClr val="AB3E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5" name="Google Shape;135;p19"/>
          <p:cNvSpPr/>
          <p:nvPr/>
        </p:nvSpPr>
        <p:spPr>
          <a:xfrm>
            <a:off x="4572000" y="4795024"/>
            <a:ext cx="327102" cy="148683"/>
          </a:xfrm>
          <a:prstGeom prst="rect">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6" name="Google Shape;136;p19"/>
          <p:cNvSpPr/>
          <p:nvPr/>
        </p:nvSpPr>
        <p:spPr>
          <a:xfrm rot="10800000" flipH="1">
            <a:off x="5434360" y="4897988"/>
            <a:ext cx="327102" cy="45719"/>
          </a:xfrm>
          <a:prstGeom prst="rect">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7" name="Google Shape;137;p19"/>
          <p:cNvSpPr txBox="1"/>
          <p:nvPr/>
        </p:nvSpPr>
        <p:spPr>
          <a:xfrm>
            <a:off x="832625" y="3858322"/>
            <a:ext cx="191110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000" b="0" i="0" u="none" strike="noStrike" cap="none">
                <a:solidFill>
                  <a:srgbClr val="000000"/>
                </a:solidFill>
                <a:latin typeface="Lato"/>
                <a:ea typeface="Lato"/>
                <a:cs typeface="Lato"/>
                <a:sym typeface="Lato"/>
              </a:rPr>
              <a:t>(</a:t>
            </a:r>
            <a:r>
              <a:rPr lang="en-AU" sz="1000" b="0" i="0" u="none" strike="noStrike" cap="none">
                <a:solidFill>
                  <a:schemeClr val="accent1"/>
                </a:solidFill>
                <a:latin typeface="Lato"/>
                <a:ea typeface="Lato"/>
                <a:cs typeface="Lato"/>
                <a:sym typeface="Lato"/>
              </a:rPr>
              <a:t>We are also not artists. Sorry.)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What does “Big O” mean?</a:t>
            </a:r>
            <a:endParaRPr/>
          </a:p>
        </p:txBody>
      </p:sp>
      <p:sp>
        <p:nvSpPr>
          <p:cNvPr id="143" name="Google Shape;143;p20"/>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If we optimised the part of the program that is 6n or 4, it would make no difference at all to how it runs.</a:t>
            </a:r>
            <a:endParaRPr/>
          </a:p>
          <a:p>
            <a:pPr marL="114300" lvl="0" indent="0" algn="ctr" rtl="0">
              <a:lnSpc>
                <a:spcPct val="115000"/>
              </a:lnSpc>
              <a:spcBef>
                <a:spcPts val="0"/>
              </a:spcBef>
              <a:spcAft>
                <a:spcPts val="0"/>
              </a:spcAft>
              <a:buSzPts val="1800"/>
              <a:buNone/>
            </a:pPr>
            <a:r>
              <a:rPr lang="en-AU" sz="3200"/>
              <a:t>4n² </a:t>
            </a:r>
            <a:r>
              <a:rPr lang="en-AU" sz="3200" strike="sngStrike">
                <a:solidFill>
                  <a:srgbClr val="BFBFBF"/>
                </a:solidFill>
              </a:rPr>
              <a:t>+ 6n + 4</a:t>
            </a:r>
            <a:endParaRPr/>
          </a:p>
        </p:txBody>
      </p:sp>
      <p:sp>
        <p:nvSpPr>
          <p:cNvPr id="144" name="Google Shape;144;p20"/>
          <p:cNvSpPr/>
          <p:nvPr/>
        </p:nvSpPr>
        <p:spPr>
          <a:xfrm>
            <a:off x="3650166" y="2772937"/>
            <a:ext cx="327102" cy="2170770"/>
          </a:xfrm>
          <a:prstGeom prst="rect">
            <a:avLst/>
          </a:prstGeom>
          <a:solidFill>
            <a:schemeClr val="accent3"/>
          </a:solidFill>
          <a:ln w="25400" cap="flat" cmpd="sng">
            <a:solidFill>
              <a:srgbClr val="AB3E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5" name="Google Shape;145;p20"/>
          <p:cNvSpPr/>
          <p:nvPr/>
        </p:nvSpPr>
        <p:spPr>
          <a:xfrm>
            <a:off x="4572000" y="4795024"/>
            <a:ext cx="327102" cy="148683"/>
          </a:xfrm>
          <a:prstGeom prst="rect">
            <a:avLst/>
          </a:prstGeom>
          <a:gradFill>
            <a:gsLst>
              <a:gs pos="0">
                <a:srgbClr val="C2C2C2"/>
              </a:gs>
              <a:gs pos="35000">
                <a:srgbClr val="D4D4D4"/>
              </a:gs>
              <a:gs pos="100000">
                <a:srgbClr val="EFEFEF"/>
              </a:gs>
            </a:gsLst>
            <a:lin ang="16200000" scaled="0"/>
          </a:gradFill>
          <a:ln w="9525" cap="flat" cmpd="sng">
            <a:solidFill>
              <a:srgbClr val="56565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6" name="Google Shape;146;p20"/>
          <p:cNvSpPr/>
          <p:nvPr/>
        </p:nvSpPr>
        <p:spPr>
          <a:xfrm rot="10800000" flipH="1">
            <a:off x="5434360" y="4897988"/>
            <a:ext cx="327102" cy="45719"/>
          </a:xfrm>
          <a:prstGeom prst="rect">
            <a:avLst/>
          </a:prstGeom>
          <a:gradFill>
            <a:gsLst>
              <a:gs pos="0">
                <a:srgbClr val="C2C2C2"/>
              </a:gs>
              <a:gs pos="35000">
                <a:srgbClr val="D4D4D4"/>
              </a:gs>
              <a:gs pos="100000">
                <a:srgbClr val="EFEFEF"/>
              </a:gs>
            </a:gsLst>
            <a:lin ang="16200000" scaled="0"/>
          </a:gradFill>
          <a:ln w="9525" cap="flat" cmpd="sng">
            <a:solidFill>
              <a:srgbClr val="56565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AU"/>
              <a:t>What does “Big O” mean?</a:t>
            </a:r>
            <a:endParaRPr/>
          </a:p>
        </p:txBody>
      </p:sp>
      <p:sp>
        <p:nvSpPr>
          <p:cNvPr id="152" name="Google Shape;152;p21"/>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AU" sz="1600"/>
              <a:t>Nor does the scale. n log n isn’t much bigger than that middle box.</a:t>
            </a:r>
            <a:endParaRPr/>
          </a:p>
          <a:p>
            <a:pPr marL="114300" lvl="0" indent="0" algn="l" rtl="0">
              <a:lnSpc>
                <a:spcPct val="115000"/>
              </a:lnSpc>
              <a:spcBef>
                <a:spcPts val="0"/>
              </a:spcBef>
              <a:spcAft>
                <a:spcPts val="0"/>
              </a:spcAft>
              <a:buSzPts val="1800"/>
              <a:buNone/>
            </a:pPr>
            <a:endParaRPr sz="1600"/>
          </a:p>
          <a:p>
            <a:pPr marL="114300" lvl="0" indent="0" algn="ctr" rtl="0">
              <a:lnSpc>
                <a:spcPct val="115000"/>
              </a:lnSpc>
              <a:spcBef>
                <a:spcPts val="0"/>
              </a:spcBef>
              <a:spcAft>
                <a:spcPts val="0"/>
              </a:spcAft>
              <a:buSzPts val="1800"/>
              <a:buNone/>
            </a:pPr>
            <a:r>
              <a:rPr lang="en-AU" sz="3200" strike="sngStrike">
                <a:solidFill>
                  <a:srgbClr val="BFBFBF"/>
                </a:solidFill>
              </a:rPr>
              <a:t>4</a:t>
            </a:r>
            <a:r>
              <a:rPr lang="en-AU" sz="3200"/>
              <a:t>n² </a:t>
            </a:r>
            <a:r>
              <a:rPr lang="en-AU" sz="3200" strike="sngStrike">
                <a:solidFill>
                  <a:srgbClr val="BFBFBF"/>
                </a:solidFill>
              </a:rPr>
              <a:t>+ 6n + 4</a:t>
            </a:r>
            <a:endParaRPr/>
          </a:p>
        </p:txBody>
      </p:sp>
      <p:sp>
        <p:nvSpPr>
          <p:cNvPr id="153" name="Google Shape;153;p21"/>
          <p:cNvSpPr/>
          <p:nvPr/>
        </p:nvSpPr>
        <p:spPr>
          <a:xfrm>
            <a:off x="3650166" y="2772937"/>
            <a:ext cx="327102" cy="2170770"/>
          </a:xfrm>
          <a:prstGeom prst="rect">
            <a:avLst/>
          </a:prstGeom>
          <a:solidFill>
            <a:schemeClr val="accent3"/>
          </a:solidFill>
          <a:ln w="25400" cap="flat" cmpd="sng">
            <a:solidFill>
              <a:srgbClr val="AB3E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21"/>
          <p:cNvSpPr/>
          <p:nvPr/>
        </p:nvSpPr>
        <p:spPr>
          <a:xfrm>
            <a:off x="4572000" y="4795024"/>
            <a:ext cx="327102" cy="148683"/>
          </a:xfrm>
          <a:prstGeom prst="rect">
            <a:avLst/>
          </a:prstGeom>
          <a:gradFill>
            <a:gsLst>
              <a:gs pos="0">
                <a:srgbClr val="C2C2C2"/>
              </a:gs>
              <a:gs pos="35000">
                <a:srgbClr val="D4D4D4"/>
              </a:gs>
              <a:gs pos="100000">
                <a:srgbClr val="EFEFEF"/>
              </a:gs>
            </a:gsLst>
            <a:lin ang="16200000" scaled="0"/>
          </a:gradFill>
          <a:ln w="9525" cap="flat" cmpd="sng">
            <a:solidFill>
              <a:srgbClr val="56565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5" name="Google Shape;155;p21"/>
          <p:cNvSpPr/>
          <p:nvPr/>
        </p:nvSpPr>
        <p:spPr>
          <a:xfrm rot="10800000" flipH="1">
            <a:off x="5434360" y="4897988"/>
            <a:ext cx="327102" cy="45719"/>
          </a:xfrm>
          <a:prstGeom prst="rect">
            <a:avLst/>
          </a:prstGeom>
          <a:gradFill>
            <a:gsLst>
              <a:gs pos="0">
                <a:srgbClr val="C2C2C2"/>
              </a:gs>
              <a:gs pos="35000">
                <a:srgbClr val="D4D4D4"/>
              </a:gs>
              <a:gs pos="100000">
                <a:srgbClr val="EFEFEF"/>
              </a:gs>
            </a:gsLst>
            <a:lin ang="16200000" scaled="0"/>
          </a:gradFill>
          <a:ln w="9525" cap="flat" cmpd="sng">
            <a:solidFill>
              <a:srgbClr val="56565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1797</Words>
  <Application>Microsoft Office PowerPoint</Application>
  <PresentationFormat>On-screen Show (16:9)</PresentationFormat>
  <Paragraphs>295</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Raleway</vt:lpstr>
      <vt:lpstr>Roboto Mono</vt:lpstr>
      <vt:lpstr>Lato</vt:lpstr>
      <vt:lpstr>Arial</vt:lpstr>
      <vt:lpstr>Streamline</vt:lpstr>
      <vt:lpstr>ComSSA DSA Revision</vt:lpstr>
      <vt:lpstr>A quick overview, Week 1–6</vt:lpstr>
      <vt:lpstr>We won’t repeat the lecture notes.</vt:lpstr>
      <vt:lpstr>Big O</vt:lpstr>
      <vt:lpstr>What does “Big O” mean?</vt:lpstr>
      <vt:lpstr>What does “Big O” mean?</vt:lpstr>
      <vt:lpstr>What does “Big O” mean?</vt:lpstr>
      <vt:lpstr>What does “Big O” mean?</vt:lpstr>
      <vt:lpstr>What does “Big O” mean?</vt:lpstr>
      <vt:lpstr>What does “Big O” mean?</vt:lpstr>
      <vt:lpstr>A quick diversion - UML</vt:lpstr>
      <vt:lpstr>A quick diversion - UML</vt:lpstr>
      <vt:lpstr>A quick diversion - UML</vt:lpstr>
      <vt:lpstr>A quick diversion - UML</vt:lpstr>
      <vt:lpstr>A quick diversion - UML</vt:lpstr>
      <vt:lpstr>Test harnesses (simplified)</vt:lpstr>
      <vt:lpstr>Test harnesses (simplified)</vt:lpstr>
      <vt:lpstr>Stacks and Queues</vt:lpstr>
      <vt:lpstr>Linked Lists</vt:lpstr>
      <vt:lpstr>Linked Lists</vt:lpstr>
      <vt:lpstr>Linked Lists</vt:lpstr>
      <vt:lpstr>Activity 1</vt:lpstr>
      <vt:lpstr>Iterators</vt:lpstr>
      <vt:lpstr>Iterators</vt:lpstr>
      <vt:lpstr>Binary Trees</vt:lpstr>
      <vt:lpstr>Binary Trees</vt:lpstr>
      <vt:lpstr>Binary Trees</vt:lpstr>
      <vt:lpstr>Binary Trees – Traversals</vt:lpstr>
      <vt:lpstr>Binary Trees – Traversals</vt:lpstr>
      <vt:lpstr>Activity 2</vt:lpstr>
      <vt:lpstr>Graphs</vt:lpstr>
      <vt:lpstr>Graphs</vt:lpstr>
      <vt:lpstr>Graphs</vt:lpstr>
      <vt:lpstr>Graphs</vt:lpstr>
      <vt:lpstr>ComSSA Revision – 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ComSSA DSA Revision</dc:title>
  <cp:lastModifiedBy>Andrew Owens</cp:lastModifiedBy>
  <cp:revision>7</cp:revision>
  <dcterms:modified xsi:type="dcterms:W3CDTF">2023-04-12T03:03:12Z</dcterms:modified>
</cp:coreProperties>
</file>