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</p:sldIdLst>
  <p:sldSz cy="5143500" cx="9144000"/>
  <p:notesSz cx="6858000" cy="9144000"/>
  <p:embeddedFontLst>
    <p:embeddedFont>
      <p:font typeface="Raleway"/>
      <p:regular r:id="rId72"/>
      <p:bold r:id="rId73"/>
      <p:italic r:id="rId74"/>
      <p:boldItalic r:id="rId75"/>
    </p:embeddedFont>
    <p:embeddedFont>
      <p:font typeface="Lato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Raleway-bold.fntdata"/><Relationship Id="rId72" Type="http://schemas.openxmlformats.org/officeDocument/2006/relationships/font" Target="fonts/Raleway-regular.fntdata"/><Relationship Id="rId31" Type="http://schemas.openxmlformats.org/officeDocument/2006/relationships/slide" Target="slides/slide26.xml"/><Relationship Id="rId75" Type="http://schemas.openxmlformats.org/officeDocument/2006/relationships/font" Target="fonts/Raleway-boldItalic.fntdata"/><Relationship Id="rId30" Type="http://schemas.openxmlformats.org/officeDocument/2006/relationships/slide" Target="slides/slide25.xml"/><Relationship Id="rId74" Type="http://schemas.openxmlformats.org/officeDocument/2006/relationships/font" Target="fonts/Raleway-italic.fntdata"/><Relationship Id="rId33" Type="http://schemas.openxmlformats.org/officeDocument/2006/relationships/slide" Target="slides/slide28.xml"/><Relationship Id="rId77" Type="http://schemas.openxmlformats.org/officeDocument/2006/relationships/font" Target="fonts/Lato-bold.fntdata"/><Relationship Id="rId32" Type="http://schemas.openxmlformats.org/officeDocument/2006/relationships/slide" Target="slides/slide27.xml"/><Relationship Id="rId76" Type="http://schemas.openxmlformats.org/officeDocument/2006/relationships/font" Target="fonts/Lato-regular.fntdata"/><Relationship Id="rId35" Type="http://schemas.openxmlformats.org/officeDocument/2006/relationships/slide" Target="slides/slide30.xml"/><Relationship Id="rId79" Type="http://schemas.openxmlformats.org/officeDocument/2006/relationships/font" Target="fonts/Lato-boldItalic.fntdata"/><Relationship Id="rId34" Type="http://schemas.openxmlformats.org/officeDocument/2006/relationships/slide" Target="slides/slide29.xml"/><Relationship Id="rId78" Type="http://schemas.openxmlformats.org/officeDocument/2006/relationships/font" Target="fonts/Lato-italic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3be630bcb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3be630bcb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b7fe07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3b7fe07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3b7fe07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3b7fe07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3b7fe077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23b7fe07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3b7fe077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3b7fe077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3b7fe077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3b7fe077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3b7fe077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3b7fe077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3b7fe077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3b7fe077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3b7fe077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3b7fe077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3b7fe077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3b7fe077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3be630bc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3be630bc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3b7fe077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3b7fe077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3b7fe077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3b7fe077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3b7fe077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23b7fe077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3b7fe077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3b7fe077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3b7fe077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3b7fe077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3b7fe077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23b7fe077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3b7fe077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3b7fe077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3b7fe077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3b7fe077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3b7fe077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3b7fe077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3b7fe077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3b7fe077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3be630bcb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3be630bc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3b7fe077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23b7fe077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3b7fe0777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23b7fe077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3b7fe077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23b7fe077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3b7fe077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3b7fe077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3b7fe0777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3b7fe077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3b7fe0777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23b7fe077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23b7fe077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23b7fe077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23b7fe0777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23b7fe077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3b7fe0777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3b7fe077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23b7fe0777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23b7fe0777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3be630bcb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3be630bc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3b7fe0777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23b7fe0777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3b7fe077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23b7fe077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23b7fe0777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23b7fe0777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23b7fe077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23b7fe077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3b7fe0777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23b7fe0777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23b7fe0777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23b7fe0777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3b7fe0777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23b7fe077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3b7fe0777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3b7fe0777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23b7fe0777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23b7fe0777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23b7fe0777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23b7fe0777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3be630bcb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3be630bcb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23b7fe0777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23b7fe0777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3b7fe0777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23b7fe0777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23b7fe0777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23b7fe0777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23b7fe0777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23b7fe0777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23b7fe0777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23b7fe0777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3b7fe0777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3b7fe0777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23b7fe0777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23b7fe0777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23b7fe0777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23b7fe0777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23b7fe0777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23b7fe0777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23b7fe0777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23b7fe0777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3be630bcb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3be630bcb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23b7fe0777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23b7fe077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23b7fe0777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23b7fe0777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23b7fe0777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23b7fe0777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23b7fe0777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23b7fe0777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23b7fe0777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23b7fe0777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23b7fe0777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23b7fe0777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23b7fe0777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23b7fe0777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3be630bcb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3be630bcb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3be630bcb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3be630bc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3be630bcb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3be630bcb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ComSSA DSA Revision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02/04/22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Binary Search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917725" y="45340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Shamelessly Stolen from Dr Maxville’s week 1 lecture slides</a:t>
            </a:r>
            <a:endParaRPr sz="1700"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379275"/>
            <a:ext cx="5617549" cy="324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Search Contd.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729450" y="1562275"/>
            <a:ext cx="7688700" cy="34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Search time complexity: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Halving bounds on each iteration, means at most log 2 N iterations</a:t>
            </a:r>
            <a:endParaRPr sz="1700"/>
          </a:p>
          <a:p>
            <a:pPr indent="-32035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Since after log 2 N, the bounds will shrink to one element in size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Average/Worst Cases: O(log N)</a:t>
            </a:r>
            <a:endParaRPr sz="1700"/>
          </a:p>
          <a:p>
            <a:pPr indent="-32035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Best case: O(1), but that only happens due to luck!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Lends itself to recursive implementation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Change the bounds and repeat on the simpler sub-problem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Base cases: 1) target found OR 2) bounds are equal (i.e., not found)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An iterative solution isn’t more difficult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You don’t need to remember past upper/lower bounds</a:t>
            </a:r>
            <a:endParaRPr sz="1700"/>
          </a:p>
          <a:p>
            <a:pPr indent="-32035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Unlike MergeSort or QuickSort, which has to keep track of </a:t>
            </a:r>
            <a:r>
              <a:rPr lang="en" sz="1700"/>
              <a:t>al</a:t>
            </a:r>
            <a:r>
              <a:rPr lang="en" sz="1700"/>
              <a:t>l merge indexes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REMEMBER - Still only works on sorted data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This means that it’s actually quite slow if you sort JUST to do one search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Useful if you repeat the search many times to take advantage of having sorted it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729450" y="1562275"/>
            <a:ext cx="7688700" cy="3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11764"/>
              <a:buChar char="●"/>
            </a:pPr>
            <a:r>
              <a:rPr lang="en" sz="1700"/>
              <a:t>Why sort?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We often need to present data, and having it organised can make it easier to understand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More efficient processing</a:t>
            </a:r>
            <a:endParaRPr sz="1700"/>
          </a:p>
          <a:p>
            <a:pPr indent="-32035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Selecting a range for data is simple</a:t>
            </a:r>
            <a:endParaRPr sz="1700"/>
          </a:p>
          <a:p>
            <a:pPr indent="-320357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e.g. if you wanted to grab data relating to a range of dates or ratings</a:t>
            </a:r>
            <a:endParaRPr sz="1700"/>
          </a:p>
          <a:p>
            <a:pPr indent="-32035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Searching, like we just discussed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Time complexity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Sorting involves handling all N items, to put them in order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O(1) sort is impossible, since we need to check all N items to see if they’re even in order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S</a:t>
            </a:r>
            <a:r>
              <a:rPr lang="en" sz="1700"/>
              <a:t>o O(N) is the absolute minimum, so pretty much when the elements are already sorted, which isn’t exactly common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Average Case will be worse than O(N)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 Contd.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What average-case time complexities can we hope for when sorting?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Naive approaches often become O(N</a:t>
            </a:r>
            <a:r>
              <a:rPr baseline="30000" lang="en" sz="1700"/>
              <a:t>2</a:t>
            </a:r>
            <a:r>
              <a:rPr lang="en" sz="1700"/>
              <a:t>)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More </a:t>
            </a:r>
            <a:r>
              <a:rPr lang="en" sz="1700"/>
              <a:t>sophisticated</a:t>
            </a:r>
            <a:r>
              <a:rPr lang="en" sz="1700"/>
              <a:t> approaches are O(N log N)</a:t>
            </a:r>
            <a:endParaRPr sz="1700"/>
          </a:p>
          <a:p>
            <a:pPr indent="-32035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Also: it’s been proven that no </a:t>
            </a:r>
            <a:r>
              <a:rPr i="1" lang="en" sz="1700"/>
              <a:t>general</a:t>
            </a:r>
            <a:r>
              <a:rPr lang="en" sz="1700"/>
              <a:t> sorting algorithm can be faster than O(N log N) for its average case</a:t>
            </a:r>
            <a:endParaRPr sz="1700"/>
          </a:p>
          <a:p>
            <a:pPr indent="-320357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</a:t>
            </a:r>
            <a:r>
              <a:rPr lang="en" sz="1700"/>
              <a:t>t it is possible to be faster when taking advantage of properties of certain data</a:t>
            </a:r>
            <a:endParaRPr sz="1700"/>
          </a:p>
          <a:p>
            <a:pPr indent="-320357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e.g. radix sort is O(kN), but needs integer data with a known min and max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Remember: focus on average and worst cases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Why care about best case when average will happen the most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Worst case also matters: sometimes things can get pretty bad</a:t>
            </a:r>
            <a:endParaRPr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O Comparison visualised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828825" y="44644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Taken from this medium article: https://medium.com/swlh/basics-of-big-o-notation-7d5d905d058d</a:t>
            </a:r>
            <a:endParaRPr sz="1700"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725" y="1267775"/>
            <a:ext cx="4594845" cy="31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O(N</a:t>
            </a:r>
            <a:r>
              <a:rPr baseline="30000" lang="en"/>
              <a:t>2</a:t>
            </a:r>
            <a:r>
              <a:rPr lang="en"/>
              <a:t>) Algorithms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Ones we’ll be covering: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Bubble sort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Insertion Sort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Selection Sort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Bubble Sort Strategy</a:t>
            </a:r>
            <a:endParaRPr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729450" y="1562275"/>
            <a:ext cx="7688700" cy="3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Check every adjacent pair of values and swaps them if the “higher” one has the “lower” value and vice-versa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An entire pass through an array isn’t enough, need multiple passes to sort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Each pass “bubbles up” the biggest value to the end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Some optimisations: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Can stop sorting when no swaps were done in a pass (this means the array is sorted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Don’t check the last P values in the array (where P is the number of passes)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Every pass will place the single largest value unsorted into its “true” location</a:t>
            </a:r>
            <a:endParaRPr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Bubble Sort Example (One Pass, Not a Full Sort)</a:t>
            </a:r>
            <a:endParaRPr/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727650" y="4526900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Also stolen from Dr. Maxville’s week 1 slides</a:t>
            </a:r>
            <a:endParaRPr sz="1700"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599" y="1391775"/>
            <a:ext cx="5174749" cy="31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Bubble Sort - Pros and Cons</a:t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729450" y="1562275"/>
            <a:ext cx="7688700" cy="33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Pros: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Simple to implement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i="1" lang="en" sz="1700"/>
              <a:t>Could</a:t>
            </a:r>
            <a:r>
              <a:rPr lang="en" sz="1700"/>
              <a:t> finish early if we get lucky (ie if data is sorted or almost-sorted)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Almost-sorted specifically meaning that smaller elements start near their final position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This is rare so things usually degrade to O(N</a:t>
            </a:r>
            <a:r>
              <a:rPr baseline="30000" lang="en" sz="1700"/>
              <a:t>2</a:t>
            </a:r>
            <a:r>
              <a:rPr lang="en" sz="1700"/>
              <a:t>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Lots of work per pass: constant swapping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Very slow on reverse-ordered data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Ends up swapping everything on every pass</a:t>
            </a:r>
            <a:endParaRPr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 Sort Strategy</a:t>
            </a:r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729450" y="1562275"/>
            <a:ext cx="7688700" cy="3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Basically, adds things in sorted order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So when we add a new item, we find where it should go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We can also use this idea to sort an existing array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This is done by Considering the first number to be a sorted section of length 1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Then we insert the next number at the very start and then swap it up until it is in order for the sorted section (like a pass of bubble sort, just in this “sorted” section)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 Data Types (ADTs)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data structure is a means/format of organising and storing data in a way that makes it easier to access/add/remove said data (but not necessarily all at once)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 abstract data structure is a data structure that defines the operations for manipulating its data, </a:t>
            </a:r>
            <a:r>
              <a:rPr i="1" lang="en" sz="1800"/>
              <a:t>but now how that structure is implemented exactly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e.g. Stacks and queues - both can be implemented with either an array or a linked list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 Sort Example</a:t>
            </a:r>
            <a:endParaRPr/>
          </a:p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727650" y="450702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Taken from Dr. Maxville’s week 1 slides</a:t>
            </a:r>
            <a:endParaRPr sz="1700"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050" y="1275799"/>
            <a:ext cx="5486399" cy="306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 Sort Examplep Contd.</a:t>
            </a:r>
            <a:endParaRPr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t/>
            </a:r>
            <a:endParaRPr sz="1700"/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725" y="1475703"/>
            <a:ext cx="5526150" cy="29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 Sort Example Contd.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t/>
            </a:r>
            <a:endParaRPr sz="1700"/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575" y="1755825"/>
            <a:ext cx="6816451" cy="23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 Sort - Discussion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Although it looks similar to Bubble sort in terms of its time complexity, it’s generally superior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Better with semi-sorted data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Elements go to their sorted position directly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Shell sort is a faster O(N</a:t>
            </a:r>
            <a:r>
              <a:rPr baseline="30000" lang="en" sz="1700"/>
              <a:t>3/2</a:t>
            </a:r>
            <a:r>
              <a:rPr lang="en" sz="1700"/>
              <a:t>) variant that takes advantage of semi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Although insertion sort still does a lot of swaps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On average, P/2 Compares + P/2 swaps (P = number of passes)</a:t>
            </a:r>
            <a:endParaRPr sz="1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 Sort - Pros and Cons</a:t>
            </a:r>
            <a:endParaRPr/>
          </a:p>
        </p:txBody>
      </p:sp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729450" y="1562275"/>
            <a:ext cx="7688700" cy="33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Pros: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Very fast with almost-sprted data (minimal swaps and compares</a:t>
            </a:r>
            <a:endParaRPr sz="1700"/>
          </a:p>
          <a:p>
            <a:pPr indent="-336550" lvl="2" marL="18288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Performance also degrades “gently” from best case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Stable sort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Cons: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Conceptually trickier than other O(N</a:t>
            </a:r>
            <a:r>
              <a:rPr baseline="30000" lang="en" sz="1700"/>
              <a:t>2</a:t>
            </a:r>
            <a:r>
              <a:rPr lang="en" sz="1700"/>
              <a:t>) sorts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Lots of swaps, since  larger elements get shuffled up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Also very slow on reverse-ordered data</a:t>
            </a:r>
            <a:endParaRPr sz="1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Sort Strategy</a:t>
            </a:r>
            <a:endParaRPr/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Select the smallest item and swap it with the first item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Repeat for the second-smallest item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Repeat until finished</a:t>
            </a:r>
            <a:endParaRPr sz="1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Sort - Discussion</a:t>
            </a:r>
            <a:endParaRPr/>
          </a:p>
        </p:txBody>
      </p:sp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N-1 passes total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One swap per pass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Always N-1 passes of N-P compares + 1 swap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Thus Best = Average = Worst case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Complexity: O(N</a:t>
            </a:r>
            <a:r>
              <a:rPr baseline="30000" lang="en" sz="1700"/>
              <a:t>2</a:t>
            </a:r>
            <a:r>
              <a:rPr lang="en" sz="1700"/>
              <a:t>)</a:t>
            </a:r>
            <a:endParaRPr sz="1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Sort - Pros and Cons</a:t>
            </a:r>
            <a:endParaRPr/>
          </a:p>
        </p:txBody>
      </p:sp>
      <p:sp>
        <p:nvSpPr>
          <p:cNvPr id="250" name="Google Shape;250;p39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Pros: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Easy to implement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Minimal work per pass - only one swap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Best case = average case = worst case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This may not sound ideal but this consistency can be considered good depending on the situation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In-place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Unstable sort</a:t>
            </a:r>
            <a:endParaRPr sz="1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In-Place Sorting</a:t>
            </a:r>
            <a:endParaRPr/>
          </a:p>
        </p:txBody>
      </p:sp>
      <p:sp>
        <p:nvSpPr>
          <p:cNvPr id="256" name="Google Shape;256;p40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These three algorithms we’ve looked at don’t require much temporary storage - only need a temp variable, and maybe an index or two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This makes them “in-place”, meaning they’re sorting the array without creating a new array and copying things over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Some other algorithms are not in-place, which can be a problem for very large datasets if they take up too much RAM</a:t>
            </a:r>
            <a:endParaRPr sz="1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Stable vs Unstable</a:t>
            </a:r>
            <a:endParaRPr/>
          </a:p>
        </p:txBody>
      </p:sp>
      <p:sp>
        <p:nvSpPr>
          <p:cNvPr id="262" name="Google Shape;262;p41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Sometimes sorts will end up swapping identical values even if they’re identical in terms of where they sit in the “order”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Why is this an issue?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Often we’re not sorting single values, but by single parts of more data; such as by the student ID of a Student Object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This requires us to sort by the designated “sorting key” of the object (like the student example)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Arrays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Simple means of storing sets of data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Built into most popular programming languages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Contain many elements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These elements are stored sequentially in memory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i.e. the entire array is a contiguous block of memory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All elements must be the same data type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Can be set to any size, but cannot be resized</a:t>
            </a:r>
            <a:endParaRPr sz="19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Must create a new array and copy over </a:t>
            </a:r>
            <a:r>
              <a:rPr lang="en" sz="1700"/>
              <a:t>contents</a:t>
            </a:r>
            <a:r>
              <a:rPr lang="en" sz="1700"/>
              <a:t> of old array in order to “resize” an array</a:t>
            </a:r>
            <a:endParaRPr sz="17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Recursion</a:t>
            </a:r>
            <a:endParaRPr/>
          </a:p>
        </p:txBody>
      </p:sp>
      <p:sp>
        <p:nvSpPr>
          <p:cNvPr id="268" name="Google Shape;268;p42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Recursion is, simply put, when a function calls itself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This lets us solve problems where we state the problem in terms of simpler versions of itself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It’s also a type of repetition (like loops)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Some problems are MUCH easier to solve with a recursive approach than an iterative one(ie what you normally do until now)</a:t>
            </a:r>
            <a:endParaRPr sz="1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Factorial Example Java</a:t>
            </a:r>
            <a:endParaRPr/>
          </a:p>
        </p:txBody>
      </p:sp>
      <p:sp>
        <p:nvSpPr>
          <p:cNvPr id="274" name="Google Shape;274;p43"/>
          <p:cNvSpPr txBox="1"/>
          <p:nvPr>
            <p:ph idx="1" type="body"/>
          </p:nvPr>
        </p:nvSpPr>
        <p:spPr>
          <a:xfrm>
            <a:off x="729450" y="1562275"/>
            <a:ext cx="7688700" cy="3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Iterative:</a:t>
            </a:r>
            <a:br>
              <a:rPr lang="en" sz="1700"/>
            </a:br>
            <a:r>
              <a:rPr lang="en" sz="1700"/>
              <a:t>p</a:t>
            </a:r>
            <a:r>
              <a:rPr lang="en" sz="1700"/>
              <a:t>ublic long calcNFactorial( int n)</a:t>
            </a:r>
            <a:br>
              <a:rPr lang="en" sz="1700"/>
            </a:br>
            <a:r>
              <a:rPr lang="en" sz="1700"/>
              <a:t>{</a:t>
            </a:r>
            <a:br>
              <a:rPr lang="en" sz="1700"/>
            </a:br>
            <a:r>
              <a:rPr lang="en" sz="1700"/>
              <a:t>    Long nFactorial = 1;</a:t>
            </a:r>
            <a:br>
              <a:rPr lang="en" sz="1700"/>
            </a:br>
            <a:r>
              <a:rPr lang="en" sz="1700"/>
              <a:t>    for( int i = n; i &gt;= 2; i–; )</a:t>
            </a:r>
            <a:br>
              <a:rPr lang="en" sz="1700"/>
            </a:br>
            <a:r>
              <a:rPr lang="en" sz="1700"/>
              <a:t>        nFactorial *= i;</a:t>
            </a:r>
            <a:br>
              <a:rPr lang="en" sz="1700"/>
            </a:br>
            <a:r>
              <a:rPr lang="en" sz="1700"/>
              <a:t>    return nFactorial</a:t>
            </a:r>
            <a:br>
              <a:rPr lang="en" sz="1700"/>
            </a:br>
            <a:r>
              <a:rPr lang="en" sz="1700"/>
              <a:t>}</a:t>
            </a:r>
            <a:br>
              <a:rPr lang="en" sz="1700"/>
            </a:br>
            <a:br>
              <a:rPr lang="en" sz="1700"/>
            </a:br>
            <a:r>
              <a:rPr lang="en" sz="1700"/>
              <a:t>Factorial:</a:t>
            </a:r>
            <a:br>
              <a:rPr lang="en" sz="1700"/>
            </a:br>
            <a:r>
              <a:rPr lang="en" sz="1700"/>
              <a:t>Public long calcNFactorialRecursive( int n)</a:t>
            </a:r>
            <a:br>
              <a:rPr lang="en" sz="1700"/>
            </a:br>
            <a:r>
              <a:rPr lang="en" sz="1700"/>
              <a:t>{</a:t>
            </a:r>
            <a:br>
              <a:rPr lang="en" sz="1700"/>
            </a:br>
            <a:r>
              <a:rPr lang="en" sz="1700"/>
              <a:t>    </a:t>
            </a:r>
            <a:r>
              <a:rPr lang="en" sz="1700"/>
              <a:t>i</a:t>
            </a:r>
            <a:r>
              <a:rPr lang="en" sz="1700"/>
              <a:t>f ( n == 0)                                                                                          //Simplest case (“Base case”)</a:t>
            </a:r>
            <a:br>
              <a:rPr lang="en" sz="1700"/>
            </a:br>
            <a:r>
              <a:rPr lang="en" sz="1700"/>
              <a:t>        </a:t>
            </a:r>
            <a:r>
              <a:rPr lang="en" sz="1700"/>
              <a:t>r</a:t>
            </a:r>
            <a:r>
              <a:rPr lang="en" sz="1700"/>
              <a:t>eturn 1;</a:t>
            </a:r>
            <a:br>
              <a:rPr lang="en" sz="1700"/>
            </a:br>
            <a:r>
              <a:rPr lang="en" sz="1700"/>
              <a:t>    else</a:t>
            </a:r>
            <a:br>
              <a:rPr lang="en" sz="1700"/>
            </a:br>
            <a:r>
              <a:rPr lang="en" sz="1700"/>
              <a:t>        return n * calcNFactorialRecursive( n - 1 );            //Recursive call multiplied by n, eventually heading towards base case</a:t>
            </a:r>
            <a:br>
              <a:rPr lang="en" sz="1700"/>
            </a:br>
            <a:r>
              <a:rPr lang="en" sz="1700"/>
              <a:t>}</a:t>
            </a:r>
            <a:br>
              <a:rPr lang="en" sz="1700"/>
            </a:br>
            <a:r>
              <a:rPr lang="en" sz="1700"/>
              <a:t>PLEASE IGNORE MULTIPLE RETURNS IN THE METHOD, THEY’RE STILL NOT ALLOWED IN THIS UNIT</a:t>
            </a:r>
            <a:endParaRPr sz="17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Factorial Example Python</a:t>
            </a:r>
            <a:endParaRPr/>
          </a:p>
        </p:txBody>
      </p:sp>
      <p:sp>
        <p:nvSpPr>
          <p:cNvPr id="280" name="Google Shape;280;p44"/>
          <p:cNvSpPr txBox="1"/>
          <p:nvPr>
            <p:ph idx="1" type="body"/>
          </p:nvPr>
        </p:nvSpPr>
        <p:spPr>
          <a:xfrm>
            <a:off x="729450" y="1562275"/>
            <a:ext cx="7688700" cy="3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Iterative:</a:t>
            </a:r>
            <a:br>
              <a:rPr lang="en" sz="1700"/>
            </a:br>
            <a:r>
              <a:rPr lang="en" sz="1700"/>
              <a:t>def calcNfactorial( n ):</a:t>
            </a:r>
            <a:br>
              <a:rPr lang="en" sz="1700"/>
            </a:br>
            <a:r>
              <a:rPr lang="en" sz="1700"/>
              <a:t>    nFactorial = 1</a:t>
            </a:r>
            <a:br>
              <a:rPr lang="en" sz="1700"/>
            </a:br>
            <a:r>
              <a:rPr lang="en" sz="1700"/>
              <a:t>    for i in range( n, 1, -1 ):</a:t>
            </a:r>
            <a:br>
              <a:rPr lang="en" sz="1700"/>
            </a:br>
            <a:r>
              <a:rPr lang="en" sz="1700"/>
              <a:t>        nFactorial = nFactorial * i</a:t>
            </a:r>
            <a:br>
              <a:rPr lang="en" sz="1700"/>
            </a:br>
            <a:r>
              <a:rPr lang="en" sz="1700"/>
              <a:t>    return nFactorial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Recursive:</a:t>
            </a:r>
            <a:br>
              <a:rPr lang="en" sz="1700"/>
            </a:br>
            <a:r>
              <a:rPr lang="en" sz="1700"/>
              <a:t>Def calcNFactorialRecursive( n ):</a:t>
            </a:r>
            <a:br>
              <a:rPr lang="en" sz="1700"/>
            </a:br>
            <a:r>
              <a:rPr lang="en" sz="1700"/>
              <a:t>    if n == 0:</a:t>
            </a:r>
            <a:br>
              <a:rPr lang="en" sz="1700"/>
            </a:br>
            <a:r>
              <a:rPr lang="en" sz="1700"/>
              <a:t>        </a:t>
            </a:r>
            <a:r>
              <a:rPr lang="en" sz="1700"/>
              <a:t>r</a:t>
            </a:r>
            <a:r>
              <a:rPr lang="en" sz="1700"/>
              <a:t>eturn 1</a:t>
            </a:r>
            <a:br>
              <a:rPr lang="en" sz="1700"/>
            </a:br>
            <a:r>
              <a:rPr lang="en" sz="1700"/>
              <a:t>    else:</a:t>
            </a:r>
            <a:br>
              <a:rPr lang="en" sz="1700"/>
            </a:br>
            <a:r>
              <a:rPr lang="en" sz="1700"/>
              <a:t>        </a:t>
            </a:r>
            <a:r>
              <a:rPr lang="en" sz="1700"/>
              <a:t>r</a:t>
            </a:r>
            <a:r>
              <a:rPr lang="en" sz="1700"/>
              <a:t>eturn n * calcNFactorialRecursive( n - 1)</a:t>
            </a:r>
            <a:br>
              <a:rPr lang="en" sz="1700"/>
            </a:br>
            <a:br>
              <a:rPr lang="en" sz="1700"/>
            </a:br>
            <a:r>
              <a:rPr lang="en" sz="1700"/>
              <a:t>PLEASE IGNORE MULTIPLE RETURNS IN THE METHOD, THEY’RE STILL NOT ALLOWED IN THIS UNI</a:t>
            </a:r>
            <a:endParaRPr sz="1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Properties</a:t>
            </a:r>
            <a:endParaRPr/>
          </a:p>
        </p:txBody>
      </p:sp>
      <p:sp>
        <p:nvSpPr>
          <p:cNvPr id="286" name="Google Shape;286;p45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A recursive algorithm should be: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Decomposable into a simpler version of the same form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e.g. N! Is easy to calculate if (N-1)! Is known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One or more base case(s) exist (and are not recursive)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Like when n == 0, no factorial was needed - just return 1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Base case must be reached eventually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Meaning at least one parameter must be changed every recursive call, changing towards the base case (otherwise the recursion will never end)</a:t>
            </a:r>
            <a:endParaRPr sz="17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Stack</a:t>
            </a:r>
            <a:endParaRPr/>
          </a:p>
        </p:txBody>
      </p:sp>
      <p:sp>
        <p:nvSpPr>
          <p:cNvPr id="292" name="Google Shape;292;p46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Whenever a new method is called, its data needs to be stored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The method’s local variables, a copy of the method’s parameters, and some other data such as an address to return to afterwards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Since methods are processed in a last-in-first-out order, the information is placed on a special stack in memory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This is called the Call Stack</a:t>
            </a:r>
            <a:endParaRPr sz="1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Stack Diagram</a:t>
            </a:r>
            <a:endParaRPr/>
          </a:p>
        </p:txBody>
      </p:sp>
      <p:sp>
        <p:nvSpPr>
          <p:cNvPr id="298" name="Google Shape;298;p47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Every successive method call puts</a:t>
            </a:r>
            <a:br>
              <a:rPr lang="en" sz="1700"/>
            </a:br>
            <a:r>
              <a:rPr lang="en" sz="1700"/>
              <a:t>a</a:t>
            </a:r>
            <a:r>
              <a:rPr lang="en" sz="1700"/>
              <a:t>nother stack frame on the stack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This goes for all method/function calls,</a:t>
            </a:r>
            <a:br>
              <a:rPr lang="en" sz="1700"/>
            </a:br>
            <a:r>
              <a:rPr lang="en" sz="1700"/>
              <a:t>n</a:t>
            </a:r>
            <a:r>
              <a:rPr lang="en" sz="1700"/>
              <a:t>ot just recursive calls</a:t>
            </a:r>
            <a:br>
              <a:rPr lang="en" sz="1700"/>
            </a:br>
            <a:br>
              <a:rPr lang="en" sz="1700"/>
            </a:br>
            <a:br>
              <a:rPr lang="en" sz="1700"/>
            </a:br>
            <a:r>
              <a:rPr lang="en" sz="1700"/>
              <a:t>Stolen from Dr Maxville’s Week 2 slidse</a:t>
            </a:r>
            <a:endParaRPr sz="1700"/>
          </a:p>
        </p:txBody>
      </p:sp>
      <p:pic>
        <p:nvPicPr>
          <p:cNvPr id="299" name="Google Shape;29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401" y="1194373"/>
            <a:ext cx="3260756" cy="37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Overflow</a:t>
            </a:r>
            <a:endParaRPr/>
          </a:p>
        </p:txBody>
      </p:sp>
      <p:sp>
        <p:nvSpPr>
          <p:cNvPr id="305" name="Google Shape;305;p48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A recursive algorithm with hundreds of recursive calls means hundreds of stack frames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Call stacks are usually limited to around 10MiB or so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Thus too many calls can lead to the program running out of stack space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If this happens the program will crash</a:t>
            </a:r>
            <a:endParaRPr sz="1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Stacks and Queues</a:t>
            </a:r>
            <a:endParaRPr/>
          </a:p>
        </p:txBody>
      </p:sp>
      <p:sp>
        <p:nvSpPr>
          <p:cNvPr id="311" name="Google Shape;311;p49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Two very common abstract data types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Queue: take things out in the order they were added (FIFO: First in First out (although not </a:t>
            </a:r>
            <a:r>
              <a:rPr i="1" lang="en" sz="1700"/>
              <a:t>all</a:t>
            </a:r>
            <a:r>
              <a:rPr lang="en" sz="1700"/>
              <a:t> queues are FIFO))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Stack: Take things out in reverse order (LIFO: Last in first out)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Elements must be taken out in order; you can’t jump in and grab something from the middle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Note - Arrays are not necessarily best for implementing these ADTs</a:t>
            </a:r>
            <a:endParaRPr sz="17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Stacks</a:t>
            </a:r>
            <a:endParaRPr/>
          </a:p>
        </p:txBody>
      </p:sp>
      <p:sp>
        <p:nvSpPr>
          <p:cNvPr id="317" name="Google Shape;317;p50"/>
          <p:cNvSpPr txBox="1"/>
          <p:nvPr>
            <p:ph idx="1" type="body"/>
          </p:nvPr>
        </p:nvSpPr>
        <p:spPr>
          <a:xfrm>
            <a:off x="729450" y="1562275"/>
            <a:ext cx="7688700" cy="34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11764"/>
              <a:buChar char="●"/>
            </a:pPr>
            <a:r>
              <a:rPr lang="en" sz="1700"/>
              <a:t>A stack is an ADT that implements a LIFO list</a:t>
            </a:r>
            <a:endParaRPr sz="17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Think of a stack of books - put something on the top, take something off the top</a:t>
            </a:r>
            <a:endParaRPr sz="1700"/>
          </a:p>
          <a:p>
            <a:pPr indent="-328453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Useful for evaluating math expressions, storing </a:t>
            </a:r>
            <a:r>
              <a:rPr lang="en" sz="1700"/>
              <a:t>information</a:t>
            </a:r>
            <a:r>
              <a:rPr lang="en" sz="1700"/>
              <a:t> for method calls, converting strings into ints etc.</a:t>
            </a:r>
            <a:endParaRPr sz="1700"/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Stack Methods:</a:t>
            </a:r>
            <a:endParaRPr sz="17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push() - add an item to the top of the stack</a:t>
            </a:r>
            <a:endParaRPr sz="17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pop() - take the top item off the stack</a:t>
            </a:r>
            <a:endParaRPr sz="17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top() - returns the top of the stack, but </a:t>
            </a:r>
            <a:r>
              <a:rPr i="1" lang="en" sz="1700"/>
              <a:t>does not remove it</a:t>
            </a:r>
            <a:r>
              <a:rPr lang="en" sz="1700"/>
              <a:t> (also called peek() )</a:t>
            </a:r>
            <a:endParaRPr sz="17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isEmpty() - check if the stack is empty</a:t>
            </a:r>
            <a:endParaRPr sz="17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Sometimes also:</a:t>
            </a:r>
            <a:endParaRPr sz="1700"/>
          </a:p>
          <a:p>
            <a:pPr indent="-328453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isFull() - useful if implemented with an array</a:t>
            </a:r>
            <a:endParaRPr sz="1700"/>
          </a:p>
          <a:p>
            <a:pPr indent="-328453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count() - number of elements in the stack</a:t>
            </a:r>
            <a:endParaRPr sz="17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Queues</a:t>
            </a:r>
            <a:endParaRPr/>
          </a:p>
        </p:txBody>
      </p:sp>
      <p:sp>
        <p:nvSpPr>
          <p:cNvPr id="323" name="Google Shape;323;p51"/>
          <p:cNvSpPr txBox="1"/>
          <p:nvPr>
            <p:ph idx="1" type="body"/>
          </p:nvPr>
        </p:nvSpPr>
        <p:spPr>
          <a:xfrm>
            <a:off x="729450" y="1562275"/>
            <a:ext cx="7688700" cy="3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A FIFO queue is an ADT implementing a FIFO list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Other kinds of queues aren’t FIFO, like a priority queue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Useful for things like bank transactions processed in order, customer orders being processed in-order, etc.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Queue Methods: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enqueue() - add to the back of the queue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dequeue() - take off the front of the queue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peek() - returns but does not remove the front of the queue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isEmpty() - check if queue is empty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Optional Methods: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isFull() - check if queue is full (useful for array-based queues)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count() - number of elements in the queue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Arrays Contd.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1562275"/>
            <a:ext cx="7688700" cy="3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813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25"/>
              <a:buChar char="●"/>
            </a:pPr>
            <a:r>
              <a:rPr lang="en" sz="1725"/>
              <a:t>Elements of an array are accessed via an index (sometimes called a subscript)</a:t>
            </a:r>
            <a:endParaRPr sz="1725"/>
          </a:p>
          <a:p>
            <a:pPr indent="-33813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25"/>
              <a:buChar char="●"/>
            </a:pPr>
            <a:r>
              <a:rPr lang="en" sz="1725"/>
              <a:t>Most languages start counting the index from 0</a:t>
            </a:r>
            <a:endParaRPr sz="1725"/>
          </a:p>
          <a:p>
            <a:pPr indent="-33496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75"/>
              <a:buChar char="○"/>
            </a:pPr>
            <a:r>
              <a:rPr lang="en" sz="1675"/>
              <a:t>ie the index counts the distance from the start</a:t>
            </a:r>
            <a:endParaRPr sz="17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7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7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7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7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725"/>
              <a:t>(Shamelessly stolen from Dr. Maxville’s week 1 lecture slides)</a:t>
            </a:r>
            <a:endParaRPr sz="17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725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725"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238" y="2667825"/>
            <a:ext cx="7503526" cy="1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Arrays Considered Harmful</a:t>
            </a:r>
            <a:endParaRPr/>
          </a:p>
        </p:txBody>
      </p:sp>
      <p:sp>
        <p:nvSpPr>
          <p:cNvPr id="329" name="Google Shape;329;p52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(The title is a joke)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 a data structure, we know that arrays have some shortcomings: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Fixed size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Insertion (requires shuffling if we insert an element between two existing elements)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Contiguous in memory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Yes, this is sometimes a disadvantage - it’s inflexible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Enter: the linked list</a:t>
            </a:r>
            <a:endParaRPr sz="17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 Lists</a:t>
            </a:r>
            <a:endParaRPr/>
          </a:p>
        </p:txBody>
      </p:sp>
      <p:sp>
        <p:nvSpPr>
          <p:cNvPr id="335" name="Google Shape;335;p53"/>
          <p:cNvSpPr txBox="1"/>
          <p:nvPr>
            <p:ph idx="1" type="body"/>
          </p:nvPr>
        </p:nvSpPr>
        <p:spPr>
          <a:xfrm>
            <a:off x="729450" y="1562275"/>
            <a:ext cx="76887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The basic idea: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Store a </a:t>
            </a:r>
            <a:r>
              <a:rPr lang="en" sz="1700"/>
              <a:t>value, and a reference to the next element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That next element also stores a value and a reference to the next element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This becomes a “chain” of links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The list itself only stores the </a:t>
            </a:r>
            <a:r>
              <a:rPr i="1" lang="en" sz="1700"/>
              <a:t>first</a:t>
            </a:r>
            <a:r>
              <a:rPr lang="en" sz="1700"/>
              <a:t> element, and we can access the other elements by travelling through those references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Since each element only points to the next, it is “singly-linked”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And since the list only points to the head, it is “singly-ended”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Some more complicated lists linked both forwards and backwards, and/or also store the head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This can make some operations faster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These also come up in UCP !! Make sure you understand them</a:t>
            </a:r>
            <a:endParaRPr sz="17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 List Diagram</a:t>
            </a:r>
            <a:endParaRPr/>
          </a:p>
        </p:txBody>
      </p:sp>
      <p:sp>
        <p:nvSpPr>
          <p:cNvPr id="341" name="Google Shape;341;p54"/>
          <p:cNvSpPr txBox="1"/>
          <p:nvPr>
            <p:ph idx="1" type="body"/>
          </p:nvPr>
        </p:nvSpPr>
        <p:spPr>
          <a:xfrm>
            <a:off x="856475" y="4559700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Taken from Dr. Maxville’s week 4 slides</a:t>
            </a:r>
            <a:endParaRPr sz="1700"/>
          </a:p>
        </p:txBody>
      </p:sp>
      <p:pic>
        <p:nvPicPr>
          <p:cNvPr id="342" name="Google Shape;34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013" y="1108750"/>
            <a:ext cx="5801975" cy="34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5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Traversing Linked Lists</a:t>
            </a:r>
            <a:endParaRPr/>
          </a:p>
        </p:txBody>
      </p:sp>
      <p:sp>
        <p:nvSpPr>
          <p:cNvPr id="348" name="Google Shape;348;p55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 linked list is just a chain of connected-but-independent nodes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Each node could be anywhere in memory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Only the node’s predecessor knows where it is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So to get to the 6th node we need to get to the 5th, which we access from the 4th, which we access from the 3rd… etc.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Only the first node is directly available, meaning we have to travel across the whole list to get to the element we want to get to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This is much slower than an array, which can get to any element in one step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This is a linked lists’s biggest issue; access time</a:t>
            </a:r>
            <a:endParaRPr sz="17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6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LinkedList Methods</a:t>
            </a:r>
            <a:endParaRPr/>
          </a:p>
        </p:txBody>
      </p:sp>
      <p:sp>
        <p:nvSpPr>
          <p:cNvPr id="354" name="Google Shape;354;p56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isEmpty() - true if the list is empty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insertFirst()/insertLast()/insertBefore(valuetofind) - insert an item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removeFirst(), removeLast() - delete an item from the list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peekFirst(), peekLast() - return the value of a node without removing it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find(valuetoFind) - search whether a value exists in the list</a:t>
            </a:r>
            <a:endParaRPr sz="17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7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LinkedLists Over Arrays</a:t>
            </a:r>
            <a:endParaRPr/>
          </a:p>
        </p:txBody>
      </p:sp>
      <p:sp>
        <p:nvSpPr>
          <p:cNvPr id="360" name="Google Shape;360;p57"/>
          <p:cNvSpPr txBox="1"/>
          <p:nvPr>
            <p:ph idx="1" type="body"/>
          </p:nvPr>
        </p:nvSpPr>
        <p:spPr>
          <a:xfrm>
            <a:off x="729450" y="1562275"/>
            <a:ext cx="7688700" cy="3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Advantages: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Can grow and shrink with data - no space wasted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No limits on size (except for actual memory)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Easy to insert items in any part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Disadvantages: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Access time os N/2, so O(N) (as opposed to O(1) for arrays)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Storing a pointer to the next node is overhead for memory usage</a:t>
            </a:r>
            <a:endParaRPr sz="17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Iterators</a:t>
            </a:r>
            <a:endParaRPr/>
          </a:p>
        </p:txBody>
      </p:sp>
      <p:sp>
        <p:nvSpPr>
          <p:cNvPr id="366" name="Google Shape;366;p58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Traversing over elements in a dataset is pretty common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And also a little inconvenient to write out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Enter: Iterators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An Object that can return the “next” value in a data structure while you use it (the next() method in java, __next__() in python)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hasNext() in java returns true if there are any more elements in the data structure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remove() removes the last item returned - although this is optional</a:t>
            </a:r>
            <a:endParaRPr sz="17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Trees</a:t>
            </a:r>
            <a:endParaRPr/>
          </a:p>
        </p:txBody>
      </p:sp>
      <p:sp>
        <p:nvSpPr>
          <p:cNvPr id="372" name="Google Shape;372;p59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A tree is a kind of data structure that used to represent a hierarchical </a:t>
            </a:r>
            <a:r>
              <a:rPr lang="en" sz="1700"/>
              <a:t>relationships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Still stores a set of values, but now the set is ordered hierarchically rather than in a line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Examples of trees irl: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Family tree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Command structure in a military organisation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Examples in computing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Binary search trees, heaps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File systems</a:t>
            </a:r>
            <a:endParaRPr sz="17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Search Tree (BST)</a:t>
            </a:r>
            <a:endParaRPr/>
          </a:p>
        </p:txBody>
      </p:sp>
      <p:sp>
        <p:nvSpPr>
          <p:cNvPr id="378" name="Google Shape;378;p60"/>
          <p:cNvSpPr txBox="1"/>
          <p:nvPr>
            <p:ph idx="1" type="body"/>
          </p:nvPr>
        </p:nvSpPr>
        <p:spPr>
          <a:xfrm>
            <a:off x="729450" y="1562275"/>
            <a:ext cx="7688700" cy="35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Each node has 0, 1 or 2 children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Left child and right child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Each node has a key that is used to organise the</a:t>
            </a:r>
            <a:br>
              <a:rPr lang="en" sz="1700"/>
            </a:br>
            <a:r>
              <a:rPr lang="en" sz="1700"/>
              <a:t>Tree in a sorted way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Keys must also be unique - for searching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Nodes also need a value (not shown in diagram)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Sorting is “horizontal”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Left children are smaller than parent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Right children are larger than parent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Diagram from Dr Maxville’s week 5 lecture slides</a:t>
            </a:r>
            <a:endParaRPr sz="1700"/>
          </a:p>
        </p:txBody>
      </p:sp>
      <p:pic>
        <p:nvPicPr>
          <p:cNvPr id="379" name="Google Shape;37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975" y="1264000"/>
            <a:ext cx="2920225" cy="285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1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 Methods</a:t>
            </a:r>
            <a:endParaRPr/>
          </a:p>
        </p:txBody>
      </p:sp>
      <p:sp>
        <p:nvSpPr>
          <p:cNvPr id="385" name="Google Shape;385;p61"/>
          <p:cNvSpPr txBox="1"/>
          <p:nvPr>
            <p:ph idx="1" type="body"/>
          </p:nvPr>
        </p:nvSpPr>
        <p:spPr>
          <a:xfrm>
            <a:off x="729450" y="1562275"/>
            <a:ext cx="7688700" cy="32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find() - this is fast in a bst, as the tree structure makes it faster to find things (similar to binary search from earlier)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 a (properly-maintained) tree this will halve the number of node we consider </a:t>
            </a:r>
            <a:r>
              <a:rPr i="1" lang="en" sz="1700"/>
              <a:t>each </a:t>
            </a:r>
            <a:r>
              <a:rPr i="1" lang="en" sz="1700"/>
              <a:t>time</a:t>
            </a:r>
            <a:r>
              <a:rPr lang="en" sz="1700"/>
              <a:t> we move down a branch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We only ever end up checking at most one node for each level in the tree (less if the item is not a leaf node)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Implemented recursively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insert() - like find, except we’re looking for where a node goes instead of finding a specific node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Always adds the node to the bottom branch of the tree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Inserting in the middle is way too messy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Also implemented recursively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563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 of Arrays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Fast, O(1)  (we’ll get to big O soon) access to *any* element in the array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Accessing is just an addition operation, i.e. array location + index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extra storage overhead - each element exactly fits data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Fixed size: Cannot be grown/shrunk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Can’t insert new element at the front without shuffling all other elements down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Doesn’t track how many elements are in use (and when you’re not using the whole array, you’re wasting space)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 Methods Contd.</a:t>
            </a:r>
            <a:endParaRPr/>
          </a:p>
        </p:txBody>
      </p:sp>
      <p:sp>
        <p:nvSpPr>
          <p:cNvPr id="391" name="Google Shape;391;p62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delete() - can be complicated because the tree needs to be reshuffled if the node has children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There are three cases when deleting: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The deleted node has no children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The deleted node has one child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The deleted node has two children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In all three of these cases, we have to locate the node to delete first (find() can be useful for this)</a:t>
            </a:r>
            <a:endParaRPr sz="17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3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Trees</a:t>
            </a:r>
            <a:endParaRPr/>
          </a:p>
        </p:txBody>
      </p:sp>
      <p:sp>
        <p:nvSpPr>
          <p:cNvPr id="397" name="Google Shape;397;p63"/>
          <p:cNvSpPr txBox="1"/>
          <p:nvPr>
            <p:ph idx="1" type="body"/>
          </p:nvPr>
        </p:nvSpPr>
        <p:spPr>
          <a:xfrm>
            <a:off x="729450" y="1562275"/>
            <a:ext cx="7688700" cy="3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13055" lvl="0" marL="457200" rtl="0" algn="l">
              <a:spcBef>
                <a:spcPts val="0"/>
              </a:spcBef>
              <a:spcAft>
                <a:spcPts val="0"/>
              </a:spcAft>
              <a:buSzPct val="111764"/>
              <a:buChar char="●"/>
            </a:pPr>
            <a:r>
              <a:rPr lang="en" sz="1700"/>
              <a:t>When evaluating the efficiency of a tree we need to know its exact structure</a:t>
            </a:r>
            <a:endParaRPr sz="1700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This is because tree nodes can have 0, 1 or 2 children; a tree will not always be perfectly “balanced”</a:t>
            </a:r>
            <a:endParaRPr sz="1700"/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The three main types:</a:t>
            </a:r>
            <a:endParaRPr sz="1700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Complete binary tree</a:t>
            </a:r>
            <a:endParaRPr sz="1700"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All nodes have two children except for the last level, which have zero children</a:t>
            </a:r>
            <a:endParaRPr sz="1700"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Fits the most nodes in the fewest levels - optimal compactness</a:t>
            </a:r>
            <a:endParaRPr sz="1700"/>
          </a:p>
          <a:p>
            <a:pPr indent="-304164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This is important because number of levels = max number of comparisons for searching</a:t>
            </a:r>
            <a:endParaRPr sz="1700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Almost-complete binary tree</a:t>
            </a:r>
            <a:endParaRPr sz="1700"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A more realistic scenario</a:t>
            </a:r>
            <a:endParaRPr sz="1700"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Mostly a complete tree but without enough nodes to fill in the last level</a:t>
            </a:r>
            <a:endParaRPr sz="1700"/>
          </a:p>
          <a:p>
            <a:pPr indent="-304164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Should be filled left-right (useful when storing binary trees in an array (e.g. heaps))</a:t>
            </a:r>
            <a:endParaRPr sz="1700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Degenerate binary tree</a:t>
            </a:r>
            <a:endParaRPr sz="1700"/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Also:</a:t>
            </a:r>
            <a:endParaRPr sz="1700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Strictly binary tree: all nodes have 0 or 2 children</a:t>
            </a:r>
            <a:endParaRPr sz="1700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Balanced binary tree: roughly the same number of branches on either side of nodes in the tree</a:t>
            </a:r>
            <a:endParaRPr sz="17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4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Complexity: (Almost)-Complete Trees</a:t>
            </a:r>
            <a:endParaRPr/>
          </a:p>
        </p:txBody>
      </p:sp>
      <p:sp>
        <p:nvSpPr>
          <p:cNvPr id="403" name="Google Shape;403;p64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-304006" lvl="0" marL="457200" rtl="0" algn="l">
              <a:spcBef>
                <a:spcPts val="0"/>
              </a:spcBef>
              <a:spcAft>
                <a:spcPts val="0"/>
              </a:spcAft>
              <a:buSzPct val="111764"/>
              <a:buChar char="●"/>
            </a:pPr>
            <a:r>
              <a:rPr lang="en" sz="1700"/>
              <a:t>find()</a:t>
            </a:r>
            <a:endParaRPr sz="1700"/>
          </a:p>
          <a:p>
            <a:pPr indent="-29606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Best case - O(1), root is what we want</a:t>
            </a:r>
            <a:endParaRPr sz="1700"/>
          </a:p>
          <a:p>
            <a:pPr indent="-29606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Worst case - key is on the last level, so O(log N)  (both a complete and almost-complete tree are 1 off of each other in terms of levels, so they have the same complexity)</a:t>
            </a:r>
            <a:endParaRPr sz="1700"/>
          </a:p>
          <a:p>
            <a:pPr indent="-29606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Average case: key is 2nd last level , so also O(log N) (remember the tree doubles in size every level)</a:t>
            </a:r>
            <a:endParaRPr sz="1700"/>
          </a:p>
          <a:p>
            <a:pPr indent="-29606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insert()</a:t>
            </a:r>
            <a:endParaRPr sz="1700"/>
          </a:p>
          <a:p>
            <a:pPr indent="-29606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Best case: we insert at the last level, so O(log N)</a:t>
            </a:r>
            <a:endParaRPr sz="1700"/>
          </a:p>
          <a:p>
            <a:pPr indent="-29606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Worst case: also O(log N)</a:t>
            </a:r>
            <a:endParaRPr sz="1700"/>
          </a:p>
          <a:p>
            <a:pPr indent="-29606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Average case: O(log N)</a:t>
            </a:r>
            <a:endParaRPr sz="1700"/>
          </a:p>
          <a:p>
            <a:pPr indent="-29606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delete()</a:t>
            </a:r>
            <a:endParaRPr sz="1700"/>
          </a:p>
          <a:p>
            <a:pPr indent="-29606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A find() plus promoting the “successor” node</a:t>
            </a:r>
            <a:endParaRPr sz="1700"/>
          </a:p>
          <a:p>
            <a:pPr indent="-296068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Best, average and worst cases are all also I(log N)</a:t>
            </a:r>
            <a:endParaRPr sz="1700"/>
          </a:p>
          <a:p>
            <a:pPr indent="-296068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No children - leaf nodes at the bottom of the tree</a:t>
            </a:r>
            <a:endParaRPr sz="1700"/>
          </a:p>
          <a:p>
            <a:pPr indent="-296068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One child - must be 2nd last level</a:t>
            </a:r>
            <a:endParaRPr sz="1700"/>
          </a:p>
          <a:p>
            <a:pPr indent="-296068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Two children - no matter where the node is, its successor must still be at the bottom</a:t>
            </a:r>
            <a:endParaRPr sz="17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5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Degenerate Trees</a:t>
            </a:r>
            <a:endParaRPr/>
          </a:p>
        </p:txBody>
      </p:sp>
      <p:sp>
        <p:nvSpPr>
          <p:cNvPr id="409" name="Google Shape;409;p65"/>
          <p:cNvSpPr txBox="1"/>
          <p:nvPr>
            <p:ph idx="1" type="body"/>
          </p:nvPr>
        </p:nvSpPr>
        <p:spPr>
          <a:xfrm>
            <a:off x="729450" y="1562275"/>
            <a:ext cx="7688700" cy="32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The other extreme of things: the most inefficient a tree can be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Completely degenerate when</a:t>
            </a:r>
            <a:br>
              <a:rPr lang="en" sz="1700"/>
            </a:br>
            <a:r>
              <a:rPr lang="en" sz="1700"/>
              <a:t>every node just has 1 child</a:t>
            </a:r>
            <a:br>
              <a:rPr lang="en" sz="1700"/>
            </a:br>
            <a:r>
              <a:rPr lang="en" sz="1700"/>
              <a:t>until the last level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This is effectively a linked list</a:t>
            </a:r>
            <a:br>
              <a:rPr lang="en" sz="1700"/>
            </a:br>
            <a:r>
              <a:rPr lang="en" sz="1700"/>
              <a:t>w</a:t>
            </a:r>
            <a:r>
              <a:rPr lang="en" sz="1700"/>
              <a:t>ith extra steps lol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If this happens, it can be</a:t>
            </a:r>
            <a:br>
              <a:rPr lang="en" sz="1700"/>
            </a:br>
            <a:r>
              <a:rPr lang="en" sz="1700"/>
              <a:t>“Rebuilt” to become balanced</a:t>
            </a:r>
            <a:br>
              <a:rPr lang="en" sz="1700"/>
            </a:br>
            <a:r>
              <a:rPr lang="en" sz="1700"/>
              <a:t>Again</a:t>
            </a:r>
            <a:br>
              <a:rPr lang="en" sz="1700"/>
            </a:b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Taken from week 5’s slides</a:t>
            </a:r>
            <a:endParaRPr sz="1700"/>
          </a:p>
        </p:txBody>
      </p:sp>
      <p:pic>
        <p:nvPicPr>
          <p:cNvPr id="410" name="Google Shape;41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853" y="2094550"/>
            <a:ext cx="4917149" cy="291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6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Degenerate Trees Contd.</a:t>
            </a:r>
            <a:endParaRPr/>
          </a:p>
        </p:txBody>
      </p:sp>
      <p:sp>
        <p:nvSpPr>
          <p:cNvPr id="416" name="Google Shape;416;p66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Since a fully-degenerate tree is a linked list, all time complexities are the same: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find/insert/delete: Best = O(1), Average = O(N), Worst = O(N)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Although the best case is better, since it’s rare it’s usually a fair bit worse</a:t>
            </a:r>
            <a:endParaRPr sz="17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7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</a:t>
            </a:r>
            <a:endParaRPr/>
          </a:p>
        </p:txBody>
      </p:sp>
      <p:sp>
        <p:nvSpPr>
          <p:cNvPr id="422" name="Google Shape;422;p67"/>
          <p:cNvSpPr txBox="1"/>
          <p:nvPr>
            <p:ph idx="1" type="body"/>
          </p:nvPr>
        </p:nvSpPr>
        <p:spPr>
          <a:xfrm>
            <a:off x="729450" y="1562275"/>
            <a:ext cx="63471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11764"/>
              <a:buChar char="●"/>
            </a:pPr>
            <a:r>
              <a:rPr lang="en" sz="1700"/>
              <a:t>A set of nodes that can have any number of  connections to other nodes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These connections are called “edges” and a node is called a “vertex” (the plural of vertex is vertices)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Defined completely by these vertices and edges; there are many structures in the real world these can model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Vertices could be cities with their connecting roads as edges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Boxes in a flow chart could be vertices, with the arrows being edges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Edges can also have a weight (Yes/No value in the flow chart example, or distance in the city example), direction (i.e. edges can be one-way connections), and label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Two vertices are “adjacent” if connected by an edge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Graph Diagram taken from week 6 lecture slides</a:t>
            </a:r>
            <a:endParaRPr sz="1700"/>
          </a:p>
        </p:txBody>
      </p:sp>
      <p:pic>
        <p:nvPicPr>
          <p:cNvPr id="423" name="Google Shape;42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250" y="2202025"/>
            <a:ext cx="2345750" cy="14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8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Multigraphs</a:t>
            </a:r>
            <a:endParaRPr/>
          </a:p>
        </p:txBody>
      </p:sp>
      <p:sp>
        <p:nvSpPr>
          <p:cNvPr id="429" name="Google Shape;429;p68"/>
          <p:cNvSpPr txBox="1"/>
          <p:nvPr>
            <p:ph idx="1" type="body"/>
          </p:nvPr>
        </p:nvSpPr>
        <p:spPr>
          <a:xfrm>
            <a:off x="729450" y="1562275"/>
            <a:ext cx="7688700" cy="34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Graphs that sometimes have multiple edges between the same pair of vertices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Non-multigraph graphs are called simple graphs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Taken from week 6 slides</a:t>
            </a:r>
            <a:endParaRPr sz="1700"/>
          </a:p>
        </p:txBody>
      </p:sp>
      <p:pic>
        <p:nvPicPr>
          <p:cNvPr id="430" name="Google Shape;43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525" y="2571750"/>
            <a:ext cx="5665299" cy="19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9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Representations</a:t>
            </a:r>
            <a:endParaRPr/>
          </a:p>
        </p:txBody>
      </p:sp>
      <p:sp>
        <p:nvSpPr>
          <p:cNvPr id="436" name="Google Shape;436;p69"/>
          <p:cNvSpPr txBox="1"/>
          <p:nvPr>
            <p:ph idx="1" type="body"/>
          </p:nvPr>
        </p:nvSpPr>
        <p:spPr>
          <a:xfrm>
            <a:off x="729450" y="1562275"/>
            <a:ext cx="7688700" cy="3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Two main types: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Adjacency Lists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Each vertex stores a list of the edges it is connected to, which store a reference to the vertices it connects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Adjacency Matrices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The graph stores a 2D Array where each row is a “list” (NOT list datatype) of every vertex that the vertex this row is representing is connected to (can just store 1/0 to represent adjacency, although it could also store the actual weight of the edge)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Also needs a lookup for labels to access their index in the matrix, unless labels are integers starting from 0</a:t>
            </a:r>
            <a:endParaRPr sz="17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0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Traversal</a:t>
            </a:r>
            <a:endParaRPr/>
          </a:p>
        </p:txBody>
      </p:sp>
      <p:sp>
        <p:nvSpPr>
          <p:cNvPr id="442" name="Google Shape;442;p70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More tricky than trees as there are no “leaf” nodes or “tails”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Could go on forever since they often loop on each other, so we need to keep track of vertices we’ve visited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Two basic traversal algorithms: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Depth-first search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Similar to pre-order traversal of a tree - go as deep along each path before returning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Breadth-first search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Checks every vertex level by level as you move away from the starting point</a:t>
            </a:r>
            <a:endParaRPr sz="17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1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Depth-First Search</a:t>
            </a:r>
            <a:endParaRPr/>
          </a:p>
        </p:txBody>
      </p:sp>
      <p:sp>
        <p:nvSpPr>
          <p:cNvPr id="448" name="Google Shape;448;p71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Uses G = (V, E) in adjacency list format</a:t>
            </a:r>
            <a:br>
              <a:rPr lang="en" sz="1700"/>
            </a:br>
            <a:r>
              <a:rPr lang="en" sz="1700"/>
              <a:t>v</a:t>
            </a:r>
            <a:r>
              <a:rPr lang="en" sz="1700"/>
              <a:t> = node on top of stack S</a:t>
            </a:r>
            <a:br>
              <a:rPr lang="en" sz="1700"/>
            </a:br>
            <a:r>
              <a:rPr lang="en" sz="1700"/>
              <a:t>L[v] = adjacency list of v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Output: The DFS tree 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Could be a queue of objects, or a string of labels, or a new graph (as a tree)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Complexity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With computers, the actual time in seconds it takes to accomplish something is not a useful way to measure an algorithm since better hardware = faster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Instead, we describe how many steps are needed; this is </a:t>
            </a:r>
            <a:r>
              <a:rPr lang="en" sz="1700"/>
              <a:t>independent</a:t>
            </a:r>
            <a:r>
              <a:rPr lang="en" sz="1700"/>
              <a:t> of hardware speed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Steps ~= CPU instructions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That being said, we can’t know exactly how many instructions are actually involved with a “step” and different CPUs have faster/slower or broader instruction sets that may make them better at some tasks than other CPUs</a:t>
            </a:r>
            <a:endParaRPr sz="17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2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Depth-First Search Algorithm</a:t>
            </a:r>
            <a:endParaRPr/>
          </a:p>
        </p:txBody>
      </p:sp>
      <p:sp>
        <p:nvSpPr>
          <p:cNvPr id="454" name="Google Shape;454;p72"/>
          <p:cNvSpPr txBox="1"/>
          <p:nvPr>
            <p:ph idx="1" type="body"/>
          </p:nvPr>
        </p:nvSpPr>
        <p:spPr>
          <a:xfrm>
            <a:off x="172850" y="4158750"/>
            <a:ext cx="7688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Yes we just stole the</a:t>
            </a:r>
            <a:br>
              <a:rPr lang="en" sz="1700"/>
            </a:br>
            <a:r>
              <a:rPr lang="en" sz="1700"/>
              <a:t>w</a:t>
            </a:r>
            <a:r>
              <a:rPr lang="en" sz="1700"/>
              <a:t>hole slide</a:t>
            </a:r>
            <a:endParaRPr sz="1700"/>
          </a:p>
        </p:txBody>
      </p:sp>
      <p:pic>
        <p:nvPicPr>
          <p:cNvPr id="455" name="Google Shape;45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724" y="1208149"/>
            <a:ext cx="5986575" cy="371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3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Depth-First Search Example</a:t>
            </a:r>
            <a:endParaRPr/>
          </a:p>
        </p:txBody>
      </p:sp>
      <p:sp>
        <p:nvSpPr>
          <p:cNvPr id="461" name="Google Shape;461;p73"/>
          <p:cNvSpPr txBox="1"/>
          <p:nvPr>
            <p:ph idx="1" type="body"/>
          </p:nvPr>
        </p:nvSpPr>
        <p:spPr>
          <a:xfrm>
            <a:off x="391500" y="4433150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And we’d do it again</a:t>
            </a:r>
            <a:endParaRPr sz="1700"/>
          </a:p>
        </p:txBody>
      </p:sp>
      <p:pic>
        <p:nvPicPr>
          <p:cNvPr id="462" name="Google Shape;46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220" y="1323750"/>
            <a:ext cx="5711126" cy="35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4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Breadth-First Search</a:t>
            </a:r>
            <a:endParaRPr/>
          </a:p>
        </p:txBody>
      </p:sp>
      <p:sp>
        <p:nvSpPr>
          <p:cNvPr id="468" name="Google Shape;468;p74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Uses: G = (V, E)</a:t>
            </a:r>
            <a:br>
              <a:rPr lang="en" sz="1700"/>
            </a:br>
            <a:r>
              <a:rPr lang="en" sz="1700"/>
              <a:t>v</a:t>
            </a:r>
            <a:r>
              <a:rPr lang="en" sz="1700"/>
              <a:t> = value at front of queue Q</a:t>
            </a:r>
            <a:br>
              <a:rPr lang="en" sz="1700"/>
            </a:br>
            <a:r>
              <a:rPr lang="en" sz="1700"/>
              <a:t>L[v] = adjacency list of v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Output: The BFS tree T</a:t>
            </a:r>
            <a:endParaRPr sz="17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5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Breadth-First Search Algorithm</a:t>
            </a:r>
            <a:endParaRPr/>
          </a:p>
        </p:txBody>
      </p:sp>
      <p:sp>
        <p:nvSpPr>
          <p:cNvPr id="474" name="Google Shape;474;p75"/>
          <p:cNvSpPr txBox="1"/>
          <p:nvPr>
            <p:ph idx="1" type="body"/>
          </p:nvPr>
        </p:nvSpPr>
        <p:spPr>
          <a:xfrm>
            <a:off x="252375" y="4225950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ComSSA has no shame</a:t>
            </a:r>
            <a:endParaRPr sz="1700"/>
          </a:p>
        </p:txBody>
      </p:sp>
      <p:pic>
        <p:nvPicPr>
          <p:cNvPr id="475" name="Google Shape;47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398" y="1108750"/>
            <a:ext cx="5845474" cy="395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6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Breadth-First Search Example</a:t>
            </a:r>
            <a:endParaRPr/>
          </a:p>
        </p:txBody>
      </p:sp>
      <p:sp>
        <p:nvSpPr>
          <p:cNvPr id="481" name="Google Shape;481;p76"/>
          <p:cNvSpPr txBox="1"/>
          <p:nvPr>
            <p:ph idx="1" type="body"/>
          </p:nvPr>
        </p:nvSpPr>
        <p:spPr>
          <a:xfrm>
            <a:off x="0" y="4504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Piracy is cool kids 😎</a:t>
            </a:r>
            <a:endParaRPr sz="1700"/>
          </a:p>
        </p:txBody>
      </p:sp>
      <p:pic>
        <p:nvPicPr>
          <p:cNvPr id="482" name="Google Shape;48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820" y="1160513"/>
            <a:ext cx="5667854" cy="358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7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it Out Like That Sucks!</a:t>
            </a:r>
            <a:endParaRPr/>
          </a:p>
        </p:txBody>
      </p:sp>
      <p:sp>
        <p:nvSpPr>
          <p:cNvPr id="488" name="Google Shape;488;p77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Yes, we know, but you </a:t>
            </a:r>
            <a:r>
              <a:rPr i="1" lang="en" sz="1700"/>
              <a:t>can</a:t>
            </a:r>
            <a:r>
              <a:rPr lang="en" sz="1700"/>
              <a:t> be assessed on it in you rexam. Just be warned, and maybe don’t be lazy on it for the workshop.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Also, Graphs are super </a:t>
            </a:r>
            <a:r>
              <a:rPr lang="en" sz="1700"/>
              <a:t>important</a:t>
            </a:r>
            <a:r>
              <a:rPr lang="en" sz="1700"/>
              <a:t> - your assignment is mostly based off of one. We didn’t cover them muc because most of the issues with graphs are implementation details; make sure you put a lot of work into your graph for the prac and test it </a:t>
            </a:r>
            <a:r>
              <a:rPr i="1" lang="en" sz="1700"/>
              <a:t>very</a:t>
            </a:r>
            <a:r>
              <a:rPr lang="en" sz="1700"/>
              <a:t> thoroughly.</a:t>
            </a:r>
            <a:endParaRPr sz="17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8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Questions Time!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Big-O Notation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729450" y="1562275"/>
            <a:ext cx="7688700" cy="3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The way we describe the number of steps is by describing how the algorithm scales with more data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We want to know if the algorithm will handle lots of data well, or if will quickly become too unwieldy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Big-O exists for this purpose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Describes “order-of” the algorithm (ie what ballpark it’s in)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Notation: O(&lt;numSteps&gt;), e.g. O(N), O(N log N), O(1), O(N</a:t>
            </a:r>
            <a:r>
              <a:rPr baseline="30000" lang="en" sz="1700"/>
              <a:t>2</a:t>
            </a:r>
            <a:r>
              <a:rPr lang="en" sz="1700"/>
              <a:t>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Ignores constant multiples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Only concerned with scalability as amount of data increases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O(N) means “double the data N, and you double the time)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O(N</a:t>
            </a:r>
            <a:r>
              <a:rPr baseline="30000" lang="en" sz="1700"/>
              <a:t>2</a:t>
            </a:r>
            <a:r>
              <a:rPr lang="en" sz="1700"/>
              <a:t>) means “Triple the data N, and you 9x the time”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Big-O Example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11764"/>
              <a:buChar char="●"/>
            </a:pPr>
            <a:r>
              <a:rPr lang="en" sz="1700"/>
              <a:t>Imagine an algorithm where we check one-by-one for a value in an unsorted array (Sometimes called a linear search, or a naive search)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Best case: the value is in array[0]</a:t>
            </a:r>
            <a:endParaRPr sz="1700"/>
          </a:p>
          <a:p>
            <a:pPr indent="-32035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This is one step, so O(1)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Worst Case: the value is at the end of the array, which is N steps</a:t>
            </a:r>
            <a:endParaRPr sz="1700"/>
          </a:p>
          <a:p>
            <a:pPr indent="-32035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This N steps, so O(N)</a:t>
            </a:r>
            <a:endParaRPr sz="1700"/>
          </a:p>
          <a:p>
            <a:pPr indent="-320357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Each step involves multiple actual cpu instructions but we don’t care about that, so we don’t do O(5N) or anything like that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Average case: halfway, so N/2 steps</a:t>
            </a:r>
            <a:endParaRPr sz="1700"/>
          </a:p>
          <a:p>
            <a:pPr indent="-32035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Since we ignore the /2 part, this is O(N) again</a:t>
            </a:r>
            <a:endParaRPr sz="1700"/>
          </a:p>
          <a:p>
            <a:pPr indent="-32035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Average and worst cases are usually what we’re interested in (although not always!)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727650" y="57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Search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729450" y="1562275"/>
            <a:ext cx="768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Linear search is ok, but it could be better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 faster alternative: Binary search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Only works on sorted data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Methodology: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Check the middle</a:t>
            </a:r>
            <a:endParaRPr sz="1700"/>
          </a:p>
          <a:p>
            <a:pPr indent="-336550" lvl="3" marL="18288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If thisis too low, jump halfway to the end</a:t>
            </a:r>
            <a:endParaRPr sz="1700"/>
          </a:p>
          <a:p>
            <a:pPr indent="-336550" lvl="3" marL="18288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If thisis too high, jump halfway to the start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Repeat the last step with the “end” being the last value you jumped down from and the “start” value being the last value you jumped up from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