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6" r:id="rId3"/>
    <p:sldId id="270" r:id="rId4"/>
    <p:sldId id="273" r:id="rId5"/>
    <p:sldId id="278" r:id="rId6"/>
    <p:sldId id="274" r:id="rId7"/>
    <p:sldId id="279" r:id="rId8"/>
    <p:sldId id="280" r:id="rId9"/>
    <p:sldId id="275" r:id="rId10"/>
    <p:sldId id="281" r:id="rId11"/>
    <p:sldId id="282" r:id="rId12"/>
    <p:sldId id="283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42D0B"/>
    <a:srgbClr val="76280B"/>
    <a:srgbClr val="F6BF73"/>
    <a:srgbClr val="F9D4A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25E5076-3810-47DD-B79F-674D7AD40C01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1655" autoAdjust="0"/>
  </p:normalViewPr>
  <p:slideViewPr>
    <p:cSldViewPr snapToGrid="0">
      <p:cViewPr varScale="1">
        <p:scale>
          <a:sx n="82" d="100"/>
          <a:sy n="82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8805758-D2E5-47F1-BDC8-64F96AB837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A4D7A7-60FE-4B51-8D3B-098FB2A1B3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66161-D383-45DC-9645-1D21647A8641}" type="datetimeFigureOut">
              <a:rPr lang="en-US" smtClean="0"/>
              <a:t>6/2/2024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8030B-DA71-4B18-AA7C-F991BCB518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D65FCA-070F-4A6D-A2E0-D5EBEAABC9C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64D2B8-7AFA-4F86-9DF3-A6BBE4E238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348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3789D0-CA34-4934-A369-C3113E12A3EF}" type="datetimeFigureOut">
              <a:rPr lang="en-US" smtClean="0"/>
              <a:t>6/2/2024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D79418-37EB-4378-AD22-89DBB000B0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642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 to presenter: 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Description of what you learned in your own words on one side.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Include information about the topic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Details about the topic will also be helpful here.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Tell the story of your learning experience.  Just like a story there should always be a beginning, middle and an end.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On the other side, you can add a graphic that provides evidence of what you learned.</a:t>
            </a:r>
          </a:p>
          <a:p>
            <a:endParaRPr lang="en-US" dirty="0"/>
          </a:p>
          <a:p>
            <a:r>
              <a:rPr lang="en-US" dirty="0"/>
              <a:t>Feel free to use more than one slide to reflect upon your process.  It also helps to add some video of your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79418-37EB-4378-AD22-89DBB000B0D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911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 to presenter: 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Description of what you learned in your own words on one side.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Include information about the topic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Details about the topic will also be helpful here.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Tell the story of your learning experience.  Just like a story there should always be a beginning, middle and an end.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On the other side, you can add a graphic that provides evidence of what you learned.</a:t>
            </a:r>
          </a:p>
          <a:p>
            <a:endParaRPr lang="en-US" dirty="0"/>
          </a:p>
          <a:p>
            <a:r>
              <a:rPr lang="en-US" dirty="0"/>
              <a:t>Feel free to use more than one slide to reflect upon your process.  It also helps to add some video of your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79418-37EB-4378-AD22-89DBB000B0D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4323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 to presenter: 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Description of what you learned in your own words on one side.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Include information about the topic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Details about the topic will also be helpful here.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Tell the story of your learning experience.  Just like a story there should always be a beginning, middle and an end.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On the other side, you can add a graphic that provides evidence of what you learned.</a:t>
            </a:r>
          </a:p>
          <a:p>
            <a:endParaRPr lang="en-US" dirty="0"/>
          </a:p>
          <a:p>
            <a:r>
              <a:rPr lang="en-US" dirty="0"/>
              <a:t>Feel free to use more than one slide to reflect upon your process.  It also helps to add some video of your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79418-37EB-4378-AD22-89DBB000B0D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391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 to presenter: 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Description of what you learned in your own words on one side.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Include information about the topic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Details about the topic will also be helpful here.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Tell the story of your learning experience.  Just like a story there should always be a beginning, middle and an end.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On the other side, you can add a graphic that provides evidence of what you learned.</a:t>
            </a:r>
          </a:p>
          <a:p>
            <a:endParaRPr lang="en-US" dirty="0"/>
          </a:p>
          <a:p>
            <a:r>
              <a:rPr lang="en-US" dirty="0"/>
              <a:t>Feel free to use more than one slide to reflect upon your process.  It also helps to add some video of your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79418-37EB-4378-AD22-89DBB000B0D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0831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 to presenter: 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Description of what you learned in your own words on one side.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Include information about the topic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Details about the topic will also be helpful here.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Tell the story of your learning experience.  Just like a story there should always be a beginning, middle and an end.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On the other side, you can add a graphic that provides evidence of what you learned.</a:t>
            </a:r>
          </a:p>
          <a:p>
            <a:endParaRPr lang="en-US" dirty="0"/>
          </a:p>
          <a:p>
            <a:r>
              <a:rPr lang="en-US" dirty="0"/>
              <a:t>Feel free to use more than one slide to reflect upon your process.  It also helps to add some video of your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79418-37EB-4378-AD22-89DBB000B0D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288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 to presenter: 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Description of what you learned in your own words on one side.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Include information about the topic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Details about the topic will also be helpful here.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Tell the story of your learning experience.  Just like a story there should always be a beginning, middle and an end.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On the other side, you can add a graphic that provides evidence of what you learned.</a:t>
            </a:r>
          </a:p>
          <a:p>
            <a:endParaRPr lang="en-US" dirty="0"/>
          </a:p>
          <a:p>
            <a:r>
              <a:rPr lang="en-US" dirty="0"/>
              <a:t>Feel free to use more than one slide to reflect upon your process.  It also helps to add some video of your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79418-37EB-4378-AD22-89DBB000B0D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1344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 to presenter: 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Description of what you learned in your own words on one side.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Include information about the topic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Details about the topic will also be helpful here.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Tell the story of your learning experience.  Just like a story there should always be a beginning, middle and an end.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On the other side, you can add a graphic that provides evidence of what you learned.</a:t>
            </a:r>
          </a:p>
          <a:p>
            <a:endParaRPr lang="en-US" dirty="0"/>
          </a:p>
          <a:p>
            <a:r>
              <a:rPr lang="en-US" dirty="0"/>
              <a:t>Feel free to use more than one slide to reflect upon your process.  It also helps to add some video of your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79418-37EB-4378-AD22-89DBB000B0D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8593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 to presenter: 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Description of what you learned in your own words on one side.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Include information about the topic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Details about the topic will also be helpful here.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Tell the story of your learning experience.  Just like a story there should always be a beginning, middle and an end.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On the other side, you can add a graphic that provides evidence of what you learned.</a:t>
            </a:r>
          </a:p>
          <a:p>
            <a:endParaRPr lang="en-US" dirty="0"/>
          </a:p>
          <a:p>
            <a:r>
              <a:rPr lang="en-US" dirty="0"/>
              <a:t>Feel free to use more than one slide to reflect upon your process.  It also helps to add some video of your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79418-37EB-4378-AD22-89DBB000B0D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8956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 to presenter: 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Description of what you learned in your own words on one side.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Include information about the topic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Details about the topic will also be helpful here.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Tell the story of your learning experience.  Just like a story there should always be a beginning, middle and an end.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On the other side, you can add a graphic that provides evidence of what you learned.</a:t>
            </a:r>
          </a:p>
          <a:p>
            <a:endParaRPr lang="en-US" dirty="0"/>
          </a:p>
          <a:p>
            <a:r>
              <a:rPr lang="en-US" dirty="0"/>
              <a:t>Feel free to use more than one slide to reflect upon your process.  It also helps to add some video of your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79418-37EB-4378-AD22-89DBB000B0D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6546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 to presenter: 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Description of what you learned in your own words on one side.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Include information about the topic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Details about the topic will also be helpful here.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Tell the story of your learning experience.  Just like a story there should always be a beginning, middle and an end.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On the other side, you can add a graphic that provides evidence of what you learned.</a:t>
            </a:r>
          </a:p>
          <a:p>
            <a:endParaRPr lang="en-US" dirty="0"/>
          </a:p>
          <a:p>
            <a:r>
              <a:rPr lang="en-US" dirty="0"/>
              <a:t>Feel free to use more than one slide to reflect upon your process.  It also helps to add some video of your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79418-37EB-4378-AD22-89DBB000B0D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3990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 to presenter: 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Description of what you learned in your own words on one side.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Include information about the topic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Details about the topic will also be helpful here.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Tell the story of your learning experience.  Just like a story there should always be a beginning, middle and an end.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On the other side, you can add a graphic that provides evidence of what you learned.</a:t>
            </a:r>
          </a:p>
          <a:p>
            <a:endParaRPr lang="en-US" dirty="0"/>
          </a:p>
          <a:p>
            <a:r>
              <a:rPr lang="en-US" dirty="0"/>
              <a:t>Feel free to use more than one slide to reflect upon your process.  It also helps to add some video of your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79418-37EB-4378-AD22-89DBB000B0D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821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D826893-9059-400D-A708-615823828BC9}"/>
              </a:ext>
            </a:extLst>
          </p:cNvPr>
          <p:cNvGrpSpPr/>
          <p:nvPr userDrawn="1"/>
        </p:nvGrpSpPr>
        <p:grpSpPr bwMode="ltGray">
          <a:xfrm>
            <a:off x="7232499" y="-159283"/>
            <a:ext cx="4959501" cy="5525761"/>
            <a:chOff x="7232499" y="-159283"/>
            <a:chExt cx="4959501" cy="5525761"/>
          </a:xfrm>
          <a:solidFill>
            <a:srgbClr val="76280B">
              <a:alpha val="60000"/>
            </a:srgbClr>
          </a:solidFill>
        </p:grpSpPr>
        <p:pic>
          <p:nvPicPr>
            <p:cNvPr id="10" name="Graphic 9" descr="Single gear">
              <a:extLst>
                <a:ext uri="{FF2B5EF4-FFF2-40B4-BE49-F238E27FC236}">
                  <a16:creationId xmlns:a16="http://schemas.microsoft.com/office/drawing/2014/main" id="{4BD7AE3B-6321-488C-8378-B441F7AC62C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11" name="Graphic 10" descr="Single gear">
              <a:extLst>
                <a:ext uri="{FF2B5EF4-FFF2-40B4-BE49-F238E27FC236}">
                  <a16:creationId xmlns:a16="http://schemas.microsoft.com/office/drawing/2014/main" id="{52566813-48BF-44A8-9FBD-C9035FDE143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C9098912-FEFB-4951-B070-7ED0F1D4555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486478"/>
              <a:ext cx="2880000" cy="288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7187CCFC-946C-4708-98C2-CC97857A516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sp>
        <p:nvSpPr>
          <p:cNvPr id="9" name="Rectangle 8"/>
          <p:cNvSpPr/>
          <p:nvPr/>
        </p:nvSpPr>
        <p:spPr bwMode="ltGray">
          <a:xfrm>
            <a:off x="1704975" y="2598834"/>
            <a:ext cx="8782050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293" y="2742465"/>
            <a:ext cx="8494463" cy="1373070"/>
          </a:xfrm>
        </p:spPr>
        <p:txBody>
          <a:bodyPr anchor="b">
            <a:noAutofit/>
          </a:bodyPr>
          <a:lstStyle>
            <a:lvl1pPr algn="ctr">
              <a:defRPr sz="54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799" y="4394039"/>
            <a:ext cx="8493957" cy="1117687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12956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6/2/2024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42296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A59AF3-34E3-4F2D-B219-533C8164A410}"/>
              </a:ext>
            </a:extLst>
          </p:cNvPr>
          <p:cNvSpPr/>
          <p:nvPr userDrawn="1"/>
        </p:nvSpPr>
        <p:spPr>
          <a:xfrm>
            <a:off x="0" y="2590078"/>
            <a:ext cx="1602997" cy="1660332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98DDA9-3997-4600-985C-44C2CABD0BA3}"/>
              </a:ext>
            </a:extLst>
          </p:cNvPr>
          <p:cNvSpPr/>
          <p:nvPr userDrawn="1"/>
        </p:nvSpPr>
        <p:spPr>
          <a:xfrm>
            <a:off x="10606797" y="2590077"/>
            <a:ext cx="1602997" cy="1660331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03518" y="2750779"/>
            <a:ext cx="1171888" cy="1356442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88968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C2D2AED-B2EF-46D8-BC7C-81AE25C80786}"/>
              </a:ext>
            </a:extLst>
          </p:cNvPr>
          <p:cNvGrpSpPr/>
          <p:nvPr userDrawn="1"/>
        </p:nvGrpSpPr>
        <p:grpSpPr bwMode="ltGray">
          <a:xfrm>
            <a:off x="7232499" y="-159283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8" name="Graphic 7" descr="Single gear">
              <a:extLst>
                <a:ext uri="{FF2B5EF4-FFF2-40B4-BE49-F238E27FC236}">
                  <a16:creationId xmlns:a16="http://schemas.microsoft.com/office/drawing/2014/main" id="{2F9289FC-9317-4EC5-8064-00D34185019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9" name="Graphic 8" descr="Single gear">
              <a:extLst>
                <a:ext uri="{FF2B5EF4-FFF2-40B4-BE49-F238E27FC236}">
                  <a16:creationId xmlns:a16="http://schemas.microsoft.com/office/drawing/2014/main" id="{09784D29-4AB9-4581-A176-2BC2AD58F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10" name="Graphic 9" descr="Single gear">
              <a:extLst>
                <a:ext uri="{FF2B5EF4-FFF2-40B4-BE49-F238E27FC236}">
                  <a16:creationId xmlns:a16="http://schemas.microsoft.com/office/drawing/2014/main" id="{25EF2775-3EFB-4A64-8FAF-4D8B56AE073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11" name="Graphic 10" descr="Single gear">
              <a:extLst>
                <a:ext uri="{FF2B5EF4-FFF2-40B4-BE49-F238E27FC236}">
                  <a16:creationId xmlns:a16="http://schemas.microsoft.com/office/drawing/2014/main" id="{A34C11DA-4074-454D-800C-0FC5FBF1CD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6/2/2024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35406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9F6BBB30-80DB-4A1B-9DD3-A090C4EF2F33}"/>
              </a:ext>
            </a:extLst>
          </p:cNvPr>
          <p:cNvGrpSpPr/>
          <p:nvPr userDrawn="1"/>
        </p:nvGrpSpPr>
        <p:grpSpPr bwMode="ltGray">
          <a:xfrm rot="5400000">
            <a:off x="7251814" y="1766245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18" name="Graphic 17" descr="Single gear">
              <a:extLst>
                <a:ext uri="{FF2B5EF4-FFF2-40B4-BE49-F238E27FC236}">
                  <a16:creationId xmlns:a16="http://schemas.microsoft.com/office/drawing/2014/main" id="{4FC3313D-A401-4847-ABED-CDF1803D067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19" name="Graphic 18" descr="Single gear">
              <a:extLst>
                <a:ext uri="{FF2B5EF4-FFF2-40B4-BE49-F238E27FC236}">
                  <a16:creationId xmlns:a16="http://schemas.microsoft.com/office/drawing/2014/main" id="{62BA598A-71EC-4BD4-8924-8F16E990AF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20" name="Graphic 19" descr="Single gear">
              <a:extLst>
                <a:ext uri="{FF2B5EF4-FFF2-40B4-BE49-F238E27FC236}">
                  <a16:creationId xmlns:a16="http://schemas.microsoft.com/office/drawing/2014/main" id="{2086399E-589B-48EE-B396-961A783106E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21" name="Graphic 20" descr="Single gear">
              <a:extLst>
                <a:ext uri="{FF2B5EF4-FFF2-40B4-BE49-F238E27FC236}">
                  <a16:creationId xmlns:a16="http://schemas.microsoft.com/office/drawing/2014/main" id="{F2A039E4-F69C-4905-B047-6891B77F8CA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1" y="1970240"/>
            <a:ext cx="10437812" cy="32116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75260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-3554" y="609600"/>
            <a:ext cx="1602997" cy="1368198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9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38446" y="2336873"/>
            <a:ext cx="5608336" cy="3599313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29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303581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6/2/2024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2921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0074" y="753227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20702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9F6BBB30-80DB-4A1B-9DD3-A090C4EF2F33}"/>
              </a:ext>
            </a:extLst>
          </p:cNvPr>
          <p:cNvGrpSpPr/>
          <p:nvPr userDrawn="1"/>
        </p:nvGrpSpPr>
        <p:grpSpPr bwMode="ltGray">
          <a:xfrm rot="5400000">
            <a:off x="7251814" y="1766245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18" name="Graphic 17" descr="Single gear">
              <a:extLst>
                <a:ext uri="{FF2B5EF4-FFF2-40B4-BE49-F238E27FC236}">
                  <a16:creationId xmlns:a16="http://schemas.microsoft.com/office/drawing/2014/main" id="{4FC3313D-A401-4847-ABED-CDF1803D067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19" name="Graphic 18" descr="Single gear">
              <a:extLst>
                <a:ext uri="{FF2B5EF4-FFF2-40B4-BE49-F238E27FC236}">
                  <a16:creationId xmlns:a16="http://schemas.microsoft.com/office/drawing/2014/main" id="{62BA598A-71EC-4BD4-8924-8F16E990AF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20" name="Graphic 19" descr="Single gear">
              <a:extLst>
                <a:ext uri="{FF2B5EF4-FFF2-40B4-BE49-F238E27FC236}">
                  <a16:creationId xmlns:a16="http://schemas.microsoft.com/office/drawing/2014/main" id="{2086399E-589B-48EE-B396-961A783106E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21" name="Graphic 20" descr="Single gear">
              <a:extLst>
                <a:ext uri="{FF2B5EF4-FFF2-40B4-BE49-F238E27FC236}">
                  <a16:creationId xmlns:a16="http://schemas.microsoft.com/office/drawing/2014/main" id="{F2A039E4-F69C-4905-B047-6891B77F8CA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1" y="1970240"/>
            <a:ext cx="10437812" cy="32116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75260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-3554" y="609600"/>
            <a:ext cx="1602997" cy="1368198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9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2922" y="2336872"/>
            <a:ext cx="2620817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303581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6/2/2024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2921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0074" y="753227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5E59F855-D2A7-4662-804E-17B59CD1A4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13022" y="2327474"/>
            <a:ext cx="6833757" cy="36087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75739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1090482"/>
          </a:xfrm>
        </p:spPr>
        <p:txBody>
          <a:bodyPr anchor="ctr" anchorCtr="0">
            <a:normAutofit/>
          </a:bodyPr>
          <a:lstStyle>
            <a:lvl1pPr>
              <a:defRPr sz="24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6/2/2024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SmartArt Placeholder 12">
            <a:extLst>
              <a:ext uri="{FF2B5EF4-FFF2-40B4-BE49-F238E27FC236}">
                <a16:creationId xmlns:a16="http://schemas.microsoft.com/office/drawing/2014/main" id="{DBD7FBFD-679C-4A5B-A176-220004B60453}"/>
              </a:ext>
            </a:extLst>
          </p:cNvPr>
          <p:cNvSpPr>
            <a:spLocks noGrp="1"/>
          </p:cNvSpPr>
          <p:nvPr>
            <p:ph type="dgm" sz="quarter" idx="13"/>
          </p:nvPr>
        </p:nvSpPr>
        <p:spPr>
          <a:xfrm>
            <a:off x="680321" y="386862"/>
            <a:ext cx="9614617" cy="3867638"/>
          </a:xfrm>
        </p:spPr>
        <p:txBody>
          <a:bodyPr/>
          <a:lstStyle/>
          <a:p>
            <a:r>
              <a:rPr lang="en-US" noProof="0"/>
              <a:t>Click icon to add SmartArt graphic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25996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2B243BA-55F2-42F1-B294-0EB708FCD888}"/>
              </a:ext>
            </a:extLst>
          </p:cNvPr>
          <p:cNvGrpSpPr/>
          <p:nvPr userDrawn="1"/>
        </p:nvGrpSpPr>
        <p:grpSpPr>
          <a:xfrm rot="10800000">
            <a:off x="108452" y="75467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46408269-63CF-4017-AC0D-C35B044D307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7A3695B4-ADE3-45A9-8119-67D5F83A8C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6B8F0030-0551-4558-8533-64D2E4838DB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59607E3E-29E0-44E4-899A-0955FA4D367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7" name="Graphic 16" descr="Single gear">
              <a:extLst>
                <a:ext uri="{FF2B5EF4-FFF2-40B4-BE49-F238E27FC236}">
                  <a16:creationId xmlns:a16="http://schemas.microsoft.com/office/drawing/2014/main" id="{AD4251FC-462A-4B83-9F84-2358E52E31E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6/2/2024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14006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D7FCAB52-C8F0-4659-9B95-C792632631CE}"/>
              </a:ext>
            </a:extLst>
          </p:cNvPr>
          <p:cNvGrpSpPr/>
          <p:nvPr userDrawn="1"/>
        </p:nvGrpSpPr>
        <p:grpSpPr bwMode="ltGray">
          <a:xfrm rot="5400000">
            <a:off x="7251814" y="1766245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19" name="Graphic 18" descr="Single gear">
              <a:extLst>
                <a:ext uri="{FF2B5EF4-FFF2-40B4-BE49-F238E27FC236}">
                  <a16:creationId xmlns:a16="http://schemas.microsoft.com/office/drawing/2014/main" id="{5E98770F-9E46-4F69-9A76-F671813AF57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20" name="Graphic 19" descr="Single gear">
              <a:extLst>
                <a:ext uri="{FF2B5EF4-FFF2-40B4-BE49-F238E27FC236}">
                  <a16:creationId xmlns:a16="http://schemas.microsoft.com/office/drawing/2014/main" id="{F08BF8CF-C3C2-4767-B88B-DE07E6A628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21" name="Graphic 20" descr="Single gear">
              <a:extLst>
                <a:ext uri="{FF2B5EF4-FFF2-40B4-BE49-F238E27FC236}">
                  <a16:creationId xmlns:a16="http://schemas.microsoft.com/office/drawing/2014/main" id="{E63AFEB7-4AAE-448E-8B0B-C2F2287771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22" name="Graphic 21" descr="Single gear">
              <a:extLst>
                <a:ext uri="{FF2B5EF4-FFF2-40B4-BE49-F238E27FC236}">
                  <a16:creationId xmlns:a16="http://schemas.microsoft.com/office/drawing/2014/main" id="{E279C731-1AAF-453A-94B0-6CC29203950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6/2/2024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noProof="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132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B2BD5A-C0EC-4AC1-BBF1-851D8321B964}"/>
              </a:ext>
            </a:extLst>
          </p:cNvPr>
          <p:cNvGrpSpPr/>
          <p:nvPr userDrawn="1"/>
        </p:nvGrpSpPr>
        <p:grpSpPr>
          <a:xfrm rot="5400000">
            <a:off x="188826" y="1282475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538A56DB-6938-460F-9BB3-A0A34C234B3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E2A1D679-9D00-4DC7-82EC-B6C33270E7F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8DFB6E86-77FA-4731-B7FA-5A63254A3E6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982D40F0-DDB8-45E0-B9D1-5964842C730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7" name="Graphic 16" descr="Single gear">
              <a:extLst>
                <a:ext uri="{FF2B5EF4-FFF2-40B4-BE49-F238E27FC236}">
                  <a16:creationId xmlns:a16="http://schemas.microsoft.com/office/drawing/2014/main" id="{D744A42C-4948-489C-8EB2-12C65C47E90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189" y="5928628"/>
            <a:ext cx="10437812" cy="321164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1754188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-4931" y="4556102"/>
            <a:ext cx="1602997" cy="1368198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7332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77333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047994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6/2/2024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77334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8697" y="4698039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68936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BFC60FB4-27C2-4896-9B64-2DFE33815CE2}"/>
              </a:ext>
            </a:extLst>
          </p:cNvPr>
          <p:cNvGrpSpPr/>
          <p:nvPr userDrawn="1"/>
        </p:nvGrpSpPr>
        <p:grpSpPr bwMode="ltGray">
          <a:xfrm>
            <a:off x="7232499" y="-159283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24" name="Graphic 23" descr="Single gear">
              <a:extLst>
                <a:ext uri="{FF2B5EF4-FFF2-40B4-BE49-F238E27FC236}">
                  <a16:creationId xmlns:a16="http://schemas.microsoft.com/office/drawing/2014/main" id="{EE89D477-BED5-4149-965A-0C122D97A01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25" name="Graphic 24" descr="Single gear">
              <a:extLst>
                <a:ext uri="{FF2B5EF4-FFF2-40B4-BE49-F238E27FC236}">
                  <a16:creationId xmlns:a16="http://schemas.microsoft.com/office/drawing/2014/main" id="{5CCE09A4-D09F-43A2-8459-2E9D3E96029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26" name="Graphic 25" descr="Single gear">
              <a:extLst>
                <a:ext uri="{FF2B5EF4-FFF2-40B4-BE49-F238E27FC236}">
                  <a16:creationId xmlns:a16="http://schemas.microsoft.com/office/drawing/2014/main" id="{9A46A1B3-2A0B-4FFE-AE15-A11187E434D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27" name="Graphic 26" descr="Single gear">
              <a:extLst>
                <a:ext uri="{FF2B5EF4-FFF2-40B4-BE49-F238E27FC236}">
                  <a16:creationId xmlns:a16="http://schemas.microsoft.com/office/drawing/2014/main" id="{D4F4A02A-94BC-4984-A372-3B77FC854C2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6/2/2024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528377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D1F89FDF-9788-47AD-B230-0314E7C8D087}"/>
              </a:ext>
            </a:extLst>
          </p:cNvPr>
          <p:cNvGrpSpPr/>
          <p:nvPr userDrawn="1"/>
        </p:nvGrpSpPr>
        <p:grpSpPr>
          <a:xfrm rot="10800000">
            <a:off x="99308" y="75467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9" name="Graphic 18" descr="Single gear">
              <a:extLst>
                <a:ext uri="{FF2B5EF4-FFF2-40B4-BE49-F238E27FC236}">
                  <a16:creationId xmlns:a16="http://schemas.microsoft.com/office/drawing/2014/main" id="{9CD6B783-A97E-437E-B4E2-F7D761F0A2EB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20" name="Graphic 19" descr="Single gear">
              <a:extLst>
                <a:ext uri="{FF2B5EF4-FFF2-40B4-BE49-F238E27FC236}">
                  <a16:creationId xmlns:a16="http://schemas.microsoft.com/office/drawing/2014/main" id="{4699BB72-0480-4165-8D15-316CEED8CEB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21" name="Graphic 20" descr="Single gear">
              <a:extLst>
                <a:ext uri="{FF2B5EF4-FFF2-40B4-BE49-F238E27FC236}">
                  <a16:creationId xmlns:a16="http://schemas.microsoft.com/office/drawing/2014/main" id="{685C07D9-1911-4085-8555-C992A61B10C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22" name="Graphic 21" descr="Single gear">
              <a:extLst>
                <a:ext uri="{FF2B5EF4-FFF2-40B4-BE49-F238E27FC236}">
                  <a16:creationId xmlns:a16="http://schemas.microsoft.com/office/drawing/2014/main" id="{D621B3C3-2371-4ED0-BC1D-87AABF852BD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23" name="Graphic 22" descr="Single gear">
              <a:extLst>
                <a:ext uri="{FF2B5EF4-FFF2-40B4-BE49-F238E27FC236}">
                  <a16:creationId xmlns:a16="http://schemas.microsoft.com/office/drawing/2014/main" id="{D7D15287-50FE-4441-BA06-D454D73F7E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076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175260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3077" y="609600"/>
            <a:ext cx="1602997" cy="1368198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989256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6/2/2024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18596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40493" y="748304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64D24B-EA78-4E18-9226-569365267E5E}"/>
              </a:ext>
            </a:extLst>
          </p:cNvPr>
          <p:cNvCxnSpPr/>
          <p:nvPr userDrawn="1"/>
        </p:nvCxnSpPr>
        <p:spPr>
          <a:xfrm>
            <a:off x="8571139" y="969699"/>
            <a:ext cx="0" cy="648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itle 1">
            <a:extLst>
              <a:ext uri="{FF2B5EF4-FFF2-40B4-BE49-F238E27FC236}">
                <a16:creationId xmlns:a16="http://schemas.microsoft.com/office/drawing/2014/main" id="{5BE17E03-04A7-46ED-8623-88DFFD7E30B0}"/>
              </a:ext>
            </a:extLst>
          </p:cNvPr>
          <p:cNvSpPr txBox="1">
            <a:spLocks/>
          </p:cNvSpPr>
          <p:nvPr userDrawn="1"/>
        </p:nvSpPr>
        <p:spPr>
          <a:xfrm>
            <a:off x="2106131" y="790252"/>
            <a:ext cx="3060802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noProof="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3840076-AFCB-4C84-8E23-85DAD3CBEF3E}"/>
              </a:ext>
            </a:extLst>
          </p:cNvPr>
          <p:cNvCxnSpPr/>
          <p:nvPr userDrawn="1"/>
        </p:nvCxnSpPr>
        <p:spPr>
          <a:xfrm>
            <a:off x="5294539" y="969699"/>
            <a:ext cx="0" cy="648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itle 50">
            <a:extLst>
              <a:ext uri="{FF2B5EF4-FFF2-40B4-BE49-F238E27FC236}">
                <a16:creationId xmlns:a16="http://schemas.microsoft.com/office/drawing/2014/main" id="{BBA20603-8433-4B38-976F-F18CF78D6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6132" y="735087"/>
            <a:ext cx="3060802" cy="1080938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EF340F6C-3335-49B0-AE89-7103CA6A7F5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384611" y="735013"/>
            <a:ext cx="3060700" cy="108108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3600">
                <a:latin typeface="+mj-lt"/>
              </a:defRPr>
            </a:lvl1pPr>
            <a:lvl2pPr>
              <a:defRPr sz="3600">
                <a:latin typeface="+mj-lt"/>
              </a:defRPr>
            </a:lvl2pPr>
            <a:lvl3pPr>
              <a:defRPr sz="3600">
                <a:latin typeface="+mj-lt"/>
              </a:defRPr>
            </a:lvl3pPr>
            <a:lvl4pPr>
              <a:defRPr sz="3600">
                <a:latin typeface="+mj-lt"/>
              </a:defRPr>
            </a:lvl4pPr>
            <a:lvl5pPr>
              <a:defRPr sz="3600">
                <a:latin typeface="+mj-lt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1F0AD31D-2FFB-40A9-96C2-F4EE3869BC5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662988" y="746125"/>
            <a:ext cx="3070225" cy="10588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3600">
                <a:latin typeface="+mj-lt"/>
              </a:defRPr>
            </a:lvl1pPr>
            <a:lvl2pPr algn="ctr">
              <a:defRPr sz="3600">
                <a:latin typeface="+mj-lt"/>
              </a:defRPr>
            </a:lvl2pPr>
            <a:lvl3pPr algn="ctr">
              <a:defRPr sz="3600">
                <a:latin typeface="+mj-lt"/>
              </a:defRPr>
            </a:lvl3pPr>
            <a:lvl4pPr algn="ctr">
              <a:defRPr sz="3600">
                <a:latin typeface="+mj-lt"/>
              </a:defRPr>
            </a:lvl4pPr>
            <a:lvl5pPr algn="ctr">
              <a:defRPr sz="3600">
                <a:latin typeface="+mj-lt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7" name="Content Placeholder 56">
            <a:extLst>
              <a:ext uri="{FF2B5EF4-FFF2-40B4-BE49-F238E27FC236}">
                <a16:creationId xmlns:a16="http://schemas.microsoft.com/office/drawing/2014/main" id="{52B689E9-5B4C-4CC0-AAA4-847EB66C3302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106131" y="2116138"/>
            <a:ext cx="3060802" cy="371316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8" name="Content Placeholder 56">
            <a:extLst>
              <a:ext uri="{FF2B5EF4-FFF2-40B4-BE49-F238E27FC236}">
                <a16:creationId xmlns:a16="http://schemas.microsoft.com/office/drawing/2014/main" id="{1D5202CC-08D0-4157-9CB3-AA1EF4A2C85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5384611" y="2103211"/>
            <a:ext cx="3060802" cy="371316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9" name="Content Placeholder 56">
            <a:extLst>
              <a:ext uri="{FF2B5EF4-FFF2-40B4-BE49-F238E27FC236}">
                <a16:creationId xmlns:a16="http://schemas.microsoft.com/office/drawing/2014/main" id="{7BE8E782-50B7-4C4E-BEA5-DDA27E0F6817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8659892" y="2097613"/>
            <a:ext cx="3060802" cy="371316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253014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bg bwMode="blackWhite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2C074DF2-6D4F-4B58-A82E-6322DB69A6CC}"/>
              </a:ext>
            </a:extLst>
          </p:cNvPr>
          <p:cNvGrpSpPr/>
          <p:nvPr userDrawn="1"/>
        </p:nvGrpSpPr>
        <p:grpSpPr bwMode="ltGray">
          <a:xfrm>
            <a:off x="7232499" y="-159283"/>
            <a:ext cx="4959501" cy="5242297"/>
            <a:chOff x="7232499" y="-159283"/>
            <a:chExt cx="4959501" cy="5242297"/>
          </a:xfrm>
          <a:solidFill>
            <a:srgbClr val="76280B">
              <a:alpha val="60000"/>
            </a:srgbClr>
          </a:solidFill>
        </p:grpSpPr>
        <p:pic>
          <p:nvPicPr>
            <p:cNvPr id="29" name="Graphic 28" descr="Single gear">
              <a:extLst>
                <a:ext uri="{FF2B5EF4-FFF2-40B4-BE49-F238E27FC236}">
                  <a16:creationId xmlns:a16="http://schemas.microsoft.com/office/drawing/2014/main" id="{B9A8CB2C-0A50-43EC-A2C7-F536FF84DE4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31" name="Graphic 30" descr="Single gear">
              <a:extLst>
                <a:ext uri="{FF2B5EF4-FFF2-40B4-BE49-F238E27FC236}">
                  <a16:creationId xmlns:a16="http://schemas.microsoft.com/office/drawing/2014/main" id="{71F3D36D-2C1A-4D06-A27F-6A64AA11889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32" name="Graphic 31" descr="Single gear">
              <a:extLst>
                <a:ext uri="{FF2B5EF4-FFF2-40B4-BE49-F238E27FC236}">
                  <a16:creationId xmlns:a16="http://schemas.microsoft.com/office/drawing/2014/main" id="{61F0F601-D5AC-45C0-92B6-2376085B0D5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203014"/>
              <a:ext cx="2880000" cy="2880000"/>
            </a:xfrm>
            <a:prstGeom prst="rect">
              <a:avLst/>
            </a:prstGeom>
          </p:spPr>
        </p:pic>
        <p:pic>
          <p:nvPicPr>
            <p:cNvPr id="33" name="Graphic 32" descr="Single gear">
              <a:extLst>
                <a:ext uri="{FF2B5EF4-FFF2-40B4-BE49-F238E27FC236}">
                  <a16:creationId xmlns:a16="http://schemas.microsoft.com/office/drawing/2014/main" id="{DE792A6A-B423-4979-BD59-4CD4A74069B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6/2/2024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25567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Multip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E106B9E-EBA8-4369-8705-FDBBA60DC7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60549" y="2101850"/>
            <a:ext cx="4433401" cy="823913"/>
          </a:xfrm>
        </p:spPr>
        <p:txBody>
          <a:bodyPr anchor="ctr" anchorCtr="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80D0165-A38B-4CE8-AE4D-186DBC04F8D4}"/>
              </a:ext>
            </a:extLst>
          </p:cNvPr>
          <p:cNvGrpSpPr/>
          <p:nvPr userDrawn="1"/>
        </p:nvGrpSpPr>
        <p:grpSpPr bwMode="ltGray">
          <a:xfrm rot="5400000">
            <a:off x="7251814" y="1766245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12" name="Graphic 11" descr="Single gear">
              <a:extLst>
                <a:ext uri="{FF2B5EF4-FFF2-40B4-BE49-F238E27FC236}">
                  <a16:creationId xmlns:a16="http://schemas.microsoft.com/office/drawing/2014/main" id="{90C052C9-F1E0-4264-8CAC-31B0B8F76D6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892FFF3D-7B2E-44EB-83BA-5453FEC489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CC5A9AF4-A787-49A3-83CF-889F9AEE0D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19" name="Graphic 18" descr="Single gear">
              <a:extLst>
                <a:ext uri="{FF2B5EF4-FFF2-40B4-BE49-F238E27FC236}">
                  <a16:creationId xmlns:a16="http://schemas.microsoft.com/office/drawing/2014/main" id="{B5D192A5-6FE9-49BC-9104-102935BA03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6/2/2024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F099E8F9-E092-4E4C-AB87-FB2B4EC4D0A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860549" y="3044624"/>
            <a:ext cx="4433401" cy="823913"/>
          </a:xfrm>
        </p:spPr>
        <p:txBody>
          <a:bodyPr anchor="ctr" anchorCtr="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782CF4FC-13E5-4A63-BCF2-3AF43B5F15B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60549" y="3987398"/>
            <a:ext cx="4433401" cy="823913"/>
          </a:xfrm>
        </p:spPr>
        <p:txBody>
          <a:bodyPr anchor="ctr" anchorCtr="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8523C4DE-E0C6-4EE1-9145-DA78191746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60549" y="4930171"/>
            <a:ext cx="4433401" cy="823913"/>
          </a:xfrm>
        </p:spPr>
        <p:txBody>
          <a:bodyPr anchor="ctr" anchorCtr="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35263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EE363D07-B7E9-4C17-BF5B-ADACCCAD7C6C}"/>
              </a:ext>
            </a:extLst>
          </p:cNvPr>
          <p:cNvGrpSpPr/>
          <p:nvPr userDrawn="1"/>
        </p:nvGrpSpPr>
        <p:grpSpPr>
          <a:xfrm rot="10800000">
            <a:off x="108452" y="75467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2" name="Graphic 11" descr="Single gear">
              <a:extLst>
                <a:ext uri="{FF2B5EF4-FFF2-40B4-BE49-F238E27FC236}">
                  <a16:creationId xmlns:a16="http://schemas.microsoft.com/office/drawing/2014/main" id="{BF7F7D52-1EF2-49FA-AE87-7BE7232893FF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ACC0D449-4064-40FD-A10D-BE7844EB877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1FE621D1-1FD9-49E2-99C8-0CB37634CD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0EA6856C-35D0-465E-B0CB-B889D4DA0B2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7" name="Graphic 16" descr="Single gear">
              <a:extLst>
                <a:ext uri="{FF2B5EF4-FFF2-40B4-BE49-F238E27FC236}">
                  <a16:creationId xmlns:a16="http://schemas.microsoft.com/office/drawing/2014/main" id="{A493FB47-F1DA-40B8-A1F4-115CD1F7084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6/2/2024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033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CBF5BF6C-5F7D-464E-B42E-D194CF355A7E}"/>
              </a:ext>
            </a:extLst>
          </p:cNvPr>
          <p:cNvGrpSpPr/>
          <p:nvPr userDrawn="1"/>
        </p:nvGrpSpPr>
        <p:grpSpPr bwMode="ltGray">
          <a:xfrm rot="5400000">
            <a:off x="7096454" y="1615369"/>
            <a:ext cx="4959501" cy="5525761"/>
            <a:chOff x="7232499" y="-159283"/>
            <a:chExt cx="4959501" cy="5525761"/>
          </a:xfrm>
          <a:solidFill>
            <a:srgbClr val="76280B">
              <a:alpha val="60000"/>
            </a:srgbClr>
          </a:solidFill>
        </p:grpSpPr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8F045C13-A0AE-4F21-8EE7-47DCE4B458F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D5197B13-7446-4E28-A62C-4543D7BD632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4B5B975A-536D-4192-B3DE-875F5E141AA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486478"/>
              <a:ext cx="2880000" cy="2880000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5BB09BB4-511A-4714-92A7-D9CA09D1FD7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6/2/2024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62720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11281ABC-1821-4B63-88B5-74D2B13A11AF}"/>
              </a:ext>
            </a:extLst>
          </p:cNvPr>
          <p:cNvGrpSpPr/>
          <p:nvPr userDrawn="1"/>
        </p:nvGrpSpPr>
        <p:grpSpPr>
          <a:xfrm rot="5400000">
            <a:off x="175132" y="1273331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0BD16937-7ADD-43BC-AFAD-ABA8E1E4D04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A93E95CB-8B7F-4CE0-BD90-8078D78E5B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308EA72E-9FD8-4137-AF70-2F45B4623A1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7E5F03E5-E60E-40E5-996F-CE212FF6425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7" name="Graphic 16" descr="Single gear">
              <a:extLst>
                <a:ext uri="{FF2B5EF4-FFF2-40B4-BE49-F238E27FC236}">
                  <a16:creationId xmlns:a16="http://schemas.microsoft.com/office/drawing/2014/main" id="{7EB0518D-8C62-493A-B053-F7B2F41290B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1" y="1970240"/>
            <a:ext cx="10437812" cy="32116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75260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3077" y="609600"/>
            <a:ext cx="1602997" cy="1368198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646" y="753228"/>
            <a:ext cx="9613861" cy="1080938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7645" y="2336873"/>
            <a:ext cx="4698358" cy="359931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51448" y="2336873"/>
            <a:ext cx="4700058" cy="3599316"/>
          </a:xfrm>
        </p:spPr>
        <p:txBody>
          <a:bodyPr anchor="ctr" anchorCtr="0"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008306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6/2/2024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37646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6705" y="753227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06977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90C5C8C-B074-498F-921D-CC0B5DF8FBD3}"/>
              </a:ext>
            </a:extLst>
          </p:cNvPr>
          <p:cNvGrpSpPr/>
          <p:nvPr userDrawn="1"/>
        </p:nvGrpSpPr>
        <p:grpSpPr>
          <a:xfrm rot="10800000">
            <a:off x="108452" y="75467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C270183A-92E0-49A5-B6BC-F1934676372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6E086889-5472-4B65-A156-D0B8F369C34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7" name="Graphic 16" descr="Single gear">
              <a:extLst>
                <a:ext uri="{FF2B5EF4-FFF2-40B4-BE49-F238E27FC236}">
                  <a16:creationId xmlns:a16="http://schemas.microsoft.com/office/drawing/2014/main" id="{4BCBF44F-62C7-4F40-99DF-85C459F43ED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8" name="Graphic 17" descr="Single gear">
              <a:extLst>
                <a:ext uri="{FF2B5EF4-FFF2-40B4-BE49-F238E27FC236}">
                  <a16:creationId xmlns:a16="http://schemas.microsoft.com/office/drawing/2014/main" id="{ABF64D53-5ED0-4A1D-A7EA-94CDB0D37E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9" name="Graphic 18" descr="Single gear">
              <a:extLst>
                <a:ext uri="{FF2B5EF4-FFF2-40B4-BE49-F238E27FC236}">
                  <a16:creationId xmlns:a16="http://schemas.microsoft.com/office/drawing/2014/main" id="{2565C769-10BF-4E7B-B099-B4FD458436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0" y="2336873"/>
            <a:ext cx="4698358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94123" y="2336873"/>
            <a:ext cx="4700059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6/2/2024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27138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11281ABC-1821-4B63-88B5-74D2B13A11AF}"/>
              </a:ext>
            </a:extLst>
          </p:cNvPr>
          <p:cNvGrpSpPr/>
          <p:nvPr userDrawn="1"/>
        </p:nvGrpSpPr>
        <p:grpSpPr>
          <a:xfrm rot="5400000">
            <a:off x="175132" y="1273331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0BD16937-7ADD-43BC-AFAD-ABA8E1E4D04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A93E95CB-8B7F-4CE0-BD90-8078D78E5B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308EA72E-9FD8-4137-AF70-2F45B4623A1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7E5F03E5-E60E-40E5-996F-CE212FF6425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7" name="Graphic 16" descr="Single gear">
              <a:extLst>
                <a:ext uri="{FF2B5EF4-FFF2-40B4-BE49-F238E27FC236}">
                  <a16:creationId xmlns:a16="http://schemas.microsoft.com/office/drawing/2014/main" id="{7EB0518D-8C62-493A-B053-F7B2F41290B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1" y="1970240"/>
            <a:ext cx="10437812" cy="32116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75260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3077" y="609600"/>
            <a:ext cx="1602997" cy="1368198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646" y="753228"/>
            <a:ext cx="9613861" cy="1080938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008306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6/2/2024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37646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6705" y="753227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D7CD5CF-F924-43C6-9C02-06FBC84A6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7644" y="2161725"/>
            <a:ext cx="9613861" cy="3702647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13184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CA97C9F-27FA-4BCE-84C2-EA9C0347E974}"/>
              </a:ext>
            </a:extLst>
          </p:cNvPr>
          <p:cNvGrpSpPr/>
          <p:nvPr userDrawn="1"/>
        </p:nvGrpSpPr>
        <p:grpSpPr>
          <a:xfrm rot="5400000">
            <a:off x="227324" y="1282732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1" name="Graphic 10" descr="Single gear">
              <a:extLst>
                <a:ext uri="{FF2B5EF4-FFF2-40B4-BE49-F238E27FC236}">
                  <a16:creationId xmlns:a16="http://schemas.microsoft.com/office/drawing/2014/main" id="{6EEB6AF8-1385-4805-8E97-CDE431030B0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2" name="Graphic 11" descr="Single gear">
              <a:extLst>
                <a:ext uri="{FF2B5EF4-FFF2-40B4-BE49-F238E27FC236}">
                  <a16:creationId xmlns:a16="http://schemas.microsoft.com/office/drawing/2014/main" id="{1F08FE59-AC1A-4BF7-B9D5-7672C8C7D39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F44470E0-8B01-46E6-90F1-4B52CB3EFFE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2FB2E216-0387-4DF4-A432-E877C96A7B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53685AA4-853C-46A8-8ADB-FA80FE59BF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6/2/2024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99344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CA97C9F-27FA-4BCE-84C2-EA9C0347E974}"/>
              </a:ext>
            </a:extLst>
          </p:cNvPr>
          <p:cNvGrpSpPr/>
          <p:nvPr userDrawn="1"/>
        </p:nvGrpSpPr>
        <p:grpSpPr>
          <a:xfrm rot="5400000">
            <a:off x="227324" y="1282732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1" name="Graphic 10" descr="Single gear">
              <a:extLst>
                <a:ext uri="{FF2B5EF4-FFF2-40B4-BE49-F238E27FC236}">
                  <a16:creationId xmlns:a16="http://schemas.microsoft.com/office/drawing/2014/main" id="{6EEB6AF8-1385-4805-8E97-CDE431030B0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2" name="Graphic 11" descr="Single gear">
              <a:extLst>
                <a:ext uri="{FF2B5EF4-FFF2-40B4-BE49-F238E27FC236}">
                  <a16:creationId xmlns:a16="http://schemas.microsoft.com/office/drawing/2014/main" id="{1F08FE59-AC1A-4BF7-B9D5-7672C8C7D39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F44470E0-8B01-46E6-90F1-4B52CB3EFFE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2FB2E216-0387-4DF4-A432-E877C96A7B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53685AA4-853C-46A8-8ADB-FA80FE59BF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6/2/2024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683A405-3ADE-448E-893F-D3D2E11CCA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97819" y="2290763"/>
            <a:ext cx="8396362" cy="310038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202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1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D6166-2B42-4F11-BAA6-8ABAE1BE810C}" type="datetimeFigureOut">
              <a:rPr lang="en-US" noProof="0" smtClean="0"/>
              <a:t>6/2/2024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32264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9" r:id="rId5"/>
    <p:sldLayoutId id="2147483665" r:id="rId6"/>
    <p:sldLayoutId id="2147483680" r:id="rId7"/>
    <p:sldLayoutId id="2147483666" r:id="rId8"/>
    <p:sldLayoutId id="2147483682" r:id="rId9"/>
    <p:sldLayoutId id="2147483667" r:id="rId10"/>
    <p:sldLayoutId id="2147483668" r:id="rId11"/>
    <p:sldLayoutId id="2147483681" r:id="rId12"/>
    <p:sldLayoutId id="2147483670" r:id="rId13"/>
    <p:sldLayoutId id="2147483671" r:id="rId14"/>
    <p:sldLayoutId id="2147483672" r:id="rId15"/>
    <p:sldLayoutId id="2147483673" r:id="rId16"/>
    <p:sldLayoutId id="2147483674" r:id="rId17"/>
    <p:sldLayoutId id="2147483678" r:id="rId18"/>
    <p:sldLayoutId id="2147483675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sv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3.jpeg"/><Relationship Id="rId4" Type="http://schemas.openxmlformats.org/officeDocument/2006/relationships/image" Target="../media/image11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8BBFB-4314-436C-A688-96F483D693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0"/>
          <a:lstStyle/>
          <a:p>
            <a:r>
              <a:rPr lang="en-US" dirty="0"/>
              <a:t>Data Security Revision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A173D3-8B7E-4F91-B862-AC30CB0D27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ISEC2001/5006, Curtin University</a:t>
            </a:r>
          </a:p>
        </p:txBody>
      </p:sp>
      <p:pic>
        <p:nvPicPr>
          <p:cNvPr id="9" name="Graphic 8" descr="Book icon">
            <a:extLst>
              <a:ext uri="{FF2B5EF4-FFF2-40B4-BE49-F238E27FC236}">
                <a16:creationId xmlns:a16="http://schemas.microsoft.com/office/drawing/2014/main" id="{E26792AF-5D39-4A12-8EDD-CC09A60BDA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4993" y="2961000"/>
            <a:ext cx="936000" cy="9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530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0989-E3E5-41DB-A78D-61E19949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Continuity (Part 1)</a:t>
            </a:r>
          </a:p>
        </p:txBody>
      </p:sp>
      <p:pic>
        <p:nvPicPr>
          <p:cNvPr id="6" name="Graphic 5" descr="Learning icon">
            <a:extLst>
              <a:ext uri="{FF2B5EF4-FFF2-40B4-BE49-F238E27FC236}">
                <a16:creationId xmlns:a16="http://schemas.microsoft.com/office/drawing/2014/main" id="{FE130EDC-6F0A-417B-A698-CF2C65F0A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946" y="613889"/>
            <a:ext cx="1440000" cy="1440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28313" y="2336873"/>
            <a:ext cx="9613861" cy="35993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800" dirty="0"/>
              <a:t>	Risk = Impact </a:t>
            </a:r>
            <a:r>
              <a:rPr lang="en-AU" sz="4800" b="1" i="0" dirty="0">
                <a:solidFill>
                  <a:srgbClr val="FFFFFF"/>
                </a:solidFill>
                <a:effectLst/>
                <a:latin typeface="Roboto" panose="020B0604020202020204" pitchFamily="2" charset="0"/>
              </a:rPr>
              <a:t>× </a:t>
            </a:r>
            <a:r>
              <a:rPr lang="en-US" sz="4800" dirty="0"/>
              <a:t>Likelihood</a:t>
            </a:r>
          </a:p>
          <a:p>
            <a:pPr marL="0" indent="0">
              <a:buNone/>
            </a:pPr>
            <a:endParaRPr lang="en-US" sz="36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FFFFFF"/>
                </a:solidFill>
              </a:rPr>
              <a:t>Impact = the consequences / damage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FFFF"/>
                </a:solidFill>
              </a:rPr>
              <a:t>Likelihood = the chance it will happen</a:t>
            </a:r>
          </a:p>
        </p:txBody>
      </p:sp>
    </p:spTree>
    <p:extLst>
      <p:ext uri="{BB962C8B-B14F-4D97-AF65-F5344CB8AC3E}">
        <p14:creationId xmlns:p14="http://schemas.microsoft.com/office/powerpoint/2010/main" val="2374016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0989-E3E5-41DB-A78D-61E19949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Quantitative Risk Analysis</a:t>
            </a:r>
          </a:p>
        </p:txBody>
      </p:sp>
      <p:pic>
        <p:nvPicPr>
          <p:cNvPr id="6" name="Graphic 5" descr="Learning icon">
            <a:extLst>
              <a:ext uri="{FF2B5EF4-FFF2-40B4-BE49-F238E27FC236}">
                <a16:creationId xmlns:a16="http://schemas.microsoft.com/office/drawing/2014/main" id="{FE130EDC-6F0A-417B-A698-CF2C65F0A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946" y="613889"/>
            <a:ext cx="1440000" cy="1440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28313" y="2336873"/>
            <a:ext cx="9613861" cy="35993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Single loss expectancy (SLE) = Asset value x Exposure factor</a:t>
            </a:r>
          </a:p>
          <a:p>
            <a:pPr marL="0" indent="0">
              <a:buNone/>
            </a:pPr>
            <a:r>
              <a:rPr lang="en-US" dirty="0" err="1"/>
              <a:t>Annualised</a:t>
            </a:r>
            <a:r>
              <a:rPr lang="en-US" dirty="0"/>
              <a:t> rate of occurrence (ARO)</a:t>
            </a:r>
          </a:p>
          <a:p>
            <a:pPr marL="0" indent="0">
              <a:buNone/>
            </a:pPr>
            <a:r>
              <a:rPr lang="en-US" dirty="0" err="1"/>
              <a:t>Annualised</a:t>
            </a:r>
            <a:r>
              <a:rPr lang="en-US" dirty="0"/>
              <a:t> loss expectancy (ALE) = SLE x ARO</a:t>
            </a:r>
          </a:p>
          <a:p>
            <a:pPr marL="0" indent="0">
              <a:buNone/>
            </a:pPr>
            <a:r>
              <a:rPr lang="en-US" dirty="0"/>
              <a:t>Annual Cost of Safeguard (ACS) = the cost of the control</a:t>
            </a:r>
          </a:p>
          <a:p>
            <a:pPr marL="0" indent="0">
              <a:buNone/>
            </a:pPr>
            <a:r>
              <a:rPr lang="en-US" dirty="0"/>
              <a:t>Cost Benefit Analysis (CBA) = the higher, the better!</a:t>
            </a:r>
          </a:p>
        </p:txBody>
      </p:sp>
    </p:spTree>
    <p:extLst>
      <p:ext uri="{BB962C8B-B14F-4D97-AF65-F5344CB8AC3E}">
        <p14:creationId xmlns:p14="http://schemas.microsoft.com/office/powerpoint/2010/main" val="1153511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0989-E3E5-41DB-A78D-61E19949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Management Strategies</a:t>
            </a:r>
          </a:p>
        </p:txBody>
      </p:sp>
      <p:pic>
        <p:nvPicPr>
          <p:cNvPr id="6" name="Graphic 5" descr="Learning icon">
            <a:extLst>
              <a:ext uri="{FF2B5EF4-FFF2-40B4-BE49-F238E27FC236}">
                <a16:creationId xmlns:a16="http://schemas.microsoft.com/office/drawing/2014/main" id="{FE130EDC-6F0A-417B-A698-CF2C65F0A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946" y="613889"/>
            <a:ext cx="1440000" cy="1440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28313" y="2383528"/>
            <a:ext cx="9613861" cy="35993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i="1" dirty="0"/>
              <a:t>Require no further action:</a:t>
            </a:r>
          </a:p>
          <a:p>
            <a:pPr marL="0" indent="0">
              <a:buNone/>
            </a:pPr>
            <a:r>
              <a:rPr lang="en-US" dirty="0"/>
              <a:t>Accept – Note it in the risk register then </a:t>
            </a:r>
            <a:r>
              <a:rPr lang="en-US" i="1" dirty="0"/>
              <a:t>do nothing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Avoid – Remove the part of the system which contains the risk</a:t>
            </a:r>
          </a:p>
          <a:p>
            <a:pPr marL="0" indent="0">
              <a:buNone/>
            </a:pPr>
            <a:r>
              <a:rPr lang="en-US" dirty="0"/>
              <a:t>Transfer – Shifts risk – </a:t>
            </a:r>
            <a:r>
              <a:rPr lang="en-US" dirty="0" err="1"/>
              <a:t>eg</a:t>
            </a:r>
            <a:r>
              <a:rPr lang="en-US" dirty="0"/>
              <a:t> insurance, outsourcing*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Require action: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Mitigate – Reduce impact and/or reduce likelihood</a:t>
            </a:r>
          </a:p>
          <a:p>
            <a:pPr marL="0" indent="0">
              <a:buNone/>
            </a:pPr>
            <a:r>
              <a:rPr lang="en-US" dirty="0"/>
              <a:t>Defend – Implement security controls and safeguards</a:t>
            </a:r>
          </a:p>
        </p:txBody>
      </p:sp>
    </p:spTree>
    <p:extLst>
      <p:ext uri="{BB962C8B-B14F-4D97-AF65-F5344CB8AC3E}">
        <p14:creationId xmlns:p14="http://schemas.microsoft.com/office/powerpoint/2010/main" val="453315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End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2A5814-BC40-4A37-9064-C44C73C883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394598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0989-E3E5-41DB-A78D-61E19949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Introduction</a:t>
            </a:r>
          </a:p>
        </p:txBody>
      </p:sp>
      <p:pic>
        <p:nvPicPr>
          <p:cNvPr id="6" name="Graphic 5" descr="Learning icon">
            <a:extLst>
              <a:ext uri="{FF2B5EF4-FFF2-40B4-BE49-F238E27FC236}">
                <a16:creationId xmlns:a16="http://schemas.microsoft.com/office/drawing/2014/main" id="{FE130EDC-6F0A-417B-A698-CF2C65F0A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946" y="613889"/>
            <a:ext cx="1440000" cy="1440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26355" y="2336873"/>
            <a:ext cx="9613861" cy="359931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Six concepts in access control: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2ECAA94-468D-4B25-8EEA-1DE5B527BBBF}"/>
              </a:ext>
            </a:extLst>
          </p:cNvPr>
          <p:cNvSpPr/>
          <p:nvPr/>
        </p:nvSpPr>
        <p:spPr>
          <a:xfrm>
            <a:off x="2727674" y="2956845"/>
            <a:ext cx="2527862" cy="143368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200" b="1" dirty="0">
                <a:latin typeface="Arial Narrow" panose="020B0606020202030204" pitchFamily="34" charset="0"/>
              </a:rPr>
              <a:t>Identity</a:t>
            </a:r>
          </a:p>
          <a:p>
            <a:pPr algn="ctr"/>
            <a:r>
              <a:rPr lang="en-AU" sz="1400" b="1" dirty="0">
                <a:latin typeface="Arial Narrow" panose="020B0606020202030204" pitchFamily="34" charset="0"/>
              </a:rPr>
              <a:t>Set of attributes</a:t>
            </a:r>
            <a:br>
              <a:rPr lang="en-AU" sz="1400" b="1" dirty="0">
                <a:latin typeface="Arial Narrow" panose="020B0606020202030204" pitchFamily="34" charset="0"/>
              </a:rPr>
            </a:br>
            <a:r>
              <a:rPr lang="en-AU" sz="1400" b="1" dirty="0">
                <a:latin typeface="Arial Narrow" panose="020B0606020202030204" pitchFamily="34" charset="0"/>
              </a:rPr>
              <a:t>related to an entity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BAC594B-DF50-441F-A711-F932A1236AC9}"/>
              </a:ext>
            </a:extLst>
          </p:cNvPr>
          <p:cNvSpPr/>
          <p:nvPr/>
        </p:nvSpPr>
        <p:spPr>
          <a:xfrm>
            <a:off x="118946" y="4810423"/>
            <a:ext cx="2527862" cy="143368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200" b="1" dirty="0">
                <a:latin typeface="Arial Narrow" panose="020B0606020202030204" pitchFamily="34" charset="0"/>
              </a:rPr>
              <a:t>Identification</a:t>
            </a:r>
          </a:p>
          <a:p>
            <a:pPr algn="ctr"/>
            <a:r>
              <a:rPr lang="en-AU" sz="1400" b="1" dirty="0">
                <a:latin typeface="Arial Narrow" panose="020B0606020202030204" pitchFamily="34" charset="0"/>
              </a:rPr>
              <a:t>Who are you?</a:t>
            </a:r>
            <a:br>
              <a:rPr lang="en-AU" sz="1400" b="1" dirty="0">
                <a:latin typeface="Arial Narrow" panose="020B0606020202030204" pitchFamily="34" charset="0"/>
              </a:rPr>
            </a:br>
            <a:r>
              <a:rPr lang="en-AU" sz="1400" b="1" dirty="0">
                <a:latin typeface="Arial Narrow" panose="020B0606020202030204" pitchFamily="34" charset="0"/>
              </a:rPr>
              <a:t>Do you have a role?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517E5E5-6DC4-7A1C-6BEE-EEE5B939518F}"/>
              </a:ext>
            </a:extLst>
          </p:cNvPr>
          <p:cNvSpPr/>
          <p:nvPr/>
        </p:nvSpPr>
        <p:spPr>
          <a:xfrm>
            <a:off x="2687241" y="4800581"/>
            <a:ext cx="2527862" cy="143368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200" b="1" dirty="0">
                <a:latin typeface="Arial Narrow" panose="020B0606020202030204" pitchFamily="34" charset="0"/>
              </a:rPr>
              <a:t>Authentication</a:t>
            </a:r>
          </a:p>
          <a:p>
            <a:pPr algn="ctr"/>
            <a:r>
              <a:rPr lang="en-AU" sz="1400" b="1" dirty="0">
                <a:latin typeface="Arial Narrow" panose="020B0606020202030204" pitchFamily="34" charset="0"/>
              </a:rPr>
              <a:t>Knows / Has / Is</a:t>
            </a:r>
            <a:br>
              <a:rPr lang="en-AU" sz="1400" b="1" dirty="0">
                <a:latin typeface="Arial Narrow" panose="020B0606020202030204" pitchFamily="34" charset="0"/>
              </a:rPr>
            </a:br>
            <a:r>
              <a:rPr lang="en-AU" sz="1400" b="1" dirty="0">
                <a:latin typeface="Arial Narrow" panose="020B0606020202030204" pitchFamily="34" charset="0"/>
              </a:rPr>
              <a:t>(preferably 2FA)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F069BE5-52A9-B3A5-BB3F-D6BAE1F0223D}"/>
              </a:ext>
            </a:extLst>
          </p:cNvPr>
          <p:cNvSpPr/>
          <p:nvPr/>
        </p:nvSpPr>
        <p:spPr>
          <a:xfrm>
            <a:off x="5255536" y="4800581"/>
            <a:ext cx="2527862" cy="143368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200" b="1" dirty="0">
                <a:latin typeface="Arial Narrow" panose="020B0606020202030204" pitchFamily="34" charset="0"/>
              </a:rPr>
              <a:t>Authorisation</a:t>
            </a:r>
          </a:p>
          <a:p>
            <a:pPr algn="ctr"/>
            <a:r>
              <a:rPr lang="en-AU" sz="1400" b="1" dirty="0">
                <a:latin typeface="Arial Narrow" panose="020B0606020202030204" pitchFamily="34" charset="0"/>
              </a:rPr>
              <a:t>You’re in. What access </a:t>
            </a:r>
            <a:br>
              <a:rPr lang="en-AU" sz="1400" b="1" dirty="0">
                <a:latin typeface="Arial Narrow" panose="020B0606020202030204" pitchFamily="34" charset="0"/>
              </a:rPr>
            </a:br>
            <a:r>
              <a:rPr lang="en-AU" sz="1400" b="1" dirty="0">
                <a:latin typeface="Arial Narrow" panose="020B0606020202030204" pitchFamily="34" charset="0"/>
              </a:rPr>
              <a:t>should you have?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DB324FC-6571-F6CD-8025-AA7770064208}"/>
              </a:ext>
            </a:extLst>
          </p:cNvPr>
          <p:cNvSpPr/>
          <p:nvPr/>
        </p:nvSpPr>
        <p:spPr>
          <a:xfrm>
            <a:off x="8600448" y="3068813"/>
            <a:ext cx="2527862" cy="1433688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200" b="1" dirty="0">
                <a:latin typeface="Arial Narrow" panose="020B0606020202030204" pitchFamily="34" charset="0"/>
              </a:rPr>
              <a:t>Accountability</a:t>
            </a:r>
          </a:p>
          <a:p>
            <a:pPr algn="ctr"/>
            <a:r>
              <a:rPr lang="en-AU" sz="1400" b="1" dirty="0">
                <a:latin typeface="Arial Narrow" panose="020B0606020202030204" pitchFamily="34" charset="0"/>
              </a:rPr>
              <a:t>Auditing, logging and reviewing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C8C0374-DC2A-1C79-8BED-147FE6320281}"/>
              </a:ext>
            </a:extLst>
          </p:cNvPr>
          <p:cNvSpPr/>
          <p:nvPr/>
        </p:nvSpPr>
        <p:spPr>
          <a:xfrm>
            <a:off x="8600448" y="4810423"/>
            <a:ext cx="2527862" cy="1433688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200" b="1" dirty="0">
                <a:latin typeface="Arial Narrow" panose="020B0606020202030204" pitchFamily="34" charset="0"/>
              </a:rPr>
              <a:t>Password Management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FB8B4AF-4184-0FA5-BD9F-2F23C561ACF3}"/>
              </a:ext>
            </a:extLst>
          </p:cNvPr>
          <p:cNvSpPr/>
          <p:nvPr/>
        </p:nvSpPr>
        <p:spPr>
          <a:xfrm>
            <a:off x="2335349" y="5358281"/>
            <a:ext cx="703783" cy="277409"/>
          </a:xfrm>
          <a:prstGeom prst="rightArrow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A1081D4A-1ED2-CBA4-7155-EC76EECAF083}"/>
              </a:ext>
            </a:extLst>
          </p:cNvPr>
          <p:cNvSpPr/>
          <p:nvPr/>
        </p:nvSpPr>
        <p:spPr>
          <a:xfrm>
            <a:off x="4903644" y="5388562"/>
            <a:ext cx="703783" cy="277409"/>
          </a:xfrm>
          <a:prstGeom prst="rightArrow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C425CD-E6ED-28E0-0623-CF1043400A5E}"/>
              </a:ext>
            </a:extLst>
          </p:cNvPr>
          <p:cNvSpPr txBox="1"/>
          <p:nvPr/>
        </p:nvSpPr>
        <p:spPr>
          <a:xfrm>
            <a:off x="5688573" y="6234269"/>
            <a:ext cx="16738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/>
              <a:t>DAC / MAC / RBAC</a:t>
            </a:r>
          </a:p>
        </p:txBody>
      </p:sp>
    </p:spTree>
    <p:extLst>
      <p:ext uri="{BB962C8B-B14F-4D97-AF65-F5344CB8AC3E}">
        <p14:creationId xmlns:p14="http://schemas.microsoft.com/office/powerpoint/2010/main" val="4205207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0989-E3E5-41DB-A78D-61E19949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Security Controls</a:t>
            </a:r>
          </a:p>
        </p:txBody>
      </p:sp>
      <p:pic>
        <p:nvPicPr>
          <p:cNvPr id="6" name="Graphic 5" descr="Learning icon">
            <a:extLst>
              <a:ext uri="{FF2B5EF4-FFF2-40B4-BE49-F238E27FC236}">
                <a16:creationId xmlns:a16="http://schemas.microsoft.com/office/drawing/2014/main" id="{FE130EDC-6F0A-417B-A698-CF2C65F0A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946" y="613889"/>
            <a:ext cx="1440000" cy="1440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37644" y="2336873"/>
            <a:ext cx="9613861" cy="359931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Three types of security controls: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ADMINISTRATIVE	</a:t>
            </a:r>
            <a:r>
              <a:rPr lang="en-US" dirty="0"/>
              <a:t>Policies and procedures, risk management,</a:t>
            </a:r>
            <a:br>
              <a:rPr lang="en-US" dirty="0"/>
            </a:br>
            <a:r>
              <a:rPr lang="en-US" dirty="0"/>
              <a:t>			security awareness training, change control procedures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TECHNICAL		</a:t>
            </a:r>
            <a:r>
              <a:rPr lang="en-US" dirty="0"/>
              <a:t>Implementing and maintaining access control</a:t>
            </a:r>
            <a:br>
              <a:rPr lang="en-US" dirty="0"/>
            </a:br>
            <a:r>
              <a:rPr lang="en-US" dirty="0"/>
              <a:t>			mechanisms, passwords, firewalls </a:t>
            </a:r>
            <a:r>
              <a:rPr lang="en-US" dirty="0" err="1"/>
              <a:t>etc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PHYSICAL		Access to the site – buildings, departments, physical</a:t>
            </a:r>
            <a:br>
              <a:rPr lang="en-US" dirty="0"/>
            </a:br>
            <a:r>
              <a:rPr lang="en-US" dirty="0"/>
              <a:t>			computers/servers, environment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442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0989-E3E5-41DB-A78D-61E19949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Security Controls</a:t>
            </a:r>
          </a:p>
        </p:txBody>
      </p:sp>
      <p:pic>
        <p:nvPicPr>
          <p:cNvPr id="6" name="Graphic 5" descr="Learning icon">
            <a:extLst>
              <a:ext uri="{FF2B5EF4-FFF2-40B4-BE49-F238E27FC236}">
                <a16:creationId xmlns:a16="http://schemas.microsoft.com/office/drawing/2014/main" id="{FE130EDC-6F0A-417B-A698-CF2C65F0A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946" y="613889"/>
            <a:ext cx="1440000" cy="1440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37644" y="2336872"/>
            <a:ext cx="9613861" cy="4086506"/>
          </a:xfrm>
        </p:spPr>
        <p:txBody>
          <a:bodyPr>
            <a:normAutofit lnSpcReduction="10000"/>
          </a:bodyPr>
          <a:lstStyle/>
          <a:p>
            <a:r>
              <a:rPr lang="en-AU" altLang="en-US" b="1" dirty="0">
                <a:ea typeface="ＭＳ Ｐゴシック" panose="020B0600070205080204" pitchFamily="34" charset="-128"/>
              </a:rPr>
              <a:t>Deterrent</a:t>
            </a:r>
            <a:r>
              <a:rPr lang="en-AU" altLang="en-US" dirty="0">
                <a:ea typeface="ＭＳ Ｐゴシック" panose="020B0600070205080204" pitchFamily="34" charset="-128"/>
              </a:rPr>
              <a:t>: controls to discourage attacks, </a:t>
            </a:r>
            <a:br>
              <a:rPr lang="en-AU" altLang="en-US" dirty="0">
                <a:ea typeface="ＭＳ Ｐゴシック" panose="020B0600070205080204" pitchFamily="34" charset="-128"/>
              </a:rPr>
            </a:br>
            <a:r>
              <a:rPr lang="en-AU" altLang="en-US" dirty="0">
                <a:ea typeface="ＭＳ Ｐゴシック" panose="020B0600070205080204" pitchFamily="34" charset="-128"/>
              </a:rPr>
              <a:t>	</a:t>
            </a:r>
            <a:r>
              <a:rPr lang="en-AU" altLang="en-US" dirty="0" err="1">
                <a:ea typeface="ＭＳ Ｐゴシック" panose="020B0600070205080204" pitchFamily="34" charset="-128"/>
              </a:rPr>
              <a:t>e.g</a:t>
            </a:r>
            <a:r>
              <a:rPr lang="en-AU" altLang="en-US" dirty="0">
                <a:ea typeface="ＭＳ Ｐゴシック" panose="020B0600070205080204" pitchFamily="34" charset="-128"/>
              </a:rPr>
              <a:t> warning, banner, logon message, alarms</a:t>
            </a:r>
          </a:p>
          <a:p>
            <a:r>
              <a:rPr lang="en-AU" altLang="en-US" b="1" dirty="0">
                <a:ea typeface="ＭＳ Ｐゴシック" panose="020B0600070205080204" pitchFamily="34" charset="-128"/>
              </a:rPr>
              <a:t>Preventive</a:t>
            </a:r>
            <a:r>
              <a:rPr lang="en-AU" altLang="en-US" dirty="0">
                <a:ea typeface="ＭＳ Ｐゴシック" panose="020B0600070205080204" pitchFamily="34" charset="-128"/>
              </a:rPr>
              <a:t>: Make it hard for attacks to succeed, </a:t>
            </a:r>
            <a:br>
              <a:rPr lang="en-AU" altLang="en-US" dirty="0">
                <a:ea typeface="ＭＳ Ｐゴシック" panose="020B0600070205080204" pitchFamily="34" charset="-128"/>
              </a:rPr>
            </a:br>
            <a:r>
              <a:rPr lang="en-AU" altLang="en-US" dirty="0">
                <a:ea typeface="ＭＳ Ｐゴシック" panose="020B0600070205080204" pitchFamily="34" charset="-128"/>
              </a:rPr>
              <a:t>	e.g. firewall, encryption</a:t>
            </a:r>
          </a:p>
          <a:p>
            <a:r>
              <a:rPr lang="en-AU" altLang="en-US" b="1" dirty="0">
                <a:ea typeface="ＭＳ Ｐゴシック" panose="020B0600070205080204" pitchFamily="34" charset="-128"/>
              </a:rPr>
              <a:t>Detective</a:t>
            </a:r>
            <a:r>
              <a:rPr lang="en-AU" altLang="en-US" dirty="0">
                <a:ea typeface="ＭＳ Ｐゴシック" panose="020B0600070205080204" pitchFamily="34" charset="-128"/>
              </a:rPr>
              <a:t>: Detect if attack has occurred</a:t>
            </a:r>
            <a:br>
              <a:rPr lang="en-AU" altLang="en-US" dirty="0">
                <a:ea typeface="ＭＳ Ｐゴシック" panose="020B0600070205080204" pitchFamily="34" charset="-128"/>
              </a:rPr>
            </a:br>
            <a:r>
              <a:rPr lang="en-AU" altLang="en-US" dirty="0">
                <a:ea typeface="ＭＳ Ｐゴシック" panose="020B0600070205080204" pitchFamily="34" charset="-128"/>
              </a:rPr>
              <a:t>	e.g. checksum, IDS, rotation of duties, security audits</a:t>
            </a:r>
          </a:p>
          <a:p>
            <a:r>
              <a:rPr lang="en-AU" altLang="en-US" b="1" dirty="0">
                <a:ea typeface="ＭＳ Ｐゴシック" panose="020B0600070205080204" pitchFamily="34" charset="-128"/>
              </a:rPr>
              <a:t>Corrective</a:t>
            </a:r>
            <a:r>
              <a:rPr lang="en-AU" altLang="en-US" dirty="0">
                <a:ea typeface="ＭＳ Ｐゴシック" panose="020B0600070205080204" pitchFamily="34" charset="-128"/>
              </a:rPr>
              <a:t>: Try to reverse the damage</a:t>
            </a:r>
            <a:br>
              <a:rPr lang="en-AU" altLang="en-US" dirty="0">
                <a:ea typeface="ＭＳ Ｐゴシック" panose="020B0600070205080204" pitchFamily="34" charset="-128"/>
              </a:rPr>
            </a:br>
            <a:r>
              <a:rPr lang="en-AU" altLang="en-US" dirty="0">
                <a:ea typeface="ＭＳ Ｐゴシック" panose="020B0600070205080204" pitchFamily="34" charset="-128"/>
              </a:rPr>
              <a:t>	e.g. version control, incident handling procedures, </a:t>
            </a:r>
            <a:br>
              <a:rPr lang="en-AU" altLang="en-US" dirty="0">
                <a:ea typeface="ＭＳ Ｐゴシック" panose="020B0600070205080204" pitchFamily="34" charset="-128"/>
              </a:rPr>
            </a:br>
            <a:r>
              <a:rPr lang="en-AU" altLang="en-US" dirty="0">
                <a:ea typeface="ＭＳ Ｐゴシック" panose="020B0600070205080204" pitchFamily="34" charset="-128"/>
              </a:rPr>
              <a:t>		fire extinguishers, undo/recycle bin</a:t>
            </a:r>
          </a:p>
          <a:p>
            <a:r>
              <a:rPr lang="en-AU" altLang="en-US" b="1" dirty="0">
                <a:ea typeface="ＭＳ Ｐゴシック" panose="020B0600070205080204" pitchFamily="34" charset="-128"/>
              </a:rPr>
              <a:t>Recovery</a:t>
            </a:r>
            <a:r>
              <a:rPr lang="en-AU" altLang="en-US" dirty="0">
                <a:ea typeface="ＭＳ Ｐゴシック" panose="020B0600070205080204" pitchFamily="34" charset="-128"/>
              </a:rPr>
              <a:t>: Bring the system back after a major disaster</a:t>
            </a:r>
            <a:br>
              <a:rPr lang="en-AU" altLang="en-US" dirty="0">
                <a:ea typeface="ＭＳ Ｐゴシック" panose="020B0600070205080204" pitchFamily="34" charset="-128"/>
              </a:rPr>
            </a:br>
            <a:r>
              <a:rPr lang="en-AU" altLang="en-US" dirty="0">
                <a:ea typeface="ＭＳ Ｐゴシック" panose="020B0600070205080204" pitchFamily="34" charset="-128"/>
              </a:rPr>
              <a:t>	e.g. recovery plan, hot/cold/warm sites, backup power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487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0989-E3E5-41DB-A78D-61E19949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Security Controls</a:t>
            </a:r>
          </a:p>
        </p:txBody>
      </p:sp>
      <p:pic>
        <p:nvPicPr>
          <p:cNvPr id="6" name="Graphic 5" descr="Learning icon">
            <a:extLst>
              <a:ext uri="{FF2B5EF4-FFF2-40B4-BE49-F238E27FC236}">
                <a16:creationId xmlns:a16="http://schemas.microsoft.com/office/drawing/2014/main" id="{FE130EDC-6F0A-417B-A698-CF2C65F0A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946" y="613889"/>
            <a:ext cx="1440000" cy="1440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50E743E-2A3B-7A82-BA26-93E1470835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678" y="2053889"/>
            <a:ext cx="7740650" cy="467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C0FC4BB-DCD0-9632-6A00-59C934B3DD35}"/>
              </a:ext>
            </a:extLst>
          </p:cNvPr>
          <p:cNvSpPr txBox="1"/>
          <p:nvPr/>
        </p:nvSpPr>
        <p:spPr>
          <a:xfrm rot="16200000">
            <a:off x="1309214" y="4037539"/>
            <a:ext cx="23647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(Slide 25)</a:t>
            </a:r>
          </a:p>
        </p:txBody>
      </p:sp>
    </p:spTree>
    <p:extLst>
      <p:ext uri="{BB962C8B-B14F-4D97-AF65-F5344CB8AC3E}">
        <p14:creationId xmlns:p14="http://schemas.microsoft.com/office/powerpoint/2010/main" val="14825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0989-E3E5-41DB-A78D-61E19949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Security Methods</a:t>
            </a:r>
          </a:p>
        </p:txBody>
      </p:sp>
      <p:pic>
        <p:nvPicPr>
          <p:cNvPr id="6" name="Graphic 5" descr="Learning icon">
            <a:extLst>
              <a:ext uri="{FF2B5EF4-FFF2-40B4-BE49-F238E27FC236}">
                <a16:creationId xmlns:a16="http://schemas.microsoft.com/office/drawing/2014/main" id="{FE130EDC-6F0A-417B-A698-CF2C65F0A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946" y="613889"/>
            <a:ext cx="1440000" cy="1440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37644" y="2336872"/>
            <a:ext cx="9613861" cy="4278417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1" dirty="0"/>
              <a:t>Least Privilege</a:t>
            </a:r>
            <a:br>
              <a:rPr lang="en-US" b="1" dirty="0"/>
            </a:br>
            <a:r>
              <a:rPr lang="en-US" dirty="0"/>
              <a:t>Only give users or systems the privileges they require.</a:t>
            </a:r>
            <a:br>
              <a:rPr lang="en-US" dirty="0"/>
            </a:b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Defense-in-Depth</a:t>
            </a:r>
            <a:br>
              <a:rPr lang="en-US" dirty="0"/>
            </a:br>
            <a:r>
              <a:rPr lang="en-US" dirty="0"/>
              <a:t>Security system should have multiple layers.</a:t>
            </a:r>
            <a:br>
              <a:rPr lang="en-US" dirty="0"/>
            </a:br>
            <a:r>
              <a:rPr lang="en-US" dirty="0"/>
              <a:t>Layers should be of different types.</a:t>
            </a:r>
            <a:br>
              <a:rPr lang="en-US" dirty="0"/>
            </a:b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b="1" dirty="0" err="1"/>
              <a:t>Minimisation</a:t>
            </a:r>
            <a:br>
              <a:rPr lang="en-US" b="1" dirty="0"/>
            </a:br>
            <a:r>
              <a:rPr lang="en-US" dirty="0"/>
              <a:t>Systems should not run unnecessary applications or services.</a:t>
            </a:r>
            <a:br>
              <a:rPr lang="en-US" dirty="0"/>
            </a:b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Keep things simple</a:t>
            </a:r>
            <a:br>
              <a:rPr lang="en-US" dirty="0"/>
            </a:br>
            <a:r>
              <a:rPr lang="en-US" dirty="0" err="1"/>
              <a:t>Minimise</a:t>
            </a:r>
            <a:r>
              <a:rPr lang="en-US" dirty="0"/>
              <a:t> </a:t>
            </a:r>
            <a:r>
              <a:rPr lang="en-US" u="sng" dirty="0"/>
              <a:t>avoidable</a:t>
            </a:r>
            <a:r>
              <a:rPr lang="en-US" dirty="0"/>
              <a:t> complexity (that which is not needed to reduce risk). Keep it easy to design, implement, test and secure</a:t>
            </a: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20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0989-E3E5-41DB-A78D-61E19949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Security Methods</a:t>
            </a:r>
          </a:p>
        </p:txBody>
      </p:sp>
      <p:pic>
        <p:nvPicPr>
          <p:cNvPr id="6" name="Graphic 5" descr="Learning icon">
            <a:extLst>
              <a:ext uri="{FF2B5EF4-FFF2-40B4-BE49-F238E27FC236}">
                <a16:creationId xmlns:a16="http://schemas.microsoft.com/office/drawing/2014/main" id="{FE130EDC-6F0A-417B-A698-CF2C65F0A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946" y="613889"/>
            <a:ext cx="1440000" cy="1440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37644" y="2336872"/>
            <a:ext cx="9613861" cy="427841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en-US" b="1" dirty="0" err="1"/>
              <a:t>Compartmentalisation</a:t>
            </a:r>
            <a:br>
              <a:rPr lang="en-US" b="1" dirty="0"/>
            </a:br>
            <a:r>
              <a:rPr lang="en-US" dirty="0"/>
              <a:t>Use compartment design for system design/implementation</a:t>
            </a:r>
          </a:p>
          <a:p>
            <a:pPr marL="457200" indent="-457200">
              <a:buFont typeface="+mj-lt"/>
              <a:buAutoNum type="arabicPeriod" startAt="5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8" name="Picture 4" descr="The Fundamentals of Network Security Design">
            <a:extLst>
              <a:ext uri="{FF2B5EF4-FFF2-40B4-BE49-F238E27FC236}">
                <a16:creationId xmlns:a16="http://schemas.microsoft.com/office/drawing/2014/main" id="{31FB1D65-8AB7-A16B-A92E-20D65BF4FD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303" y="3192780"/>
            <a:ext cx="5547670" cy="3600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3361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0989-E3E5-41DB-A78D-61E19949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Security Methods</a:t>
            </a:r>
          </a:p>
        </p:txBody>
      </p:sp>
      <p:pic>
        <p:nvPicPr>
          <p:cNvPr id="6" name="Graphic 5" descr="Learning icon">
            <a:extLst>
              <a:ext uri="{FF2B5EF4-FFF2-40B4-BE49-F238E27FC236}">
                <a16:creationId xmlns:a16="http://schemas.microsoft.com/office/drawing/2014/main" id="{FE130EDC-6F0A-417B-A698-CF2C65F0A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946" y="613889"/>
            <a:ext cx="1440000" cy="1440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37644" y="2336872"/>
            <a:ext cx="9613861" cy="4278417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 startAt="6"/>
            </a:pPr>
            <a:r>
              <a:rPr lang="en-US" b="1" dirty="0"/>
              <a:t>Use choke points</a:t>
            </a:r>
            <a:br>
              <a:rPr lang="en-US" b="1" dirty="0"/>
            </a:br>
            <a:r>
              <a:rPr lang="en-US" dirty="0"/>
              <a:t>Only allow traffic to travel in/out through choke points</a:t>
            </a:r>
            <a:br>
              <a:rPr lang="en-US" dirty="0"/>
            </a:br>
            <a:endParaRPr lang="en-US" dirty="0"/>
          </a:p>
          <a:p>
            <a:pPr marL="457200" indent="-457200">
              <a:buFont typeface="+mj-lt"/>
              <a:buAutoNum type="arabicPeriod" startAt="6"/>
            </a:pPr>
            <a:r>
              <a:rPr lang="en-US" b="1" dirty="0"/>
              <a:t>Fail securely</a:t>
            </a:r>
            <a:br>
              <a:rPr lang="en-US" dirty="0"/>
            </a:br>
            <a:r>
              <a:rPr lang="en-US" dirty="0"/>
              <a:t>If a security control or measure fails, it is not rendered to an insecure state</a:t>
            </a:r>
            <a:br>
              <a:rPr lang="en-US" dirty="0"/>
            </a:br>
            <a:endParaRPr lang="en-US" dirty="0"/>
          </a:p>
          <a:p>
            <a:pPr marL="457200" indent="-457200">
              <a:buFont typeface="+mj-lt"/>
              <a:buAutoNum type="arabicPeriod" startAt="6"/>
            </a:pPr>
            <a:r>
              <a:rPr lang="en-US" b="1" dirty="0"/>
              <a:t>Leverage unpredictability</a:t>
            </a:r>
            <a:br>
              <a:rPr lang="en-US" b="1" dirty="0"/>
            </a:br>
            <a:r>
              <a:rPr lang="en-US" dirty="0"/>
              <a:t>Don’t </a:t>
            </a:r>
            <a:r>
              <a:rPr lang="en-US" dirty="0" err="1"/>
              <a:t>publicise</a:t>
            </a:r>
            <a:r>
              <a:rPr lang="en-US" dirty="0"/>
              <a:t> your exact measures or </a:t>
            </a:r>
            <a:r>
              <a:rPr lang="en-US" dirty="0" err="1"/>
              <a:t>defences</a:t>
            </a:r>
            <a:br>
              <a:rPr lang="en-US" dirty="0"/>
            </a:br>
            <a:endParaRPr lang="en-US" dirty="0"/>
          </a:p>
          <a:p>
            <a:pPr marL="457200" indent="-457200">
              <a:buFont typeface="+mj-lt"/>
              <a:buAutoNum type="arabicPeriod" startAt="6"/>
            </a:pPr>
            <a:r>
              <a:rPr lang="en-US" b="1" dirty="0"/>
              <a:t>Separation of duties</a:t>
            </a:r>
            <a:br>
              <a:rPr lang="en-US" dirty="0"/>
            </a:br>
            <a:r>
              <a:rPr lang="en-US" dirty="0"/>
              <a:t>Don’t </a:t>
            </a:r>
            <a:r>
              <a:rPr lang="en-US" dirty="0" err="1"/>
              <a:t>centralise</a:t>
            </a:r>
            <a:r>
              <a:rPr lang="en-US" dirty="0"/>
              <a:t> security duties in one person, and don’t become overly dependent on one person.</a:t>
            </a: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481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0989-E3E5-41DB-A78D-61E19949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Continuity (Part 1)</a:t>
            </a:r>
          </a:p>
        </p:txBody>
      </p:sp>
      <p:pic>
        <p:nvPicPr>
          <p:cNvPr id="6" name="Graphic 5" descr="Learning icon">
            <a:extLst>
              <a:ext uri="{FF2B5EF4-FFF2-40B4-BE49-F238E27FC236}">
                <a16:creationId xmlns:a16="http://schemas.microsoft.com/office/drawing/2014/main" id="{FE130EDC-6F0A-417B-A698-CF2C65F0A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946" y="613889"/>
            <a:ext cx="1440000" cy="1440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28313" y="2336873"/>
            <a:ext cx="9613861" cy="35993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P</a:t>
            </a:r>
            <a:r>
              <a:rPr lang="en-US" dirty="0"/>
              <a:t>revention		How to prevent incidents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P</a:t>
            </a:r>
            <a:r>
              <a:rPr lang="en-US" dirty="0"/>
              <a:t>reparedness	Business impact analysis – what’s the impact?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R</a:t>
            </a:r>
            <a:r>
              <a:rPr lang="en-US" dirty="0"/>
              <a:t>esponse		Incident response plan – what do we do?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R</a:t>
            </a:r>
            <a:r>
              <a:rPr lang="en-US" dirty="0"/>
              <a:t>ecovery		How to recover after an incident / disaster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40456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Custom 11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67421116_win32_fixed.potx" id="{FA6E73D7-AB4D-470A-BC20-4A5DAA7F1483}" vid="{121C5919-B768-4EE0-B81A-4F293224EA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Reflection on learning </Template>
  <TotalTime>103</TotalTime>
  <Words>1726</Words>
  <Application>Microsoft Office PowerPoint</Application>
  <PresentationFormat>Widescreen</PresentationFormat>
  <Paragraphs>173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ＭＳ Ｐゴシック</vt:lpstr>
      <vt:lpstr>Arial</vt:lpstr>
      <vt:lpstr>Arial Narrow</vt:lpstr>
      <vt:lpstr>Calibri</vt:lpstr>
      <vt:lpstr>Roboto</vt:lpstr>
      <vt:lpstr>Segoe UI</vt:lpstr>
      <vt:lpstr>Trebuchet MS</vt:lpstr>
      <vt:lpstr>Berlin</vt:lpstr>
      <vt:lpstr>Data Security Revision 2</vt:lpstr>
      <vt:lpstr> Introduction</vt:lpstr>
      <vt:lpstr> Security Controls</vt:lpstr>
      <vt:lpstr> Security Controls</vt:lpstr>
      <vt:lpstr> Security Controls</vt:lpstr>
      <vt:lpstr> Security Methods</vt:lpstr>
      <vt:lpstr> Security Methods</vt:lpstr>
      <vt:lpstr> Security Methods</vt:lpstr>
      <vt:lpstr>Business Continuity (Part 1)</vt:lpstr>
      <vt:lpstr>Business Continuity (Part 1)</vt:lpstr>
      <vt:lpstr>Quantitative Risk Analysis</vt:lpstr>
      <vt:lpstr>Risk Management Strategies</vt:lpstr>
      <vt:lpstr>The 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Security Revision</dc:title>
  <dc:creator>Andrew Owens</dc:creator>
  <cp:lastModifiedBy>Andrew Owens</cp:lastModifiedBy>
  <cp:revision>5</cp:revision>
  <dcterms:created xsi:type="dcterms:W3CDTF">2022-04-11T02:49:14Z</dcterms:created>
  <dcterms:modified xsi:type="dcterms:W3CDTF">2024-06-02T13:31:31Z</dcterms:modified>
</cp:coreProperties>
</file>