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81" r:id="rId3"/>
    <p:sldId id="282" r:id="rId4"/>
    <p:sldId id="283" r:id="rId5"/>
    <p:sldId id="275" r:id="rId6"/>
    <p:sldId id="266" r:id="rId7"/>
    <p:sldId id="270" r:id="rId8"/>
    <p:sldId id="285" r:id="rId9"/>
    <p:sldId id="28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1655" autoAdjust="0"/>
  </p:normalViewPr>
  <p:slideViewPr>
    <p:cSldViewPr snapToGrid="0">
      <p:cViewPr varScale="1">
        <p:scale>
          <a:sx n="79" d="100"/>
          <a:sy n="79" d="100"/>
        </p:scale>
        <p:origin x="773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D79418-37EB-4378-AD22-89DBB000B0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78213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D79418-37EB-4378-AD22-89DBB000B0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24323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D79418-37EB-4378-AD22-89DBB000B0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8391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D79418-37EB-4378-AD22-89DBB000B0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7399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26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6767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79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5/24/2023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r>
              <a:rPr lang="en-US" dirty="0"/>
              <a:t>Data Security Revision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ISEC2001/5006, Curtin University</a:t>
            </a:r>
          </a:p>
        </p:txBody>
      </p:sp>
      <p:pic>
        <p:nvPicPr>
          <p:cNvPr id="9" name="Graphic 8" descr="Book icon">
            <a:extLst>
              <a:ext uri="{FF2B5EF4-FFF2-40B4-BE49-F238E27FC236}">
                <a16:creationId xmlns:a16="http://schemas.microsoft.com/office/drawing/2014/main" id="{E26792AF-5D39-4A12-8EDD-CC09A60BD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4993" y="2961000"/>
            <a:ext cx="936000" cy="9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Continuity (Part 1)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8313" y="2336873"/>
            <a:ext cx="9613861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4800" dirty="0"/>
              <a:t>	Risk = Impact </a:t>
            </a:r>
            <a:r>
              <a:rPr lang="en-AU" sz="4800" b="1" i="0" dirty="0">
                <a:solidFill>
                  <a:srgbClr val="FFFFFF"/>
                </a:solidFill>
                <a:effectLst/>
                <a:latin typeface="Roboto" panose="020B0604020202020204" pitchFamily="2" charset="0"/>
              </a:rPr>
              <a:t>× </a:t>
            </a:r>
            <a:r>
              <a:rPr lang="en-US" sz="4800" dirty="0"/>
              <a:t>Likelihood</a:t>
            </a:r>
          </a:p>
          <a:p>
            <a:pPr marL="0" indent="0">
              <a:buNone/>
            </a:pPr>
            <a:endParaRPr lang="en-US" sz="3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3600" dirty="0">
                <a:solidFill>
                  <a:srgbClr val="FFFFFF"/>
                </a:solidFill>
              </a:rPr>
              <a:t>Impact = the consequences / damage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FFFF"/>
                </a:solidFill>
              </a:rPr>
              <a:t>Likelihood = the chance it will happen</a:t>
            </a:r>
          </a:p>
        </p:txBody>
      </p:sp>
    </p:spTree>
    <p:extLst>
      <p:ext uri="{BB962C8B-B14F-4D97-AF65-F5344CB8AC3E}">
        <p14:creationId xmlns:p14="http://schemas.microsoft.com/office/powerpoint/2010/main" val="2374016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Quantitative Risk Analysis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8313" y="2336873"/>
            <a:ext cx="9613861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Single loss expectancy (SLE) = Asset value x Exposure factor</a:t>
            </a:r>
          </a:p>
          <a:p>
            <a:pPr marL="0" indent="0">
              <a:buNone/>
            </a:pPr>
            <a:r>
              <a:rPr lang="en-US" dirty="0" err="1"/>
              <a:t>Annualised</a:t>
            </a:r>
            <a:r>
              <a:rPr lang="en-US" dirty="0"/>
              <a:t> rate of occurrence (ARO)</a:t>
            </a:r>
          </a:p>
          <a:p>
            <a:pPr marL="0" indent="0">
              <a:buNone/>
            </a:pPr>
            <a:r>
              <a:rPr lang="en-US" dirty="0" err="1"/>
              <a:t>Annualised</a:t>
            </a:r>
            <a:r>
              <a:rPr lang="en-US" dirty="0"/>
              <a:t> loss expectancy (ALE) = SLE x ARO</a:t>
            </a:r>
          </a:p>
          <a:p>
            <a:pPr marL="0" indent="0">
              <a:buNone/>
            </a:pPr>
            <a:r>
              <a:rPr lang="en-US" dirty="0"/>
              <a:t>Annual Cost of Safeguard (ACS) = the cost of the control</a:t>
            </a:r>
          </a:p>
          <a:p>
            <a:pPr marL="0" indent="0">
              <a:buNone/>
            </a:pPr>
            <a:r>
              <a:rPr lang="en-US" dirty="0"/>
              <a:t>Cost Benefit Analysis (CBA) = the higher, the better!</a:t>
            </a:r>
          </a:p>
        </p:txBody>
      </p:sp>
    </p:spTree>
    <p:extLst>
      <p:ext uri="{BB962C8B-B14F-4D97-AF65-F5344CB8AC3E}">
        <p14:creationId xmlns:p14="http://schemas.microsoft.com/office/powerpoint/2010/main" val="1153511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 Strategies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8313" y="2383528"/>
            <a:ext cx="9613861" cy="35993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i="1" dirty="0"/>
              <a:t>Require no further action:</a:t>
            </a:r>
          </a:p>
          <a:p>
            <a:pPr marL="0" indent="0">
              <a:buNone/>
            </a:pPr>
            <a:r>
              <a:rPr lang="en-US" dirty="0"/>
              <a:t>Accept – Note it in the risk register then </a:t>
            </a:r>
            <a:r>
              <a:rPr lang="en-US" i="1" dirty="0"/>
              <a:t>do nothing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Avoid – Remove the part of the system which contains the risk</a:t>
            </a:r>
          </a:p>
          <a:p>
            <a:pPr marL="0" indent="0">
              <a:buNone/>
            </a:pPr>
            <a:r>
              <a:rPr lang="en-US" dirty="0"/>
              <a:t>Transfer – Shifts risk – </a:t>
            </a:r>
            <a:r>
              <a:rPr lang="en-US" dirty="0" err="1"/>
              <a:t>eg</a:t>
            </a:r>
            <a:r>
              <a:rPr lang="en-US" dirty="0"/>
              <a:t> insurance, outsourcing*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i="1" dirty="0"/>
              <a:t>Require action: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Mitigate – Reduce impact and/or reduce likelihood</a:t>
            </a:r>
          </a:p>
          <a:p>
            <a:pPr marL="0" indent="0">
              <a:buNone/>
            </a:pPr>
            <a:r>
              <a:rPr lang="en-US" dirty="0"/>
              <a:t>Defend – Implement security controls and safeguards</a:t>
            </a:r>
          </a:p>
        </p:txBody>
      </p:sp>
    </p:spTree>
    <p:extLst>
      <p:ext uri="{BB962C8B-B14F-4D97-AF65-F5344CB8AC3E}">
        <p14:creationId xmlns:p14="http://schemas.microsoft.com/office/powerpoint/2010/main" val="453315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Continuity (Part 1)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8313" y="2336873"/>
            <a:ext cx="9613861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00"/>
                </a:solidFill>
              </a:rPr>
              <a:t>P</a:t>
            </a:r>
            <a:r>
              <a:rPr lang="en-US" dirty="0"/>
              <a:t>revention		How to prevent incidents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00"/>
                </a:solidFill>
              </a:rPr>
              <a:t>P</a:t>
            </a:r>
            <a:r>
              <a:rPr lang="en-US" dirty="0"/>
              <a:t>reparedness	Business impact analysis – what’s the impact?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00"/>
                </a:solidFill>
              </a:rPr>
              <a:t>R</a:t>
            </a:r>
            <a:r>
              <a:rPr lang="en-US" dirty="0"/>
              <a:t>esponse		Incident response plan – what do we do?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00"/>
                </a:solidFill>
              </a:rPr>
              <a:t>R</a:t>
            </a:r>
            <a:r>
              <a:rPr lang="en-US" dirty="0"/>
              <a:t>ecovery		How to recover after an incident / disaster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404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Continuity Planning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0A42D02A-00BC-399C-2771-047184D35D20}"/>
              </a:ext>
            </a:extLst>
          </p:cNvPr>
          <p:cNvSpPr/>
          <p:nvPr/>
        </p:nvSpPr>
        <p:spPr>
          <a:xfrm>
            <a:off x="1634881" y="2277626"/>
            <a:ext cx="2493693" cy="1592917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400" b="1" dirty="0">
                <a:latin typeface="Arial Narrow" panose="020B0606020202030204" pitchFamily="34" charset="0"/>
              </a:rPr>
              <a:t>Business Impact Analysis (BIA)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16B4BFF-544A-0E6B-20D8-54EF595DF92F}"/>
              </a:ext>
            </a:extLst>
          </p:cNvPr>
          <p:cNvSpPr/>
          <p:nvPr/>
        </p:nvSpPr>
        <p:spPr>
          <a:xfrm>
            <a:off x="4763141" y="2277626"/>
            <a:ext cx="2493693" cy="1592917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400" b="1" dirty="0">
                <a:latin typeface="Arial Narrow" panose="020B0606020202030204" pitchFamily="34" charset="0"/>
              </a:rPr>
              <a:t>Continuity of Operations Plan (COOP)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59F74E3-A833-7265-45BA-13D5A6832D64}"/>
              </a:ext>
            </a:extLst>
          </p:cNvPr>
          <p:cNvSpPr/>
          <p:nvPr/>
        </p:nvSpPr>
        <p:spPr>
          <a:xfrm>
            <a:off x="7891401" y="2277626"/>
            <a:ext cx="2493693" cy="1592917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400" b="1" dirty="0">
                <a:latin typeface="Arial Narrow" panose="020B0606020202030204" pitchFamily="34" charset="0"/>
              </a:rPr>
              <a:t>Disaster Recovery Plan (DRP)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71ED7B7-F03D-A291-D949-63A0C49414DE}"/>
              </a:ext>
            </a:extLst>
          </p:cNvPr>
          <p:cNvSpPr/>
          <p:nvPr/>
        </p:nvSpPr>
        <p:spPr>
          <a:xfrm>
            <a:off x="3412128" y="4671084"/>
            <a:ext cx="2279277" cy="143368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400" b="1" dirty="0">
                <a:latin typeface="Arial Narrow" panose="020B0606020202030204" pitchFamily="34" charset="0"/>
              </a:rPr>
              <a:t>Training / Awareness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DE0B657-4D5C-4782-FBEF-3440ACC82440}"/>
              </a:ext>
            </a:extLst>
          </p:cNvPr>
          <p:cNvSpPr/>
          <p:nvPr/>
        </p:nvSpPr>
        <p:spPr>
          <a:xfrm>
            <a:off x="6500596" y="4671084"/>
            <a:ext cx="2279277" cy="143368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400" b="1" dirty="0">
                <a:latin typeface="Arial Narrow" panose="020B0606020202030204" pitchFamily="34" charset="0"/>
              </a:rPr>
              <a:t>Testing &amp; Monitoring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F03744-397D-D91E-629C-3CDE822BCF13}"/>
              </a:ext>
            </a:extLst>
          </p:cNvPr>
          <p:cNvSpPr txBox="1"/>
          <p:nvPr/>
        </p:nvSpPr>
        <p:spPr>
          <a:xfrm>
            <a:off x="2058424" y="39385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Preparedness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63225D6-783A-FA86-C892-8749996C34BB}"/>
              </a:ext>
            </a:extLst>
          </p:cNvPr>
          <p:cNvSpPr txBox="1"/>
          <p:nvPr/>
        </p:nvSpPr>
        <p:spPr>
          <a:xfrm>
            <a:off x="5446243" y="3944671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Response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1F6C15-23F2-2E0C-26F3-4B99FAEE0A13}"/>
              </a:ext>
            </a:extLst>
          </p:cNvPr>
          <p:cNvSpPr txBox="1"/>
          <p:nvPr/>
        </p:nvSpPr>
        <p:spPr>
          <a:xfrm>
            <a:off x="8574503" y="3938546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Recovery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B811223-9CC5-77F6-63FC-8E83B80A3177}"/>
              </a:ext>
            </a:extLst>
          </p:cNvPr>
          <p:cNvSpPr/>
          <p:nvPr/>
        </p:nvSpPr>
        <p:spPr>
          <a:xfrm>
            <a:off x="1558946" y="2198451"/>
            <a:ext cx="8908016" cy="2109427"/>
          </a:xfrm>
          <a:prstGeom prst="rect">
            <a:avLst/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7645" y="2336872"/>
            <a:ext cx="9253444" cy="3767899"/>
          </a:xfrm>
        </p:spPr>
        <p:txBody>
          <a:bodyPr>
            <a:normAutofit/>
          </a:bodyPr>
          <a:lstStyle/>
          <a:p>
            <a:r>
              <a:rPr lang="en-US" dirty="0"/>
              <a:t>Requests</a:t>
            </a:r>
          </a:p>
          <a:p>
            <a:r>
              <a:rPr lang="en-US" dirty="0"/>
              <a:t>Impact assessment</a:t>
            </a:r>
          </a:p>
          <a:p>
            <a:r>
              <a:rPr lang="en-US" dirty="0"/>
              <a:t>Approval</a:t>
            </a:r>
          </a:p>
          <a:p>
            <a:r>
              <a:rPr lang="en-US" dirty="0"/>
              <a:t>Build and test</a:t>
            </a:r>
          </a:p>
          <a:p>
            <a:r>
              <a:rPr lang="en-US" dirty="0"/>
              <a:t>Notification</a:t>
            </a:r>
          </a:p>
          <a:p>
            <a:r>
              <a:rPr lang="en-US" dirty="0"/>
              <a:t>Implementation</a:t>
            </a:r>
          </a:p>
          <a:p>
            <a:r>
              <a:rPr lang="en-US" dirty="0"/>
              <a:t>Validation</a:t>
            </a:r>
          </a:p>
          <a:p>
            <a:r>
              <a:rPr lang="en-US" dirty="0"/>
              <a:t>Documentation</a:t>
            </a:r>
          </a:p>
        </p:txBody>
      </p:sp>
    </p:spTree>
    <p:extLst>
      <p:ext uri="{BB962C8B-B14F-4D97-AF65-F5344CB8AC3E}">
        <p14:creationId xmlns:p14="http://schemas.microsoft.com/office/powerpoint/2010/main" val="396849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Disaster recovery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7645" y="2336872"/>
            <a:ext cx="9253444" cy="376789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RPO – Recovery Point Objective</a:t>
            </a:r>
            <a:br>
              <a:rPr lang="en-US" dirty="0"/>
            </a:br>
            <a:r>
              <a:rPr lang="en-US" dirty="0"/>
              <a:t>How much data can we afford to lose?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RTO – Recovery Time Objective</a:t>
            </a:r>
            <a:br>
              <a:rPr lang="en-US" dirty="0"/>
            </a:br>
            <a:r>
              <a:rPr lang="en-US" dirty="0"/>
              <a:t>What’s the longest time we can tolerate</a:t>
            </a:r>
            <a:br>
              <a:rPr lang="en-US" dirty="0"/>
            </a:br>
            <a:r>
              <a:rPr lang="en-US" dirty="0"/>
              <a:t>without our </a:t>
            </a:r>
            <a:r>
              <a:rPr lang="en-US" u="sng" dirty="0"/>
              <a:t>critical</a:t>
            </a:r>
            <a:r>
              <a:rPr lang="en-US" dirty="0"/>
              <a:t> systems being available?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MTD – Maximum Tolerable Downtime</a:t>
            </a:r>
            <a:br>
              <a:rPr lang="en-US" dirty="0"/>
            </a:br>
            <a:r>
              <a:rPr lang="en-US" dirty="0"/>
              <a:t>What’s the longest outage time we can tolerate?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5DBCF1D-D3BD-335C-C4E5-D7BC703E9A90}"/>
              </a:ext>
            </a:extLst>
          </p:cNvPr>
          <p:cNvCxnSpPr>
            <a:cxnSpLocks/>
          </p:cNvCxnSpPr>
          <p:nvPr/>
        </p:nvCxnSpPr>
        <p:spPr>
          <a:xfrm flipH="1">
            <a:off x="9153728" y="2558374"/>
            <a:ext cx="749029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D2B730E-D10A-8CA8-2DAE-A4C6DDDF23FF}"/>
              </a:ext>
            </a:extLst>
          </p:cNvPr>
          <p:cNvCxnSpPr>
            <a:cxnSpLocks/>
          </p:cNvCxnSpPr>
          <p:nvPr/>
        </p:nvCxnSpPr>
        <p:spPr>
          <a:xfrm>
            <a:off x="9153728" y="3829454"/>
            <a:ext cx="75875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619981A-D4DB-1FD3-5F5D-9FBEAF2E3F6E}"/>
              </a:ext>
            </a:extLst>
          </p:cNvPr>
          <p:cNvSpPr txBox="1"/>
          <p:nvPr/>
        </p:nvSpPr>
        <p:spPr>
          <a:xfrm>
            <a:off x="8686800" y="4597781"/>
            <a:ext cx="2131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(WRT = MTD – RTO)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4FE8A7-A8EC-E276-D293-EA81E731F9D2}"/>
              </a:ext>
            </a:extLst>
          </p:cNvPr>
          <p:cNvSpPr txBox="1"/>
          <p:nvPr/>
        </p:nvSpPr>
        <p:spPr>
          <a:xfrm>
            <a:off x="3725694" y="6371617"/>
            <a:ext cx="5876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(Speakers notes on hot, cold and warm sites – Slide 26)</a:t>
            </a:r>
          </a:p>
        </p:txBody>
      </p:sp>
    </p:spTree>
    <p:extLst>
      <p:ext uri="{BB962C8B-B14F-4D97-AF65-F5344CB8AC3E}">
        <p14:creationId xmlns:p14="http://schemas.microsoft.com/office/powerpoint/2010/main" val="250914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Testing the BCP</a:t>
            </a:r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7645" y="2336872"/>
            <a:ext cx="9253444" cy="39861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Structured walkthrough – representatives talking through plan. This may identify gaps or weaknesses.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Simulation test – Involves role-playing and focuses on particular types of disasters or disruptions.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Parallel test – Recovery systems built/set up to see if they can perform actual transactions to support key processes.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Full-scale (or full-interruption) test. Pretend the disaster actually happened and act accordingly with the plan and personnel. Expensive!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A7D3C7-3626-C750-6F42-F04CE4A06629}"/>
              </a:ext>
            </a:extLst>
          </p:cNvPr>
          <p:cNvSpPr txBox="1"/>
          <p:nvPr/>
        </p:nvSpPr>
        <p:spPr>
          <a:xfrm>
            <a:off x="6260568" y="6581001"/>
            <a:ext cx="5931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dirty="0">
                <a:solidFill>
                  <a:srgbClr val="FFFF00"/>
                </a:solidFill>
              </a:rPr>
              <a:t>https://ussignal.com/blog/disaster-recovery-plan-testing-methods-and-must-haves</a:t>
            </a:r>
          </a:p>
        </p:txBody>
      </p:sp>
    </p:spTree>
    <p:extLst>
      <p:ext uri="{BB962C8B-B14F-4D97-AF65-F5344CB8AC3E}">
        <p14:creationId xmlns:p14="http://schemas.microsoft.com/office/powerpoint/2010/main" val="69919985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win32_fixed.potx" id="{FA6E73D7-AB4D-470A-BC20-4A5DAA7F1483}" vid="{121C5919-B768-4EE0-B81A-4F293224EA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33</TotalTime>
  <Words>1206</Words>
  <Application>Microsoft Office PowerPoint</Application>
  <PresentationFormat>Widescreen</PresentationFormat>
  <Paragraphs>135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Narrow</vt:lpstr>
      <vt:lpstr>Calibri</vt:lpstr>
      <vt:lpstr>Roboto</vt:lpstr>
      <vt:lpstr>Segoe UI</vt:lpstr>
      <vt:lpstr>Trebuchet MS</vt:lpstr>
      <vt:lpstr>Berlin</vt:lpstr>
      <vt:lpstr>Data Security Revision 3</vt:lpstr>
      <vt:lpstr>Business Continuity (Part 1)</vt:lpstr>
      <vt:lpstr>Quantitative Risk Analysis</vt:lpstr>
      <vt:lpstr>Risk Management Strategies</vt:lpstr>
      <vt:lpstr>Business Continuity (Part 1)</vt:lpstr>
      <vt:lpstr>Business Continuity Planning</vt:lpstr>
      <vt:lpstr>Change management</vt:lpstr>
      <vt:lpstr>Disaster recovery</vt:lpstr>
      <vt:lpstr>Testing the BCP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Security Revision 3</dc:title>
  <dc:creator>Andrew Owens</dc:creator>
  <cp:lastModifiedBy>Andrew Owens</cp:lastModifiedBy>
  <cp:revision>1</cp:revision>
  <dcterms:created xsi:type="dcterms:W3CDTF">2023-05-24T01:15:36Z</dcterms:created>
  <dcterms:modified xsi:type="dcterms:W3CDTF">2023-05-24T01:49:19Z</dcterms:modified>
</cp:coreProperties>
</file>