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57"/>
  </p:notesMasterIdLst>
  <p:sldIdLst>
    <p:sldId id="256" r:id="rId3"/>
    <p:sldId id="257" r:id="rId4"/>
    <p:sldId id="258" r:id="rId5"/>
    <p:sldId id="259" r:id="rId6"/>
    <p:sldId id="306" r:id="rId7"/>
    <p:sldId id="316" r:id="rId8"/>
    <p:sldId id="307" r:id="rId9"/>
    <p:sldId id="308" r:id="rId10"/>
    <p:sldId id="309" r:id="rId11"/>
    <p:sldId id="274" r:id="rId12"/>
    <p:sldId id="275" r:id="rId13"/>
    <p:sldId id="276" r:id="rId14"/>
    <p:sldId id="262" r:id="rId15"/>
    <p:sldId id="310" r:id="rId16"/>
    <p:sldId id="311" r:id="rId17"/>
    <p:sldId id="312" r:id="rId18"/>
    <p:sldId id="313" r:id="rId19"/>
    <p:sldId id="314" r:id="rId20"/>
    <p:sldId id="315" r:id="rId21"/>
    <p:sldId id="305" r:id="rId22"/>
    <p:sldId id="317" r:id="rId23"/>
    <p:sldId id="264" r:id="rId24"/>
    <p:sldId id="265" r:id="rId25"/>
    <p:sldId id="266" r:id="rId26"/>
    <p:sldId id="267" r:id="rId27"/>
    <p:sldId id="268" r:id="rId28"/>
    <p:sldId id="302" r:id="rId29"/>
    <p:sldId id="278" r:id="rId30"/>
    <p:sldId id="280" r:id="rId31"/>
    <p:sldId id="318" r:id="rId32"/>
    <p:sldId id="282" r:id="rId33"/>
    <p:sldId id="283" r:id="rId34"/>
    <p:sldId id="319" r:id="rId35"/>
    <p:sldId id="320" r:id="rId36"/>
    <p:sldId id="271" r:id="rId37"/>
    <p:sldId id="272" r:id="rId38"/>
    <p:sldId id="273" r:id="rId39"/>
    <p:sldId id="321" r:id="rId40"/>
    <p:sldId id="322" r:id="rId41"/>
    <p:sldId id="323" r:id="rId42"/>
    <p:sldId id="324" r:id="rId43"/>
    <p:sldId id="303" r:id="rId44"/>
    <p:sldId id="304" r:id="rId45"/>
    <p:sldId id="325" r:id="rId46"/>
    <p:sldId id="284" r:id="rId47"/>
    <p:sldId id="285" r:id="rId48"/>
    <p:sldId id="290" r:id="rId49"/>
    <p:sldId id="286" r:id="rId50"/>
    <p:sldId id="287" r:id="rId51"/>
    <p:sldId id="288" r:id="rId52"/>
    <p:sldId id="289" r:id="rId53"/>
    <p:sldId id="326" r:id="rId54"/>
    <p:sldId id="327" r:id="rId55"/>
    <p:sldId id="297" r:id="rId56"/>
  </p:sldIdLst>
  <p:sldSz cx="9144000" cy="5143500" type="screen16x9"/>
  <p:notesSz cx="6858000" cy="9144000"/>
  <p:embeddedFontLst>
    <p:embeddedFont>
      <p:font typeface="Algerian" panose="04020705040A02060702" pitchFamily="82" charset="0"/>
      <p:regular r:id="rId58"/>
    </p:embeddedFont>
    <p:embeddedFont>
      <p:font typeface="Century Schoolbook" panose="02040604050505020304" pitchFamily="18" charset="0"/>
      <p:regular r:id="rId59"/>
      <p:bold r:id="rId60"/>
      <p:italic r:id="rId61"/>
      <p:boldItalic r:id="rId62"/>
    </p:embeddedFont>
    <p:embeddedFont>
      <p:font typeface="Consolas" panose="020B0609020204030204" pitchFamily="49" charset="0"/>
      <p:regular r:id="rId63"/>
      <p:bold r:id="rId64"/>
      <p:italic r:id="rId65"/>
      <p:boldItalic r:id="rId66"/>
    </p:embeddedFont>
    <p:embeddedFont>
      <p:font typeface="Gill Sans MT" panose="020B0502020104020203" pitchFamily="34" charset="0"/>
      <p:regular r:id="rId67"/>
      <p:bold r:id="rId68"/>
      <p:italic r:id="rId69"/>
      <p:boldItalic r:id="rId70"/>
    </p:embeddedFont>
    <p:embeddedFont>
      <p:font typeface="Lato" panose="020F0502020204030203" pitchFamily="34" charset="0"/>
      <p:regular r:id="rId71"/>
      <p:bold r:id="rId72"/>
      <p:italic r:id="rId73"/>
      <p:boldItalic r:id="rId74"/>
    </p:embeddedFont>
    <p:embeddedFont>
      <p:font typeface="Raleway" pitchFamily="2" charset="0"/>
      <p:regular r:id="rId75"/>
      <p:bold r:id="rId76"/>
      <p:italic r:id="rId77"/>
      <p:boldItalic r:id="rId78"/>
    </p:embeddedFont>
    <p:embeddedFont>
      <p:font typeface="Roboto Mono" panose="00000009000000000000" pitchFamily="49" charset="0"/>
      <p:regular r:id="rId79"/>
      <p:bold r:id="rId80"/>
      <p:italic r:id="rId81"/>
      <p:boldItalic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3" roundtripDataSignature="AMtx7mhIaGwXVRzdCAqsjptvQj03L8+C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22"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6.fntdata"/><Relationship Id="rId68" Type="http://schemas.openxmlformats.org/officeDocument/2006/relationships/font" Target="fonts/font11.fntdata"/><Relationship Id="rId84"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font" Target="fonts/font1.fntdata"/><Relationship Id="rId74" Type="http://schemas.openxmlformats.org/officeDocument/2006/relationships/font" Target="fonts/font17.fntdata"/><Relationship Id="rId79" Type="http://schemas.openxmlformats.org/officeDocument/2006/relationships/font" Target="fonts/font22.fntdata"/><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5.fntdata"/><Relationship Id="rId80" Type="http://schemas.openxmlformats.org/officeDocument/2006/relationships/font" Target="fonts/font23.fntdata"/><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83"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font" Target="fonts/font24.fntdata"/><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9.fntdata"/><Relationship Id="rId7" Type="http://schemas.openxmlformats.org/officeDocument/2006/relationships/slide" Target="slides/slide5.xml"/><Relationship Id="rId71" Type="http://schemas.openxmlformats.org/officeDocument/2006/relationships/font" Target="fonts/font14.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9.fntdata"/><Relationship Id="rId87" Type="http://schemas.openxmlformats.org/officeDocument/2006/relationships/tableStyles" Target="tableStyles.xml"/><Relationship Id="rId61" Type="http://schemas.openxmlformats.org/officeDocument/2006/relationships/font" Target="fonts/font4.fntdata"/><Relationship Id="rId82"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47923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18891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12686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2246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835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3a647e8e9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g23a647e8e91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22887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87127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68336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3a647e8e91_3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g23a647e8e91_3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4488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68130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537605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548643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3a647e8e91_3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g23a647e8e91_3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 name="Google Shape;31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3a647e8e91_3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g23a647e8e91_3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352102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3a647e8e91_3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g23a647e8e91_3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4792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33"/>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 name="Google Shape;11;p33"/>
          <p:cNvGrpSpPr/>
          <p:nvPr/>
        </p:nvGrpSpPr>
        <p:grpSpPr>
          <a:xfrm>
            <a:off x="830392" y="1191256"/>
            <a:ext cx="745763" cy="45826"/>
            <a:chOff x="4580561" y="2589004"/>
            <a:chExt cx="1064464" cy="25200"/>
          </a:xfrm>
        </p:grpSpPr>
        <p:sp>
          <p:nvSpPr>
            <p:cNvPr id="12" name="Google Shape;12;p3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3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 name="Google Shape;14;p33"/>
          <p:cNvSpPr txBox="1">
            <a:spLocks noGrp="1"/>
          </p:cNvSpPr>
          <p:nvPr>
            <p:ph type="ctrTitle"/>
          </p:nvPr>
        </p:nvSpPr>
        <p:spPr>
          <a:xfrm>
            <a:off x="729450" y="1322450"/>
            <a:ext cx="7688100" cy="1664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15" name="Google Shape;15;p33"/>
          <p:cNvSpPr txBox="1">
            <a:spLocks noGrp="1"/>
          </p:cNvSpPr>
          <p:nvPr>
            <p:ph type="subTitle" idx="1"/>
          </p:nvPr>
        </p:nvSpPr>
        <p:spPr>
          <a:xfrm>
            <a:off x="729627" y="3172900"/>
            <a:ext cx="7688100" cy="541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6" name="Google Shape;16;p3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42"/>
          <p:cNvGrpSpPr/>
          <p:nvPr/>
        </p:nvGrpSpPr>
        <p:grpSpPr>
          <a:xfrm>
            <a:off x="830392" y="4169130"/>
            <a:ext cx="745763" cy="45826"/>
            <a:chOff x="4580561" y="2589004"/>
            <a:chExt cx="1064464" cy="25200"/>
          </a:xfrm>
        </p:grpSpPr>
        <p:sp>
          <p:nvSpPr>
            <p:cNvPr id="75" name="Google Shape;75;p42"/>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42"/>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7" name="Google Shape;77;p42"/>
          <p:cNvSpPr txBox="1">
            <a:spLocks noGrp="1"/>
          </p:cNvSpPr>
          <p:nvPr>
            <p:ph type="title" hasCustomPrompt="1"/>
          </p:nvPr>
        </p:nvSpPr>
        <p:spPr>
          <a:xfrm>
            <a:off x="729450" y="733950"/>
            <a:ext cx="7688400" cy="1244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78" name="Google Shape;78;p42"/>
          <p:cNvSpPr txBox="1">
            <a:spLocks noGrp="1"/>
          </p:cNvSpPr>
          <p:nvPr>
            <p:ph type="body" idx="1"/>
          </p:nvPr>
        </p:nvSpPr>
        <p:spPr>
          <a:xfrm>
            <a:off x="729450" y="2272888"/>
            <a:ext cx="7688400" cy="15804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lt1"/>
              </a:buClr>
              <a:buSzPts val="1300"/>
              <a:buChar char="●"/>
              <a:defRPr>
                <a:solidFill>
                  <a:schemeClr val="lt1"/>
                </a:solidFill>
              </a:defRPr>
            </a:lvl1pPr>
            <a:lvl2pPr marL="914400" lvl="1" indent="-298450" algn="l">
              <a:lnSpc>
                <a:spcPct val="115000"/>
              </a:lnSpc>
              <a:spcBef>
                <a:spcPts val="0"/>
              </a:spcBef>
              <a:spcAft>
                <a:spcPts val="0"/>
              </a:spcAft>
              <a:buClr>
                <a:schemeClr val="lt1"/>
              </a:buClr>
              <a:buSzPts val="1100"/>
              <a:buChar char="○"/>
              <a:defRPr>
                <a:solidFill>
                  <a:schemeClr val="lt1"/>
                </a:solidFill>
              </a:defRPr>
            </a:lvl2pPr>
            <a:lvl3pPr marL="1371600" lvl="2" indent="-298450" algn="l">
              <a:lnSpc>
                <a:spcPct val="115000"/>
              </a:lnSpc>
              <a:spcBef>
                <a:spcPts val="0"/>
              </a:spcBef>
              <a:spcAft>
                <a:spcPts val="0"/>
              </a:spcAft>
              <a:buClr>
                <a:schemeClr val="lt1"/>
              </a:buClr>
              <a:buSzPts val="1100"/>
              <a:buChar char="■"/>
              <a:defRPr>
                <a:solidFill>
                  <a:schemeClr val="lt1"/>
                </a:solidFill>
              </a:defRPr>
            </a:lvl3pPr>
            <a:lvl4pPr marL="1828800" lvl="3" indent="-298450" algn="l">
              <a:lnSpc>
                <a:spcPct val="115000"/>
              </a:lnSpc>
              <a:spcBef>
                <a:spcPts val="0"/>
              </a:spcBef>
              <a:spcAft>
                <a:spcPts val="0"/>
              </a:spcAft>
              <a:buClr>
                <a:schemeClr val="lt1"/>
              </a:buClr>
              <a:buSzPts val="1100"/>
              <a:buChar char="●"/>
              <a:defRPr>
                <a:solidFill>
                  <a:schemeClr val="lt1"/>
                </a:solidFill>
              </a:defRPr>
            </a:lvl4pPr>
            <a:lvl5pPr marL="2286000" lvl="4" indent="-298450" algn="l">
              <a:lnSpc>
                <a:spcPct val="115000"/>
              </a:lnSpc>
              <a:spcBef>
                <a:spcPts val="0"/>
              </a:spcBef>
              <a:spcAft>
                <a:spcPts val="0"/>
              </a:spcAft>
              <a:buClr>
                <a:schemeClr val="lt1"/>
              </a:buClr>
              <a:buSzPts val="1100"/>
              <a:buChar char="○"/>
              <a:defRPr>
                <a:solidFill>
                  <a:schemeClr val="lt1"/>
                </a:solidFill>
              </a:defRPr>
            </a:lvl5pPr>
            <a:lvl6pPr marL="2743200" lvl="5" indent="-298450" algn="l">
              <a:lnSpc>
                <a:spcPct val="115000"/>
              </a:lnSpc>
              <a:spcBef>
                <a:spcPts val="0"/>
              </a:spcBef>
              <a:spcAft>
                <a:spcPts val="0"/>
              </a:spcAft>
              <a:buClr>
                <a:schemeClr val="lt1"/>
              </a:buClr>
              <a:buSzPts val="1100"/>
              <a:buChar char="■"/>
              <a:defRPr>
                <a:solidFill>
                  <a:schemeClr val="lt1"/>
                </a:solidFill>
              </a:defRPr>
            </a:lvl6pPr>
            <a:lvl7pPr marL="3200400" lvl="6" indent="-298450" algn="l">
              <a:lnSpc>
                <a:spcPct val="115000"/>
              </a:lnSpc>
              <a:spcBef>
                <a:spcPts val="0"/>
              </a:spcBef>
              <a:spcAft>
                <a:spcPts val="0"/>
              </a:spcAft>
              <a:buClr>
                <a:schemeClr val="lt1"/>
              </a:buClr>
              <a:buSzPts val="1100"/>
              <a:buChar char="●"/>
              <a:defRPr>
                <a:solidFill>
                  <a:schemeClr val="lt1"/>
                </a:solidFill>
              </a:defRPr>
            </a:lvl7pPr>
            <a:lvl8pPr marL="3657600" lvl="7" indent="-298450" algn="l">
              <a:lnSpc>
                <a:spcPct val="115000"/>
              </a:lnSpc>
              <a:spcBef>
                <a:spcPts val="0"/>
              </a:spcBef>
              <a:spcAft>
                <a:spcPts val="0"/>
              </a:spcAft>
              <a:buClr>
                <a:schemeClr val="lt1"/>
              </a:buClr>
              <a:buSzPts val="1100"/>
              <a:buChar char="○"/>
              <a:defRPr>
                <a:solidFill>
                  <a:schemeClr val="lt1"/>
                </a:solidFill>
              </a:defRPr>
            </a:lvl8pPr>
            <a:lvl9pPr marL="4114800" lvl="8" indent="-298450" algn="l">
              <a:lnSpc>
                <a:spcPct val="115000"/>
              </a:lnSpc>
              <a:spcBef>
                <a:spcPts val="0"/>
              </a:spcBef>
              <a:spcAft>
                <a:spcPts val="0"/>
              </a:spcAft>
              <a:buClr>
                <a:schemeClr val="lt1"/>
              </a:buClr>
              <a:buSzPts val="1100"/>
              <a:buChar char="■"/>
              <a:defRPr>
                <a:solidFill>
                  <a:schemeClr val="lt1"/>
                </a:solidFill>
              </a:defRPr>
            </a:lvl9pPr>
          </a:lstStyle>
          <a:p>
            <a:endParaRPr/>
          </a:p>
        </p:txBody>
      </p:sp>
      <p:sp>
        <p:nvSpPr>
          <p:cNvPr id="79" name="Google Shape;79;p4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4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9"/>
        <p:cNvGrpSpPr/>
        <p:nvPr/>
      </p:nvGrpSpPr>
      <p:grpSpPr>
        <a:xfrm>
          <a:off x="0" y="0"/>
          <a:ext cx="0" cy="0"/>
          <a:chOff x="0" y="0"/>
          <a:chExt cx="0" cy="0"/>
        </a:xfrm>
      </p:grpSpPr>
      <p:sp>
        <p:nvSpPr>
          <p:cNvPr id="10" name="Google Shape;10;p4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 name="Google Shape;11;p42"/>
          <p:cNvGrpSpPr/>
          <p:nvPr/>
        </p:nvGrpSpPr>
        <p:grpSpPr>
          <a:xfrm>
            <a:off x="830392" y="1191256"/>
            <a:ext cx="745763" cy="45826"/>
            <a:chOff x="4580561" y="2589004"/>
            <a:chExt cx="1064464" cy="25200"/>
          </a:xfrm>
        </p:grpSpPr>
        <p:sp>
          <p:nvSpPr>
            <p:cNvPr id="12" name="Google Shape;12;p4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4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 name="Google Shape;14;p42"/>
          <p:cNvSpPr txBox="1">
            <a:spLocks noGrp="1"/>
          </p:cNvSpPr>
          <p:nvPr>
            <p:ph type="ctrTitle"/>
          </p:nvPr>
        </p:nvSpPr>
        <p:spPr>
          <a:xfrm>
            <a:off x="729450" y="1322450"/>
            <a:ext cx="7688100" cy="1664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15" name="Google Shape;15;p42"/>
          <p:cNvSpPr txBox="1">
            <a:spLocks noGrp="1"/>
          </p:cNvSpPr>
          <p:nvPr>
            <p:ph type="subTitle" idx="1"/>
          </p:nvPr>
        </p:nvSpPr>
        <p:spPr>
          <a:xfrm>
            <a:off x="729627" y="3172900"/>
            <a:ext cx="7688100" cy="541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6" name="Google Shape;16;p4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509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3"/>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 name="Google Shape;19;p43"/>
          <p:cNvGrpSpPr/>
          <p:nvPr/>
        </p:nvGrpSpPr>
        <p:grpSpPr>
          <a:xfrm>
            <a:off x="830392" y="1191256"/>
            <a:ext cx="745763" cy="45826"/>
            <a:chOff x="4580561" y="2589004"/>
            <a:chExt cx="1064464" cy="25200"/>
          </a:xfrm>
        </p:grpSpPr>
        <p:sp>
          <p:nvSpPr>
            <p:cNvPr id="20" name="Google Shape;20;p4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4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 name="Google Shape;22;p43"/>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23" name="Google Shape;23;p43"/>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24" name="Google Shape;24;p4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95333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25"/>
        <p:cNvGrpSpPr/>
        <p:nvPr/>
      </p:nvGrpSpPr>
      <p:grpSpPr>
        <a:xfrm>
          <a:off x="0" y="0"/>
          <a:ext cx="0" cy="0"/>
          <a:chOff x="0" y="0"/>
          <a:chExt cx="0" cy="0"/>
        </a:xfrm>
      </p:grpSpPr>
      <p:grpSp>
        <p:nvGrpSpPr>
          <p:cNvPr id="26" name="Google Shape;26;p44"/>
          <p:cNvGrpSpPr/>
          <p:nvPr/>
        </p:nvGrpSpPr>
        <p:grpSpPr>
          <a:xfrm>
            <a:off x="830392" y="1191256"/>
            <a:ext cx="745763" cy="45826"/>
            <a:chOff x="4580561" y="2589004"/>
            <a:chExt cx="1064464" cy="25200"/>
          </a:xfrm>
        </p:grpSpPr>
        <p:sp>
          <p:nvSpPr>
            <p:cNvPr id="27" name="Google Shape;27;p44"/>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44"/>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 name="Google Shape;29;p44"/>
          <p:cNvSpPr txBox="1">
            <a:spLocks noGrp="1"/>
          </p:cNvSpPr>
          <p:nvPr>
            <p:ph type="title"/>
          </p:nvPr>
        </p:nvSpPr>
        <p:spPr>
          <a:xfrm>
            <a:off x="729450" y="1322450"/>
            <a:ext cx="7688400" cy="1518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30" name="Google Shape;30;p44"/>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05198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
        <p:cNvGrpSpPr/>
        <p:nvPr/>
      </p:nvGrpSpPr>
      <p:grpSpPr>
        <a:xfrm>
          <a:off x="0" y="0"/>
          <a:ext cx="0" cy="0"/>
          <a:chOff x="0" y="0"/>
          <a:chExt cx="0" cy="0"/>
        </a:xfrm>
      </p:grpSpPr>
      <p:sp>
        <p:nvSpPr>
          <p:cNvPr id="32" name="Google Shape;32;p4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3" name="Google Shape;33;p45"/>
          <p:cNvGrpSpPr/>
          <p:nvPr/>
        </p:nvGrpSpPr>
        <p:grpSpPr>
          <a:xfrm>
            <a:off x="830392" y="1191256"/>
            <a:ext cx="745763" cy="45826"/>
            <a:chOff x="4580561" y="2589004"/>
            <a:chExt cx="1064464" cy="25200"/>
          </a:xfrm>
        </p:grpSpPr>
        <p:sp>
          <p:nvSpPr>
            <p:cNvPr id="34" name="Google Shape;34;p4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4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 name="Google Shape;36;p45"/>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37" name="Google Shape;37;p45"/>
          <p:cNvSpPr txBox="1">
            <a:spLocks noGrp="1"/>
          </p:cNvSpPr>
          <p:nvPr>
            <p:ph type="body" idx="1"/>
          </p:nvPr>
        </p:nvSpPr>
        <p:spPr>
          <a:xfrm>
            <a:off x="729325" y="2078875"/>
            <a:ext cx="37743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38" name="Google Shape;38;p45"/>
          <p:cNvSpPr txBox="1">
            <a:spLocks noGrp="1"/>
          </p:cNvSpPr>
          <p:nvPr>
            <p:ph type="body" idx="2"/>
          </p:nvPr>
        </p:nvSpPr>
        <p:spPr>
          <a:xfrm>
            <a:off x="4643604" y="2078875"/>
            <a:ext cx="37743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39" name="Google Shape;39;p4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91638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4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 name="Google Shape;42;p46"/>
          <p:cNvGrpSpPr/>
          <p:nvPr/>
        </p:nvGrpSpPr>
        <p:grpSpPr>
          <a:xfrm>
            <a:off x="830392" y="1191256"/>
            <a:ext cx="745763" cy="45826"/>
            <a:chOff x="4580561" y="2589004"/>
            <a:chExt cx="1064464" cy="25200"/>
          </a:xfrm>
        </p:grpSpPr>
        <p:sp>
          <p:nvSpPr>
            <p:cNvPr id="43" name="Google Shape;43;p4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4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 name="Google Shape;45;p46"/>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46" name="Google Shape;46;p4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16946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7"/>
        <p:cNvGrpSpPr/>
        <p:nvPr/>
      </p:nvGrpSpPr>
      <p:grpSpPr>
        <a:xfrm>
          <a:off x="0" y="0"/>
          <a:ext cx="0" cy="0"/>
          <a:chOff x="0" y="0"/>
          <a:chExt cx="0" cy="0"/>
        </a:xfrm>
      </p:grpSpPr>
      <p:sp>
        <p:nvSpPr>
          <p:cNvPr id="48" name="Google Shape;48;p4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9" name="Google Shape;49;p47"/>
          <p:cNvGrpSpPr/>
          <p:nvPr/>
        </p:nvGrpSpPr>
        <p:grpSpPr>
          <a:xfrm>
            <a:off x="830392" y="1191256"/>
            <a:ext cx="745763" cy="45826"/>
            <a:chOff x="4580561" y="2589004"/>
            <a:chExt cx="1064464" cy="25200"/>
          </a:xfrm>
        </p:grpSpPr>
        <p:sp>
          <p:nvSpPr>
            <p:cNvPr id="50" name="Google Shape;50;p4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4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 name="Google Shape;52;p47"/>
          <p:cNvSpPr txBox="1">
            <a:spLocks noGrp="1"/>
          </p:cNvSpPr>
          <p:nvPr>
            <p:ph type="title"/>
          </p:nvPr>
        </p:nvSpPr>
        <p:spPr>
          <a:xfrm>
            <a:off x="730000" y="1318650"/>
            <a:ext cx="3300900" cy="1381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53" name="Google Shape;53;p47"/>
          <p:cNvSpPr txBox="1">
            <a:spLocks noGrp="1"/>
          </p:cNvSpPr>
          <p:nvPr>
            <p:ph type="body" idx="1"/>
          </p:nvPr>
        </p:nvSpPr>
        <p:spPr>
          <a:xfrm>
            <a:off x="721225" y="2781725"/>
            <a:ext cx="3300900" cy="1597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54" name="Google Shape;54;p47"/>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78865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48"/>
          <p:cNvGrpSpPr/>
          <p:nvPr/>
        </p:nvGrpSpPr>
        <p:grpSpPr>
          <a:xfrm>
            <a:off x="830392" y="4169130"/>
            <a:ext cx="745763" cy="45826"/>
            <a:chOff x="4580561" y="2589004"/>
            <a:chExt cx="1064464" cy="25200"/>
          </a:xfrm>
        </p:grpSpPr>
        <p:sp>
          <p:nvSpPr>
            <p:cNvPr id="57" name="Google Shape;57;p4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4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9" name="Google Shape;59;p48"/>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60" name="Google Shape;60;p4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28345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
        <p:cNvGrpSpPr/>
        <p:nvPr/>
      </p:nvGrpSpPr>
      <p:grpSpPr>
        <a:xfrm>
          <a:off x="0" y="0"/>
          <a:ext cx="0" cy="0"/>
          <a:chOff x="0" y="0"/>
          <a:chExt cx="0" cy="0"/>
        </a:xfrm>
      </p:grpSpPr>
      <p:sp>
        <p:nvSpPr>
          <p:cNvPr id="62" name="Google Shape;62;p4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3" name="Google Shape;63;p49"/>
          <p:cNvGrpSpPr/>
          <p:nvPr/>
        </p:nvGrpSpPr>
        <p:grpSpPr>
          <a:xfrm>
            <a:off x="830392" y="1191256"/>
            <a:ext cx="745763" cy="45826"/>
            <a:chOff x="4580561" y="2589004"/>
            <a:chExt cx="1064464" cy="25200"/>
          </a:xfrm>
        </p:grpSpPr>
        <p:sp>
          <p:nvSpPr>
            <p:cNvPr id="64" name="Google Shape;64;p4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4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 name="Google Shape;66;p49"/>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67" name="Google Shape;67;p49"/>
          <p:cNvSpPr txBox="1">
            <a:spLocks noGrp="1"/>
          </p:cNvSpPr>
          <p:nvPr>
            <p:ph type="subTitle" idx="1"/>
          </p:nvPr>
        </p:nvSpPr>
        <p:spPr>
          <a:xfrm>
            <a:off x="724950" y="3161525"/>
            <a:ext cx="3300900" cy="759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68" name="Google Shape;68;p49"/>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69" name="Google Shape;69;p4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0580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3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 name="Google Shape;19;p34"/>
          <p:cNvGrpSpPr/>
          <p:nvPr/>
        </p:nvGrpSpPr>
        <p:grpSpPr>
          <a:xfrm>
            <a:off x="830392" y="1191256"/>
            <a:ext cx="745763" cy="45826"/>
            <a:chOff x="4580561" y="2589004"/>
            <a:chExt cx="1064464" cy="25200"/>
          </a:xfrm>
        </p:grpSpPr>
        <p:sp>
          <p:nvSpPr>
            <p:cNvPr id="20" name="Google Shape;20;p3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 name="Google Shape;22;p34"/>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23" name="Google Shape;23;p34"/>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24" name="Google Shape;24;p34"/>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0"/>
        <p:cNvGrpSpPr/>
        <p:nvPr/>
      </p:nvGrpSpPr>
      <p:grpSpPr>
        <a:xfrm>
          <a:off x="0" y="0"/>
          <a:ext cx="0" cy="0"/>
          <a:chOff x="0" y="0"/>
          <a:chExt cx="0" cy="0"/>
        </a:xfrm>
      </p:grpSpPr>
      <p:sp>
        <p:nvSpPr>
          <p:cNvPr id="71" name="Google Shape;71;p50"/>
          <p:cNvSpPr txBox="1">
            <a:spLocks noGrp="1"/>
          </p:cNvSpPr>
          <p:nvPr>
            <p:ph type="body" idx="1"/>
          </p:nvPr>
        </p:nvSpPr>
        <p:spPr>
          <a:xfrm>
            <a:off x="724950" y="4372551"/>
            <a:ext cx="7697400" cy="4605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300"/>
              <a:buNone/>
              <a:defRPr/>
            </a:lvl1pPr>
          </a:lstStyle>
          <a:p>
            <a:endParaRPr/>
          </a:p>
        </p:txBody>
      </p:sp>
      <p:sp>
        <p:nvSpPr>
          <p:cNvPr id="72" name="Google Shape;72;p5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86923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51"/>
          <p:cNvGrpSpPr/>
          <p:nvPr/>
        </p:nvGrpSpPr>
        <p:grpSpPr>
          <a:xfrm>
            <a:off x="830392" y="4169130"/>
            <a:ext cx="745763" cy="45826"/>
            <a:chOff x="4580561" y="2589004"/>
            <a:chExt cx="1064464" cy="25200"/>
          </a:xfrm>
        </p:grpSpPr>
        <p:sp>
          <p:nvSpPr>
            <p:cNvPr id="75" name="Google Shape;75;p5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5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7" name="Google Shape;77;p51"/>
          <p:cNvSpPr txBox="1">
            <a:spLocks noGrp="1"/>
          </p:cNvSpPr>
          <p:nvPr>
            <p:ph type="title" hasCustomPrompt="1"/>
          </p:nvPr>
        </p:nvSpPr>
        <p:spPr>
          <a:xfrm>
            <a:off x="729450" y="733950"/>
            <a:ext cx="7688400" cy="1244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78" name="Google Shape;78;p51"/>
          <p:cNvSpPr txBox="1">
            <a:spLocks noGrp="1"/>
          </p:cNvSpPr>
          <p:nvPr>
            <p:ph type="body" idx="1"/>
          </p:nvPr>
        </p:nvSpPr>
        <p:spPr>
          <a:xfrm>
            <a:off x="729450" y="2272888"/>
            <a:ext cx="7688400" cy="15804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lt1"/>
              </a:buClr>
              <a:buSzPts val="1300"/>
              <a:buChar char="●"/>
              <a:defRPr>
                <a:solidFill>
                  <a:schemeClr val="lt1"/>
                </a:solidFill>
              </a:defRPr>
            </a:lvl1pPr>
            <a:lvl2pPr marL="914400" lvl="1" indent="-298450" algn="l">
              <a:lnSpc>
                <a:spcPct val="115000"/>
              </a:lnSpc>
              <a:spcBef>
                <a:spcPts val="0"/>
              </a:spcBef>
              <a:spcAft>
                <a:spcPts val="0"/>
              </a:spcAft>
              <a:buClr>
                <a:schemeClr val="lt1"/>
              </a:buClr>
              <a:buSzPts val="1100"/>
              <a:buChar char="○"/>
              <a:defRPr>
                <a:solidFill>
                  <a:schemeClr val="lt1"/>
                </a:solidFill>
              </a:defRPr>
            </a:lvl2pPr>
            <a:lvl3pPr marL="1371600" lvl="2" indent="-298450" algn="l">
              <a:lnSpc>
                <a:spcPct val="115000"/>
              </a:lnSpc>
              <a:spcBef>
                <a:spcPts val="0"/>
              </a:spcBef>
              <a:spcAft>
                <a:spcPts val="0"/>
              </a:spcAft>
              <a:buClr>
                <a:schemeClr val="lt1"/>
              </a:buClr>
              <a:buSzPts val="1100"/>
              <a:buChar char="■"/>
              <a:defRPr>
                <a:solidFill>
                  <a:schemeClr val="lt1"/>
                </a:solidFill>
              </a:defRPr>
            </a:lvl3pPr>
            <a:lvl4pPr marL="1828800" lvl="3" indent="-298450" algn="l">
              <a:lnSpc>
                <a:spcPct val="115000"/>
              </a:lnSpc>
              <a:spcBef>
                <a:spcPts val="0"/>
              </a:spcBef>
              <a:spcAft>
                <a:spcPts val="0"/>
              </a:spcAft>
              <a:buClr>
                <a:schemeClr val="lt1"/>
              </a:buClr>
              <a:buSzPts val="1100"/>
              <a:buChar char="●"/>
              <a:defRPr>
                <a:solidFill>
                  <a:schemeClr val="lt1"/>
                </a:solidFill>
              </a:defRPr>
            </a:lvl4pPr>
            <a:lvl5pPr marL="2286000" lvl="4" indent="-298450" algn="l">
              <a:lnSpc>
                <a:spcPct val="115000"/>
              </a:lnSpc>
              <a:spcBef>
                <a:spcPts val="0"/>
              </a:spcBef>
              <a:spcAft>
                <a:spcPts val="0"/>
              </a:spcAft>
              <a:buClr>
                <a:schemeClr val="lt1"/>
              </a:buClr>
              <a:buSzPts val="1100"/>
              <a:buChar char="○"/>
              <a:defRPr>
                <a:solidFill>
                  <a:schemeClr val="lt1"/>
                </a:solidFill>
              </a:defRPr>
            </a:lvl5pPr>
            <a:lvl6pPr marL="2743200" lvl="5" indent="-298450" algn="l">
              <a:lnSpc>
                <a:spcPct val="115000"/>
              </a:lnSpc>
              <a:spcBef>
                <a:spcPts val="0"/>
              </a:spcBef>
              <a:spcAft>
                <a:spcPts val="0"/>
              </a:spcAft>
              <a:buClr>
                <a:schemeClr val="lt1"/>
              </a:buClr>
              <a:buSzPts val="1100"/>
              <a:buChar char="■"/>
              <a:defRPr>
                <a:solidFill>
                  <a:schemeClr val="lt1"/>
                </a:solidFill>
              </a:defRPr>
            </a:lvl6pPr>
            <a:lvl7pPr marL="3200400" lvl="6" indent="-298450" algn="l">
              <a:lnSpc>
                <a:spcPct val="115000"/>
              </a:lnSpc>
              <a:spcBef>
                <a:spcPts val="0"/>
              </a:spcBef>
              <a:spcAft>
                <a:spcPts val="0"/>
              </a:spcAft>
              <a:buClr>
                <a:schemeClr val="lt1"/>
              </a:buClr>
              <a:buSzPts val="1100"/>
              <a:buChar char="●"/>
              <a:defRPr>
                <a:solidFill>
                  <a:schemeClr val="lt1"/>
                </a:solidFill>
              </a:defRPr>
            </a:lvl7pPr>
            <a:lvl8pPr marL="3657600" lvl="7" indent="-298450" algn="l">
              <a:lnSpc>
                <a:spcPct val="115000"/>
              </a:lnSpc>
              <a:spcBef>
                <a:spcPts val="0"/>
              </a:spcBef>
              <a:spcAft>
                <a:spcPts val="0"/>
              </a:spcAft>
              <a:buClr>
                <a:schemeClr val="lt1"/>
              </a:buClr>
              <a:buSzPts val="1100"/>
              <a:buChar char="○"/>
              <a:defRPr>
                <a:solidFill>
                  <a:schemeClr val="lt1"/>
                </a:solidFill>
              </a:defRPr>
            </a:lvl8pPr>
            <a:lvl9pPr marL="4114800" lvl="8" indent="-298450" algn="l">
              <a:lnSpc>
                <a:spcPct val="115000"/>
              </a:lnSpc>
              <a:spcBef>
                <a:spcPts val="0"/>
              </a:spcBef>
              <a:spcAft>
                <a:spcPts val="0"/>
              </a:spcAft>
              <a:buClr>
                <a:schemeClr val="lt1"/>
              </a:buClr>
              <a:buSzPts val="1100"/>
              <a:buChar char="■"/>
              <a:defRPr>
                <a:solidFill>
                  <a:schemeClr val="lt1"/>
                </a:solidFill>
              </a:defRPr>
            </a:lvl9pPr>
          </a:lstStyle>
          <a:p>
            <a:endParaRPr/>
          </a:p>
        </p:txBody>
      </p:sp>
      <p:sp>
        <p:nvSpPr>
          <p:cNvPr id="79" name="Google Shape;79;p5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96604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5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70519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5"/>
        <p:cNvGrpSpPr/>
        <p:nvPr/>
      </p:nvGrpSpPr>
      <p:grpSpPr>
        <a:xfrm>
          <a:off x="0" y="0"/>
          <a:ext cx="0" cy="0"/>
          <a:chOff x="0" y="0"/>
          <a:chExt cx="0" cy="0"/>
        </a:xfrm>
      </p:grpSpPr>
      <p:grpSp>
        <p:nvGrpSpPr>
          <p:cNvPr id="26" name="Google Shape;26;p35"/>
          <p:cNvGrpSpPr/>
          <p:nvPr/>
        </p:nvGrpSpPr>
        <p:grpSpPr>
          <a:xfrm>
            <a:off x="830392" y="1191256"/>
            <a:ext cx="745763" cy="45826"/>
            <a:chOff x="4580561" y="2589004"/>
            <a:chExt cx="1064464" cy="25200"/>
          </a:xfrm>
        </p:grpSpPr>
        <p:sp>
          <p:nvSpPr>
            <p:cNvPr id="27" name="Google Shape;27;p35"/>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35"/>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 name="Google Shape;29;p35"/>
          <p:cNvSpPr txBox="1">
            <a:spLocks noGrp="1"/>
          </p:cNvSpPr>
          <p:nvPr>
            <p:ph type="title"/>
          </p:nvPr>
        </p:nvSpPr>
        <p:spPr>
          <a:xfrm>
            <a:off x="729450" y="1322450"/>
            <a:ext cx="7688400" cy="1518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30" name="Google Shape;30;p3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3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3" name="Google Shape;33;p36"/>
          <p:cNvGrpSpPr/>
          <p:nvPr/>
        </p:nvGrpSpPr>
        <p:grpSpPr>
          <a:xfrm>
            <a:off x="830392" y="1191256"/>
            <a:ext cx="745763" cy="45826"/>
            <a:chOff x="4580561" y="2589004"/>
            <a:chExt cx="1064464" cy="25200"/>
          </a:xfrm>
        </p:grpSpPr>
        <p:sp>
          <p:nvSpPr>
            <p:cNvPr id="34" name="Google Shape;34;p3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 name="Google Shape;36;p36"/>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37" name="Google Shape;37;p36"/>
          <p:cNvSpPr txBox="1">
            <a:spLocks noGrp="1"/>
          </p:cNvSpPr>
          <p:nvPr>
            <p:ph type="body" idx="1"/>
          </p:nvPr>
        </p:nvSpPr>
        <p:spPr>
          <a:xfrm>
            <a:off x="729325" y="2078875"/>
            <a:ext cx="37743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38" name="Google Shape;38;p36"/>
          <p:cNvSpPr txBox="1">
            <a:spLocks noGrp="1"/>
          </p:cNvSpPr>
          <p:nvPr>
            <p:ph type="body" idx="2"/>
          </p:nvPr>
        </p:nvSpPr>
        <p:spPr>
          <a:xfrm>
            <a:off x="4643604" y="2078875"/>
            <a:ext cx="37743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39" name="Google Shape;39;p3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3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 name="Google Shape;42;p37"/>
          <p:cNvGrpSpPr/>
          <p:nvPr/>
        </p:nvGrpSpPr>
        <p:grpSpPr>
          <a:xfrm>
            <a:off x="830392" y="1191256"/>
            <a:ext cx="745763" cy="45826"/>
            <a:chOff x="4580561" y="2589004"/>
            <a:chExt cx="1064464" cy="25200"/>
          </a:xfrm>
        </p:grpSpPr>
        <p:sp>
          <p:nvSpPr>
            <p:cNvPr id="43" name="Google Shape;43;p3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 name="Google Shape;45;p37"/>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46" name="Google Shape;46;p37"/>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38"/>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9" name="Google Shape;49;p38"/>
          <p:cNvGrpSpPr/>
          <p:nvPr/>
        </p:nvGrpSpPr>
        <p:grpSpPr>
          <a:xfrm>
            <a:off x="830392" y="1191256"/>
            <a:ext cx="745763" cy="45826"/>
            <a:chOff x="4580561" y="2589004"/>
            <a:chExt cx="1064464" cy="25200"/>
          </a:xfrm>
        </p:grpSpPr>
        <p:sp>
          <p:nvSpPr>
            <p:cNvPr id="50" name="Google Shape;50;p38"/>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38"/>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 name="Google Shape;52;p38"/>
          <p:cNvSpPr txBox="1">
            <a:spLocks noGrp="1"/>
          </p:cNvSpPr>
          <p:nvPr>
            <p:ph type="title"/>
          </p:nvPr>
        </p:nvSpPr>
        <p:spPr>
          <a:xfrm>
            <a:off x="730000" y="1318650"/>
            <a:ext cx="3300900" cy="1381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53" name="Google Shape;53;p38"/>
          <p:cNvSpPr txBox="1">
            <a:spLocks noGrp="1"/>
          </p:cNvSpPr>
          <p:nvPr>
            <p:ph type="body" idx="1"/>
          </p:nvPr>
        </p:nvSpPr>
        <p:spPr>
          <a:xfrm>
            <a:off x="721225" y="2781725"/>
            <a:ext cx="3300900" cy="1597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54" name="Google Shape;54;p3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39"/>
          <p:cNvGrpSpPr/>
          <p:nvPr/>
        </p:nvGrpSpPr>
        <p:grpSpPr>
          <a:xfrm>
            <a:off x="830392" y="4169130"/>
            <a:ext cx="745763" cy="45826"/>
            <a:chOff x="4580561" y="2589004"/>
            <a:chExt cx="1064464" cy="25200"/>
          </a:xfrm>
        </p:grpSpPr>
        <p:sp>
          <p:nvSpPr>
            <p:cNvPr id="57" name="Google Shape;57;p39"/>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39"/>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9" name="Google Shape;59;p39"/>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60" name="Google Shape;60;p3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40"/>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3" name="Google Shape;63;p40"/>
          <p:cNvGrpSpPr/>
          <p:nvPr/>
        </p:nvGrpSpPr>
        <p:grpSpPr>
          <a:xfrm>
            <a:off x="830392" y="1191256"/>
            <a:ext cx="745763" cy="45826"/>
            <a:chOff x="4580561" y="2589004"/>
            <a:chExt cx="1064464" cy="25200"/>
          </a:xfrm>
        </p:grpSpPr>
        <p:sp>
          <p:nvSpPr>
            <p:cNvPr id="64" name="Google Shape;64;p40"/>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40"/>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 name="Google Shape;66;p40"/>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67" name="Google Shape;67;p40"/>
          <p:cNvSpPr txBox="1">
            <a:spLocks noGrp="1"/>
          </p:cNvSpPr>
          <p:nvPr>
            <p:ph type="subTitle" idx="1"/>
          </p:nvPr>
        </p:nvSpPr>
        <p:spPr>
          <a:xfrm>
            <a:off x="724950" y="3161525"/>
            <a:ext cx="3300900" cy="759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68" name="Google Shape;68;p40"/>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69" name="Google Shape;69;p4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41"/>
          <p:cNvSpPr txBox="1">
            <a:spLocks noGrp="1"/>
          </p:cNvSpPr>
          <p:nvPr>
            <p:ph type="body" idx="1"/>
          </p:nvPr>
        </p:nvSpPr>
        <p:spPr>
          <a:xfrm>
            <a:off x="724950" y="4372551"/>
            <a:ext cx="7697400" cy="4605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300"/>
              <a:buNone/>
              <a:defRPr/>
            </a:lvl1pPr>
          </a:lstStyle>
          <a:p>
            <a:endParaRPr/>
          </a:p>
        </p:txBody>
      </p:sp>
      <p:sp>
        <p:nvSpPr>
          <p:cNvPr id="72" name="Google Shape;72;p4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9pPr>
          </a:lstStyle>
          <a:p>
            <a:endParaRPr/>
          </a:p>
        </p:txBody>
      </p:sp>
      <p:sp>
        <p:nvSpPr>
          <p:cNvPr id="7" name="Google Shape;7;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8" name="Google Shape;8;p3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9pPr>
          </a:lstStyle>
          <a:p>
            <a:endParaRPr/>
          </a:p>
        </p:txBody>
      </p:sp>
      <p:sp>
        <p:nvSpPr>
          <p:cNvPr id="7" name="Google Shape;7;p4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8" name="Google Shape;8;p4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3516337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txBox="1">
            <a:spLocks noGrp="1"/>
          </p:cNvSpPr>
          <p:nvPr>
            <p:ph type="ctrTitle"/>
          </p:nvPr>
        </p:nvSpPr>
        <p:spPr>
          <a:xfrm>
            <a:off x="729450" y="1322450"/>
            <a:ext cx="7688100" cy="1664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4200"/>
              <a:buNone/>
            </a:pPr>
            <a:r>
              <a:rPr lang="en" dirty="0"/>
              <a:t>ComSSA FOP Revision (Final)</a:t>
            </a:r>
            <a:endParaRPr dirty="0"/>
          </a:p>
        </p:txBody>
      </p:sp>
      <p:sp>
        <p:nvSpPr>
          <p:cNvPr id="87" name="Google Shape;87;p1"/>
          <p:cNvSpPr txBox="1">
            <a:spLocks noGrp="1"/>
          </p:cNvSpPr>
          <p:nvPr>
            <p:ph type="subTitle" idx="1"/>
          </p:nvPr>
        </p:nvSpPr>
        <p:spPr>
          <a:xfrm>
            <a:off x="729627" y="3172900"/>
            <a:ext cx="7688100" cy="5412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600"/>
              <a:buNone/>
            </a:pPr>
            <a:r>
              <a:rPr lang="en" dirty="0"/>
              <a:t>31/05/23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9"/>
          <p:cNvSpPr txBox="1">
            <a:spLocks noGrp="1"/>
          </p:cNvSpPr>
          <p:nvPr>
            <p:ph type="title"/>
          </p:nvPr>
        </p:nvSpPr>
        <p:spPr>
          <a:xfrm>
            <a:off x="727650" y="614175"/>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Strings</a:t>
            </a:r>
            <a:endParaRPr/>
          </a:p>
        </p:txBody>
      </p:sp>
      <p:sp>
        <p:nvSpPr>
          <p:cNvPr id="235" name="Google Shape;235;p19"/>
          <p:cNvSpPr txBox="1">
            <a:spLocks noGrp="1"/>
          </p:cNvSpPr>
          <p:nvPr>
            <p:ph type="body" idx="1"/>
          </p:nvPr>
        </p:nvSpPr>
        <p:spPr>
          <a:xfrm>
            <a:off x="729450" y="1375000"/>
            <a:ext cx="7688700" cy="25716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r>
              <a:rPr lang="en" sz="1600"/>
              <a:t>A string is a series of characters − they could be letters, numbers, or something else entirely. In Python we use double quotes (" ") to note something is a string.</a:t>
            </a:r>
            <a:endParaRPr sz="1600"/>
          </a:p>
          <a:p>
            <a:pPr marL="0" lvl="0" indent="0" algn="l" rtl="0">
              <a:lnSpc>
                <a:spcPct val="115000"/>
              </a:lnSpc>
              <a:spcBef>
                <a:spcPts val="1200"/>
              </a:spcBef>
              <a:spcAft>
                <a:spcPts val="0"/>
              </a:spcAft>
              <a:buSzPts val="1300"/>
              <a:buNone/>
            </a:pPr>
            <a:r>
              <a:rPr lang="en" sz="1400">
                <a:latin typeface="Roboto Mono"/>
                <a:ea typeface="Roboto Mono"/>
                <a:cs typeface="Roboto Mono"/>
                <a:sym typeface="Roboto Mono"/>
              </a:rPr>
              <a:t>myString = "Welcome to the ComSSA FOP Revision Session!"</a:t>
            </a:r>
            <a:br>
              <a:rPr lang="en" sz="1400">
                <a:latin typeface="Roboto Mono"/>
                <a:ea typeface="Roboto Mono"/>
                <a:cs typeface="Roboto Mono"/>
                <a:sym typeface="Roboto Mono"/>
              </a:rPr>
            </a:br>
            <a:endParaRPr sz="1400">
              <a:latin typeface="Roboto Mono"/>
              <a:ea typeface="Roboto Mono"/>
              <a:cs typeface="Roboto Mono"/>
              <a:sym typeface="Roboto Mono"/>
            </a:endParaRPr>
          </a:p>
          <a:p>
            <a:pPr marL="0" lvl="0" indent="0" algn="l" rtl="0">
              <a:lnSpc>
                <a:spcPct val="115000"/>
              </a:lnSpc>
              <a:spcBef>
                <a:spcPts val="1200"/>
              </a:spcBef>
              <a:spcAft>
                <a:spcPts val="0"/>
              </a:spcAft>
              <a:buSzPts val="1300"/>
              <a:buNone/>
            </a:pPr>
            <a:r>
              <a:rPr lang="en" sz="1600"/>
              <a:t>You CAN use a single quote e.g. 'hello', but they’re less flexible.</a:t>
            </a:r>
            <a:endParaRPr sz="1600"/>
          </a:p>
          <a:p>
            <a:pPr marL="0" lvl="0" indent="0" algn="l" rtl="0">
              <a:lnSpc>
                <a:spcPct val="115000"/>
              </a:lnSpc>
              <a:spcBef>
                <a:spcPts val="1200"/>
              </a:spcBef>
              <a:spcAft>
                <a:spcPts val="1200"/>
              </a:spcAft>
              <a:buSzPts val="1300"/>
              <a:buNone/>
            </a:pPr>
            <a:r>
              <a:rPr lang="en" sz="1600"/>
              <a:t>Never mix them.</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0"/>
          <p:cNvSpPr txBox="1">
            <a:spLocks noGrp="1"/>
          </p:cNvSpPr>
          <p:nvPr>
            <p:ph type="body" idx="1"/>
          </p:nvPr>
        </p:nvSpPr>
        <p:spPr>
          <a:xfrm>
            <a:off x="729450" y="1375000"/>
            <a:ext cx="7688700" cy="296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300"/>
              <a:buNone/>
            </a:pPr>
            <a:r>
              <a:rPr lang="en" sz="1500"/>
              <a:t>If you want to get a single character in a string, you must </a:t>
            </a:r>
            <a:r>
              <a:rPr lang="en" sz="1500" u="sng"/>
              <a:t>count from zero</a:t>
            </a:r>
            <a:r>
              <a:rPr lang="en" sz="1500"/>
              <a:t>. For example, the 2nd character is myString[1].</a:t>
            </a:r>
            <a:endParaRPr sz="1500"/>
          </a:p>
          <a:p>
            <a:pPr marL="0" lvl="0" indent="0" algn="l" rtl="0">
              <a:lnSpc>
                <a:spcPct val="115000"/>
              </a:lnSpc>
              <a:spcBef>
                <a:spcPts val="1200"/>
              </a:spcBef>
              <a:spcAft>
                <a:spcPts val="0"/>
              </a:spcAft>
              <a:buSzPts val="1300"/>
              <a:buNone/>
            </a:pPr>
            <a:r>
              <a:rPr lang="en" sz="1500"/>
              <a:t>To get substrings, use the following:</a:t>
            </a:r>
            <a:endParaRPr sz="1500"/>
          </a:p>
          <a:p>
            <a:pPr marL="0" lvl="0" indent="0" algn="ctr" rtl="0">
              <a:lnSpc>
                <a:spcPct val="115000"/>
              </a:lnSpc>
              <a:spcBef>
                <a:spcPts val="1200"/>
              </a:spcBef>
              <a:spcAft>
                <a:spcPts val="0"/>
              </a:spcAft>
              <a:buSzPts val="1300"/>
              <a:buNone/>
            </a:pPr>
            <a:r>
              <a:rPr lang="en" sz="1500">
                <a:latin typeface="Roboto Mono"/>
                <a:ea typeface="Roboto Mono"/>
                <a:cs typeface="Roboto Mono"/>
                <a:sym typeface="Roboto Mono"/>
              </a:rPr>
              <a:t>start:stop:step</a:t>
            </a:r>
            <a:endParaRPr sz="1500">
              <a:latin typeface="Roboto Mono"/>
              <a:ea typeface="Roboto Mono"/>
              <a:cs typeface="Roboto Mono"/>
              <a:sym typeface="Roboto Mono"/>
            </a:endParaRPr>
          </a:p>
          <a:p>
            <a:pPr marL="457200" lvl="0" indent="-323850" algn="l" rtl="0">
              <a:lnSpc>
                <a:spcPct val="115000"/>
              </a:lnSpc>
              <a:spcBef>
                <a:spcPts val="1200"/>
              </a:spcBef>
              <a:spcAft>
                <a:spcPts val="0"/>
              </a:spcAft>
              <a:buSzPts val="1500"/>
              <a:buChar char="●"/>
            </a:pPr>
            <a:r>
              <a:rPr lang="en" sz="1500"/>
              <a:t>Start: index of the character it starts on (Default = 0)</a:t>
            </a:r>
            <a:endParaRPr sz="1500"/>
          </a:p>
          <a:p>
            <a:pPr marL="457200" lvl="0" indent="-323850" algn="l" rtl="0">
              <a:lnSpc>
                <a:spcPct val="115000"/>
              </a:lnSpc>
              <a:spcBef>
                <a:spcPts val="0"/>
              </a:spcBef>
              <a:spcAft>
                <a:spcPts val="0"/>
              </a:spcAft>
              <a:buSzPts val="1500"/>
              <a:buChar char="●"/>
            </a:pPr>
            <a:r>
              <a:rPr lang="en" sz="1500"/>
              <a:t>Stop: index of the character AFTER the last one you want to include (Default = end)</a:t>
            </a:r>
            <a:endParaRPr sz="1500"/>
          </a:p>
          <a:p>
            <a:pPr marL="457200" lvl="0" indent="-323850" algn="l" rtl="0">
              <a:lnSpc>
                <a:spcPct val="115000"/>
              </a:lnSpc>
              <a:spcBef>
                <a:spcPts val="0"/>
              </a:spcBef>
              <a:spcAft>
                <a:spcPts val="0"/>
              </a:spcAft>
              <a:buSzPts val="1500"/>
              <a:buChar char="●"/>
            </a:pPr>
            <a:r>
              <a:rPr lang="en" sz="1500"/>
              <a:t>Step: how much you want it to jump each time (Default = 1)</a:t>
            </a:r>
            <a:endParaRPr sz="1500">
              <a:latin typeface="Roboto Mono"/>
              <a:ea typeface="Roboto Mono"/>
              <a:cs typeface="Roboto Mono"/>
              <a:sym typeface="Roboto Mono"/>
            </a:endParaRPr>
          </a:p>
        </p:txBody>
      </p:sp>
      <p:sp>
        <p:nvSpPr>
          <p:cNvPr id="241" name="Google Shape;241;p20"/>
          <p:cNvSpPr txBox="1">
            <a:spLocks noGrp="1"/>
          </p:cNvSpPr>
          <p:nvPr>
            <p:ph type="title"/>
          </p:nvPr>
        </p:nvSpPr>
        <p:spPr>
          <a:xfrm>
            <a:off x="727650" y="6226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Strings and Slicing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1"/>
          <p:cNvSpPr txBox="1">
            <a:spLocks noGrp="1"/>
          </p:cNvSpPr>
          <p:nvPr>
            <p:ph type="title"/>
          </p:nvPr>
        </p:nvSpPr>
        <p:spPr>
          <a:xfrm>
            <a:off x="727650" y="614175"/>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Strings and Slicing</a:t>
            </a:r>
            <a:endParaRPr/>
          </a:p>
        </p:txBody>
      </p:sp>
      <p:sp>
        <p:nvSpPr>
          <p:cNvPr id="247" name="Google Shape;247;p21"/>
          <p:cNvSpPr txBox="1">
            <a:spLocks noGrp="1"/>
          </p:cNvSpPr>
          <p:nvPr>
            <p:ph type="body" idx="1"/>
          </p:nvPr>
        </p:nvSpPr>
        <p:spPr>
          <a:xfrm>
            <a:off x="729450" y="2078875"/>
            <a:ext cx="3387000" cy="2453400"/>
          </a:xfrm>
          <a:prstGeom prst="rect">
            <a:avLst/>
          </a:prstGeom>
          <a:noFill/>
          <a:ln>
            <a:noFill/>
          </a:ln>
        </p:spPr>
        <p:txBody>
          <a:bodyPr spcFirstLastPara="1" wrap="square" lIns="91425" tIns="91425" rIns="91425" bIns="91425" anchor="t" anchorCtr="0">
            <a:noAutofit/>
          </a:bodyPr>
          <a:lstStyle/>
          <a:p>
            <a:pPr marL="457200" lvl="0" indent="-330358" algn="l" rtl="0">
              <a:lnSpc>
                <a:spcPct val="95000"/>
              </a:lnSpc>
              <a:spcBef>
                <a:spcPts val="0"/>
              </a:spcBef>
              <a:spcAft>
                <a:spcPts val="0"/>
              </a:spcAft>
              <a:buSzPts val="1603"/>
              <a:buChar char="●"/>
            </a:pPr>
            <a:r>
              <a:rPr lang="en" sz="1602"/>
              <a:t>Start: First character</a:t>
            </a:r>
            <a:endParaRPr sz="1602"/>
          </a:p>
          <a:p>
            <a:pPr marL="0" lvl="0" indent="0" algn="l" rtl="0">
              <a:lnSpc>
                <a:spcPct val="95000"/>
              </a:lnSpc>
              <a:spcBef>
                <a:spcPts val="1200"/>
              </a:spcBef>
              <a:spcAft>
                <a:spcPts val="0"/>
              </a:spcAft>
              <a:buSzPts val="1300"/>
              <a:buNone/>
            </a:pPr>
            <a:endParaRPr sz="1602"/>
          </a:p>
          <a:p>
            <a:pPr marL="457200" lvl="0" indent="-330358" algn="l" rtl="0">
              <a:lnSpc>
                <a:spcPct val="95000"/>
              </a:lnSpc>
              <a:spcBef>
                <a:spcPts val="1200"/>
              </a:spcBef>
              <a:spcAft>
                <a:spcPts val="0"/>
              </a:spcAft>
              <a:buSzPts val="1603"/>
              <a:buChar char="●"/>
            </a:pPr>
            <a:r>
              <a:rPr lang="en" sz="1602"/>
              <a:t>Stop: The character AFTER the last one you want to include</a:t>
            </a:r>
            <a:endParaRPr sz="1602"/>
          </a:p>
          <a:p>
            <a:pPr marL="0" lvl="0" indent="0" algn="l" rtl="0">
              <a:lnSpc>
                <a:spcPct val="95000"/>
              </a:lnSpc>
              <a:spcBef>
                <a:spcPts val="1200"/>
              </a:spcBef>
              <a:spcAft>
                <a:spcPts val="0"/>
              </a:spcAft>
              <a:buSzPts val="1300"/>
              <a:buNone/>
            </a:pPr>
            <a:endParaRPr sz="1602"/>
          </a:p>
          <a:p>
            <a:pPr marL="457200" lvl="0" indent="-330358" algn="l" rtl="0">
              <a:lnSpc>
                <a:spcPct val="95000"/>
              </a:lnSpc>
              <a:spcBef>
                <a:spcPts val="1200"/>
              </a:spcBef>
              <a:spcAft>
                <a:spcPts val="0"/>
              </a:spcAft>
              <a:buSzPts val="1603"/>
              <a:buChar char="●"/>
            </a:pPr>
            <a:r>
              <a:rPr lang="en" sz="1602"/>
              <a:t>Step: The jump between characters</a:t>
            </a:r>
            <a:endParaRPr sz="1602"/>
          </a:p>
          <a:p>
            <a:pPr marL="0" lvl="0" indent="0" algn="l" rtl="0">
              <a:lnSpc>
                <a:spcPct val="95000"/>
              </a:lnSpc>
              <a:spcBef>
                <a:spcPts val="1200"/>
              </a:spcBef>
              <a:spcAft>
                <a:spcPts val="1200"/>
              </a:spcAft>
              <a:buSzPts val="1018"/>
              <a:buNone/>
            </a:pPr>
            <a:endParaRPr sz="1602">
              <a:latin typeface="Roboto Mono"/>
              <a:ea typeface="Roboto Mono"/>
              <a:cs typeface="Roboto Mono"/>
              <a:sym typeface="Roboto Mono"/>
            </a:endParaRPr>
          </a:p>
        </p:txBody>
      </p:sp>
      <p:pic>
        <p:nvPicPr>
          <p:cNvPr id="248" name="Google Shape;248;p21"/>
          <p:cNvPicPr preferRelativeResize="0"/>
          <p:nvPr/>
        </p:nvPicPr>
        <p:blipFill rotWithShape="1">
          <a:blip r:embed="rId3">
            <a:alphaModFix/>
          </a:blip>
          <a:srcRect/>
          <a:stretch/>
        </p:blipFill>
        <p:spPr>
          <a:xfrm>
            <a:off x="4650800" y="665200"/>
            <a:ext cx="3285125" cy="42095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7"/>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Lists</a:t>
            </a:r>
            <a:endParaRPr/>
          </a:p>
        </p:txBody>
      </p:sp>
      <p:sp>
        <p:nvSpPr>
          <p:cNvPr id="126" name="Google Shape;126;p17"/>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lnSpcReduction="10000"/>
          </a:bodyPr>
          <a:lstStyle/>
          <a:p>
            <a:pPr marL="457200" lvl="0" indent="-349250" algn="l" rtl="0">
              <a:lnSpc>
                <a:spcPct val="115000"/>
              </a:lnSpc>
              <a:spcBef>
                <a:spcPts val="0"/>
              </a:spcBef>
              <a:spcAft>
                <a:spcPts val="0"/>
              </a:spcAft>
              <a:buSzPts val="1900"/>
              <a:buChar char="●"/>
            </a:pPr>
            <a:r>
              <a:rPr lang="en" sz="1700" dirty="0"/>
              <a:t>A structure which can hold any type of item</a:t>
            </a:r>
            <a:endParaRPr sz="1700" dirty="0"/>
          </a:p>
          <a:p>
            <a:pPr marL="457200" lvl="0" indent="-336550" algn="l" rtl="0">
              <a:lnSpc>
                <a:spcPct val="115000"/>
              </a:lnSpc>
              <a:spcBef>
                <a:spcPts val="0"/>
              </a:spcBef>
              <a:spcAft>
                <a:spcPts val="0"/>
              </a:spcAft>
              <a:buSzPts val="1700"/>
              <a:buChar char="●"/>
            </a:pPr>
            <a:r>
              <a:rPr lang="en" sz="1700" dirty="0"/>
              <a:t>Is composed of </a:t>
            </a:r>
            <a:r>
              <a:rPr lang="en" sz="1700" u="sng" dirty="0"/>
              <a:t>elements</a:t>
            </a:r>
            <a:endParaRPr sz="1700" u="sng" dirty="0"/>
          </a:p>
          <a:p>
            <a:pPr marL="0" lvl="0" indent="0" algn="l" rtl="0">
              <a:lnSpc>
                <a:spcPct val="115000"/>
              </a:lnSpc>
              <a:spcBef>
                <a:spcPts val="1200"/>
              </a:spcBef>
              <a:spcAft>
                <a:spcPts val="0"/>
              </a:spcAft>
              <a:buSzPts val="1300"/>
              <a:buNone/>
            </a:pPr>
            <a:endParaRPr sz="1700" u="sng" dirty="0"/>
          </a:p>
          <a:p>
            <a:pPr marL="0" lvl="0" indent="0" algn="l" rtl="0">
              <a:lnSpc>
                <a:spcPct val="115000"/>
              </a:lnSpc>
              <a:spcBef>
                <a:spcPts val="1200"/>
              </a:spcBef>
              <a:spcAft>
                <a:spcPts val="0"/>
              </a:spcAft>
              <a:buSzPts val="1300"/>
              <a:buNone/>
            </a:pPr>
            <a:r>
              <a:rPr lang="en" sz="1600" dirty="0">
                <a:latin typeface="Roboto Mono"/>
                <a:ea typeface="Roboto Mono"/>
                <a:cs typeface="Roboto Mono"/>
                <a:sym typeface="Roboto Mono"/>
              </a:rPr>
              <a:t>myString = "Welcome to the ComSSA FOP Revision Session!"</a:t>
            </a:r>
            <a:br>
              <a:rPr lang="en" sz="1600" dirty="0">
                <a:latin typeface="Roboto Mono"/>
                <a:ea typeface="Roboto Mono"/>
                <a:cs typeface="Roboto Mono"/>
                <a:sym typeface="Roboto Mono"/>
              </a:rPr>
            </a:br>
            <a:r>
              <a:rPr lang="en" sz="1600" dirty="0">
                <a:latin typeface="Roboto Mono"/>
                <a:ea typeface="Roboto Mono"/>
                <a:cs typeface="Roboto Mono"/>
                <a:sym typeface="Roboto Mono"/>
              </a:rPr>
              <a:t>myList = myString.split(" ")</a:t>
            </a:r>
            <a:endParaRPr sz="1600" dirty="0">
              <a:latin typeface="Roboto Mono"/>
              <a:ea typeface="Roboto Mono"/>
              <a:cs typeface="Roboto Mono"/>
              <a:sym typeface="Roboto Mono"/>
            </a:endParaRPr>
          </a:p>
          <a:p>
            <a:pPr marL="0" lvl="0" indent="0" algn="l" rtl="0">
              <a:lnSpc>
                <a:spcPct val="115000"/>
              </a:lnSpc>
              <a:spcBef>
                <a:spcPts val="1200"/>
              </a:spcBef>
              <a:spcAft>
                <a:spcPts val="0"/>
              </a:spcAft>
              <a:buSzPts val="1300"/>
              <a:buNone/>
            </a:pPr>
            <a:endParaRPr sz="1600" dirty="0">
              <a:latin typeface="Roboto Mono"/>
              <a:ea typeface="Roboto Mono"/>
              <a:cs typeface="Roboto Mono"/>
              <a:sym typeface="Roboto Mono"/>
            </a:endParaRPr>
          </a:p>
          <a:p>
            <a:pPr marL="0" lvl="0" indent="0" algn="l" rtl="0">
              <a:lnSpc>
                <a:spcPct val="115000"/>
              </a:lnSpc>
              <a:spcBef>
                <a:spcPts val="1200"/>
              </a:spcBef>
              <a:spcAft>
                <a:spcPts val="1200"/>
              </a:spcAft>
              <a:buSzPts val="1300"/>
              <a:buNone/>
            </a:pPr>
            <a:r>
              <a:rPr lang="en" sz="1500" dirty="0">
                <a:latin typeface="Roboto Mono"/>
                <a:ea typeface="Roboto Mono"/>
                <a:cs typeface="Roboto Mono"/>
                <a:sym typeface="Roboto Mono"/>
              </a:rPr>
              <a:t>["Welcome", "to", "the", "ComSSA", "FOP", "Revision", "Session!"]</a:t>
            </a:r>
            <a:endParaRPr sz="1500" dirty="0">
              <a:latin typeface="Roboto Mono"/>
              <a:ea typeface="Roboto Mono"/>
              <a:cs typeface="Roboto Mono"/>
              <a:sym typeface="Roboto Mono"/>
            </a:endParaRPr>
          </a:p>
        </p:txBody>
      </p:sp>
      <p:sp>
        <p:nvSpPr>
          <p:cNvPr id="127" name="Google Shape;127;p17"/>
          <p:cNvSpPr/>
          <p:nvPr/>
        </p:nvSpPr>
        <p:spPr>
          <a:xfrm>
            <a:off x="3451650" y="3352100"/>
            <a:ext cx="407400" cy="4758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7"/>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List Comprehensions</a:t>
            </a:r>
            <a:endParaRPr dirty="0"/>
          </a:p>
        </p:txBody>
      </p:sp>
      <p:sp>
        <p:nvSpPr>
          <p:cNvPr id="126" name="Google Shape;126;p17"/>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107950" lvl="0" indent="0" algn="l" rtl="0">
              <a:lnSpc>
                <a:spcPct val="115000"/>
              </a:lnSpc>
              <a:spcBef>
                <a:spcPts val="0"/>
              </a:spcBef>
              <a:spcAft>
                <a:spcPts val="0"/>
              </a:spcAft>
              <a:buSzPts val="1900"/>
              <a:buNone/>
            </a:pPr>
            <a:r>
              <a:rPr lang="en-AU" sz="1700" dirty="0">
                <a:latin typeface="Lato" panose="020F0502020204030203" pitchFamily="34" charset="0"/>
                <a:ea typeface="Lato" panose="020F0502020204030203" pitchFamily="34" charset="0"/>
                <a:cs typeface="Lato" panose="020F0502020204030203" pitchFamily="34" charset="0"/>
                <a:sym typeface="Roboto Mono"/>
              </a:rPr>
              <a:t>If we have to do something many times, a list comprehension may help.</a:t>
            </a:r>
            <a:endParaRPr sz="1700" dirty="0">
              <a:latin typeface="Lato" panose="020F0502020204030203" pitchFamily="34" charset="0"/>
              <a:ea typeface="Lato" panose="020F0502020204030203" pitchFamily="34" charset="0"/>
              <a:cs typeface="Lato" panose="020F0502020204030203" pitchFamily="34" charset="0"/>
              <a:sym typeface="Roboto Mono"/>
            </a:endParaRPr>
          </a:p>
        </p:txBody>
      </p:sp>
      <p:sp>
        <p:nvSpPr>
          <p:cNvPr id="127" name="Google Shape;127;p17"/>
          <p:cNvSpPr/>
          <p:nvPr/>
        </p:nvSpPr>
        <p:spPr>
          <a:xfrm rot="16200000">
            <a:off x="4130400" y="2770914"/>
            <a:ext cx="407400" cy="4758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02D260F2-3182-9BCE-429B-59448873B4EA}"/>
              </a:ext>
            </a:extLst>
          </p:cNvPr>
          <p:cNvSpPr txBox="1"/>
          <p:nvPr/>
        </p:nvSpPr>
        <p:spPr>
          <a:xfrm>
            <a:off x="898902" y="2405628"/>
            <a:ext cx="2470548" cy="1169551"/>
          </a:xfrm>
          <a:prstGeom prst="rect">
            <a:avLst/>
          </a:prstGeom>
          <a:noFill/>
        </p:spPr>
        <p:txBody>
          <a:bodyPr wrap="none" rtlCol="0">
            <a:spAutoFit/>
          </a:bodyPr>
          <a:lstStyle/>
          <a:p>
            <a:r>
              <a:rPr lang="en-AU" dirty="0">
                <a:latin typeface="Consolas" panose="020B0609020204030204" pitchFamily="49" charset="0"/>
              </a:rPr>
              <a:t>evens = []</a:t>
            </a:r>
          </a:p>
          <a:p>
            <a:endParaRPr lang="en-AU" dirty="0">
              <a:latin typeface="Consolas" panose="020B0609020204030204" pitchFamily="49" charset="0"/>
            </a:endParaRPr>
          </a:p>
          <a:p>
            <a:r>
              <a:rPr lang="en-AU" dirty="0">
                <a:latin typeface="Consolas" panose="020B0609020204030204" pitchFamily="49" charset="0"/>
              </a:rPr>
              <a:t>for </a:t>
            </a:r>
            <a:r>
              <a:rPr lang="en-AU" dirty="0" err="1">
                <a:latin typeface="Consolas" panose="020B0609020204030204" pitchFamily="49" charset="0"/>
              </a:rPr>
              <a:t>i</a:t>
            </a:r>
            <a:r>
              <a:rPr lang="en-AU" dirty="0">
                <a:latin typeface="Consolas" panose="020B0609020204030204" pitchFamily="49" charset="0"/>
              </a:rPr>
              <a:t> in </a:t>
            </a:r>
            <a:r>
              <a:rPr lang="en-AU" dirty="0" err="1">
                <a:latin typeface="Consolas" panose="020B0609020204030204" pitchFamily="49" charset="0"/>
              </a:rPr>
              <a:t>numList</a:t>
            </a:r>
            <a:r>
              <a:rPr lang="en-AU" dirty="0">
                <a:latin typeface="Consolas" panose="020B0609020204030204" pitchFamily="49" charset="0"/>
              </a:rPr>
              <a:t>:</a:t>
            </a:r>
          </a:p>
          <a:p>
            <a:r>
              <a:rPr lang="en-AU" dirty="0">
                <a:latin typeface="Consolas" panose="020B0609020204030204" pitchFamily="49" charset="0"/>
              </a:rPr>
              <a:t>    if </a:t>
            </a:r>
            <a:r>
              <a:rPr lang="en-AU" dirty="0" err="1">
                <a:latin typeface="Consolas" panose="020B0609020204030204" pitchFamily="49" charset="0"/>
              </a:rPr>
              <a:t>i</a:t>
            </a:r>
            <a:r>
              <a:rPr lang="en-AU" dirty="0">
                <a:latin typeface="Consolas" panose="020B0609020204030204" pitchFamily="49" charset="0"/>
              </a:rPr>
              <a:t> % 2 == 0:</a:t>
            </a:r>
          </a:p>
          <a:p>
            <a:r>
              <a:rPr lang="en-AU" dirty="0">
                <a:latin typeface="Consolas" panose="020B0609020204030204" pitchFamily="49" charset="0"/>
              </a:rPr>
              <a:t>        </a:t>
            </a:r>
            <a:r>
              <a:rPr lang="en-AU" dirty="0" err="1">
                <a:latin typeface="Consolas" panose="020B0609020204030204" pitchFamily="49" charset="0"/>
              </a:rPr>
              <a:t>evens.append</a:t>
            </a:r>
            <a:r>
              <a:rPr lang="en-AU" dirty="0">
                <a:latin typeface="Consolas" panose="020B0609020204030204" pitchFamily="49" charset="0"/>
              </a:rPr>
              <a:t>(</a:t>
            </a:r>
            <a:r>
              <a:rPr lang="en-AU" dirty="0" err="1">
                <a:latin typeface="Consolas" panose="020B0609020204030204" pitchFamily="49" charset="0"/>
              </a:rPr>
              <a:t>i</a:t>
            </a:r>
            <a:r>
              <a:rPr lang="en-AU" dirty="0">
                <a:latin typeface="Consolas" panose="020B0609020204030204" pitchFamily="49" charset="0"/>
              </a:rPr>
              <a:t>)</a:t>
            </a:r>
          </a:p>
        </p:txBody>
      </p:sp>
      <p:sp>
        <p:nvSpPr>
          <p:cNvPr id="3" name="TextBox 2">
            <a:extLst>
              <a:ext uri="{FF2B5EF4-FFF2-40B4-BE49-F238E27FC236}">
                <a16:creationId xmlns:a16="http://schemas.microsoft.com/office/drawing/2014/main" id="{B79D70E0-CE99-DBF7-BD24-CDE1143AEB2D}"/>
              </a:ext>
            </a:extLst>
          </p:cNvPr>
          <p:cNvSpPr txBox="1"/>
          <p:nvPr/>
        </p:nvSpPr>
        <p:spPr>
          <a:xfrm>
            <a:off x="4785114" y="2854925"/>
            <a:ext cx="4358886" cy="307777"/>
          </a:xfrm>
          <a:prstGeom prst="rect">
            <a:avLst/>
          </a:prstGeom>
          <a:noFill/>
        </p:spPr>
        <p:txBody>
          <a:bodyPr wrap="none" rtlCol="0">
            <a:spAutoFit/>
          </a:bodyPr>
          <a:lstStyle/>
          <a:p>
            <a:r>
              <a:rPr lang="en-AU" dirty="0">
                <a:latin typeface="Consolas" panose="020B0609020204030204" pitchFamily="49" charset="0"/>
              </a:rPr>
              <a:t>evens = [</a:t>
            </a:r>
            <a:r>
              <a:rPr lang="en-AU" dirty="0" err="1">
                <a:latin typeface="Consolas" panose="020B0609020204030204" pitchFamily="49" charset="0"/>
              </a:rPr>
              <a:t>i</a:t>
            </a:r>
            <a:r>
              <a:rPr lang="en-AU" dirty="0">
                <a:latin typeface="Consolas" panose="020B0609020204030204" pitchFamily="49" charset="0"/>
              </a:rPr>
              <a:t> for </a:t>
            </a:r>
            <a:r>
              <a:rPr lang="en-AU" dirty="0" err="1">
                <a:latin typeface="Consolas" panose="020B0609020204030204" pitchFamily="49" charset="0"/>
              </a:rPr>
              <a:t>i</a:t>
            </a:r>
            <a:r>
              <a:rPr lang="en-AU" dirty="0">
                <a:latin typeface="Consolas" panose="020B0609020204030204" pitchFamily="49" charset="0"/>
              </a:rPr>
              <a:t> in </a:t>
            </a:r>
            <a:r>
              <a:rPr lang="en-AU" dirty="0" err="1">
                <a:latin typeface="Consolas" panose="020B0609020204030204" pitchFamily="49" charset="0"/>
              </a:rPr>
              <a:t>numList</a:t>
            </a:r>
            <a:r>
              <a:rPr lang="en-AU" dirty="0">
                <a:latin typeface="Consolas" panose="020B0609020204030204" pitchFamily="49" charset="0"/>
              </a:rPr>
              <a:t> if </a:t>
            </a:r>
            <a:r>
              <a:rPr lang="en-AU" dirty="0" err="1">
                <a:latin typeface="Consolas" panose="020B0609020204030204" pitchFamily="49" charset="0"/>
              </a:rPr>
              <a:t>i</a:t>
            </a:r>
            <a:r>
              <a:rPr lang="en-AU" dirty="0">
                <a:latin typeface="Consolas" panose="020B0609020204030204" pitchFamily="49" charset="0"/>
              </a:rPr>
              <a:t> % 2 == 0]</a:t>
            </a:r>
          </a:p>
        </p:txBody>
      </p:sp>
    </p:spTree>
    <p:extLst>
      <p:ext uri="{BB962C8B-B14F-4D97-AF65-F5344CB8AC3E}">
        <p14:creationId xmlns:p14="http://schemas.microsoft.com/office/powerpoint/2010/main" val="3752310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7"/>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List Comprehensions</a:t>
            </a:r>
            <a:endParaRPr dirty="0"/>
          </a:p>
        </p:txBody>
      </p:sp>
      <p:sp>
        <p:nvSpPr>
          <p:cNvPr id="126" name="Google Shape;126;p17"/>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107950" lvl="0" indent="0" algn="l" rtl="0">
              <a:lnSpc>
                <a:spcPct val="115000"/>
              </a:lnSpc>
              <a:spcBef>
                <a:spcPts val="0"/>
              </a:spcBef>
              <a:spcAft>
                <a:spcPts val="0"/>
              </a:spcAft>
              <a:buSzPts val="1900"/>
              <a:buNone/>
            </a:pPr>
            <a:r>
              <a:rPr lang="en-AU" sz="1700" dirty="0">
                <a:latin typeface="Lato" panose="020F0502020204030203" pitchFamily="34" charset="0"/>
                <a:ea typeface="Lato" panose="020F0502020204030203" pitchFamily="34" charset="0"/>
                <a:cs typeface="Lato" panose="020F0502020204030203" pitchFamily="34" charset="0"/>
                <a:sym typeface="Roboto Mono"/>
              </a:rPr>
              <a:t>If we have to do something many times, a list comprehension may help.</a:t>
            </a:r>
            <a:endParaRPr sz="1700" dirty="0">
              <a:latin typeface="Lato" panose="020F0502020204030203" pitchFamily="34" charset="0"/>
              <a:ea typeface="Lato" panose="020F0502020204030203" pitchFamily="34" charset="0"/>
              <a:cs typeface="Lato" panose="020F0502020204030203" pitchFamily="34" charset="0"/>
              <a:sym typeface="Roboto Mono"/>
            </a:endParaRPr>
          </a:p>
        </p:txBody>
      </p:sp>
      <p:sp>
        <p:nvSpPr>
          <p:cNvPr id="127" name="Google Shape;127;p17"/>
          <p:cNvSpPr/>
          <p:nvPr/>
        </p:nvSpPr>
        <p:spPr>
          <a:xfrm rot="16200000">
            <a:off x="4130400" y="2770914"/>
            <a:ext cx="407400" cy="4758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02D260F2-3182-9BCE-429B-59448873B4EA}"/>
              </a:ext>
            </a:extLst>
          </p:cNvPr>
          <p:cNvSpPr txBox="1"/>
          <p:nvPr/>
        </p:nvSpPr>
        <p:spPr>
          <a:xfrm>
            <a:off x="898902" y="2405628"/>
            <a:ext cx="2470548" cy="1169551"/>
          </a:xfrm>
          <a:prstGeom prst="rect">
            <a:avLst/>
          </a:prstGeom>
          <a:noFill/>
        </p:spPr>
        <p:txBody>
          <a:bodyPr wrap="none" rtlCol="0">
            <a:spAutoFit/>
          </a:bodyPr>
          <a:lstStyle/>
          <a:p>
            <a:r>
              <a:rPr lang="en-AU" dirty="0">
                <a:latin typeface="Consolas" panose="020B0609020204030204" pitchFamily="49" charset="0"/>
              </a:rPr>
              <a:t>evens = []</a:t>
            </a:r>
          </a:p>
          <a:p>
            <a:endParaRPr lang="en-AU" dirty="0">
              <a:latin typeface="Consolas" panose="020B0609020204030204" pitchFamily="49" charset="0"/>
            </a:endParaRPr>
          </a:p>
          <a:p>
            <a:r>
              <a:rPr lang="en-AU" dirty="0">
                <a:solidFill>
                  <a:srgbClr val="0070C0"/>
                </a:solidFill>
                <a:latin typeface="Consolas" panose="020B0609020204030204" pitchFamily="49" charset="0"/>
              </a:rPr>
              <a:t>for</a:t>
            </a:r>
            <a:r>
              <a:rPr lang="en-AU" dirty="0">
                <a:latin typeface="Consolas" panose="020B0609020204030204" pitchFamily="49" charset="0"/>
              </a:rPr>
              <a:t> </a:t>
            </a:r>
            <a:r>
              <a:rPr lang="en-AU" dirty="0" err="1">
                <a:latin typeface="Consolas" panose="020B0609020204030204" pitchFamily="49" charset="0"/>
              </a:rPr>
              <a:t>i</a:t>
            </a:r>
            <a:r>
              <a:rPr lang="en-AU" dirty="0">
                <a:latin typeface="Consolas" panose="020B0609020204030204" pitchFamily="49" charset="0"/>
              </a:rPr>
              <a:t> in </a:t>
            </a:r>
            <a:r>
              <a:rPr lang="en-AU" dirty="0" err="1">
                <a:latin typeface="Consolas" panose="020B0609020204030204" pitchFamily="49" charset="0"/>
              </a:rPr>
              <a:t>numList</a:t>
            </a:r>
            <a:r>
              <a:rPr lang="en-AU" dirty="0">
                <a:latin typeface="Consolas" panose="020B0609020204030204" pitchFamily="49" charset="0"/>
              </a:rPr>
              <a:t>:</a:t>
            </a:r>
          </a:p>
          <a:p>
            <a:r>
              <a:rPr lang="en-AU" dirty="0">
                <a:latin typeface="Consolas" panose="020B0609020204030204" pitchFamily="49" charset="0"/>
              </a:rPr>
              <a:t>    </a:t>
            </a:r>
            <a:r>
              <a:rPr lang="en-AU" dirty="0">
                <a:solidFill>
                  <a:srgbClr val="FF0000"/>
                </a:solidFill>
                <a:latin typeface="Consolas" panose="020B0609020204030204" pitchFamily="49" charset="0"/>
              </a:rPr>
              <a:t>if</a:t>
            </a:r>
            <a:r>
              <a:rPr lang="en-AU" dirty="0">
                <a:latin typeface="Consolas" panose="020B0609020204030204" pitchFamily="49" charset="0"/>
              </a:rPr>
              <a:t> </a:t>
            </a:r>
            <a:r>
              <a:rPr lang="en-AU" dirty="0" err="1">
                <a:latin typeface="Consolas" panose="020B0609020204030204" pitchFamily="49" charset="0"/>
              </a:rPr>
              <a:t>i</a:t>
            </a:r>
            <a:r>
              <a:rPr lang="en-AU" dirty="0">
                <a:latin typeface="Consolas" panose="020B0609020204030204" pitchFamily="49" charset="0"/>
              </a:rPr>
              <a:t> % 2 == 0:</a:t>
            </a:r>
          </a:p>
          <a:p>
            <a:r>
              <a:rPr lang="en-AU" dirty="0">
                <a:latin typeface="Consolas" panose="020B0609020204030204" pitchFamily="49" charset="0"/>
              </a:rPr>
              <a:t>        </a:t>
            </a:r>
            <a:r>
              <a:rPr lang="en-AU" dirty="0" err="1">
                <a:latin typeface="Consolas" panose="020B0609020204030204" pitchFamily="49" charset="0"/>
              </a:rPr>
              <a:t>evens.append</a:t>
            </a:r>
            <a:r>
              <a:rPr lang="en-AU" dirty="0">
                <a:latin typeface="Consolas" panose="020B0609020204030204" pitchFamily="49" charset="0"/>
              </a:rPr>
              <a:t>(</a:t>
            </a:r>
            <a:r>
              <a:rPr lang="en-AU" dirty="0" err="1">
                <a:latin typeface="Consolas" panose="020B0609020204030204" pitchFamily="49" charset="0"/>
              </a:rPr>
              <a:t>i</a:t>
            </a:r>
            <a:r>
              <a:rPr lang="en-AU" dirty="0">
                <a:latin typeface="Consolas" panose="020B0609020204030204" pitchFamily="49" charset="0"/>
              </a:rPr>
              <a:t>)</a:t>
            </a:r>
          </a:p>
        </p:txBody>
      </p:sp>
      <p:sp>
        <p:nvSpPr>
          <p:cNvPr id="3" name="TextBox 2">
            <a:extLst>
              <a:ext uri="{FF2B5EF4-FFF2-40B4-BE49-F238E27FC236}">
                <a16:creationId xmlns:a16="http://schemas.microsoft.com/office/drawing/2014/main" id="{B79D70E0-CE99-DBF7-BD24-CDE1143AEB2D}"/>
              </a:ext>
            </a:extLst>
          </p:cNvPr>
          <p:cNvSpPr txBox="1"/>
          <p:nvPr/>
        </p:nvSpPr>
        <p:spPr>
          <a:xfrm>
            <a:off x="4785114" y="2854925"/>
            <a:ext cx="4358886" cy="307777"/>
          </a:xfrm>
          <a:prstGeom prst="rect">
            <a:avLst/>
          </a:prstGeom>
          <a:noFill/>
        </p:spPr>
        <p:txBody>
          <a:bodyPr wrap="none" rtlCol="0">
            <a:spAutoFit/>
          </a:bodyPr>
          <a:lstStyle/>
          <a:p>
            <a:r>
              <a:rPr lang="en-AU" dirty="0">
                <a:latin typeface="Consolas" panose="020B0609020204030204" pitchFamily="49" charset="0"/>
              </a:rPr>
              <a:t>evens = [</a:t>
            </a:r>
            <a:r>
              <a:rPr lang="en-AU" dirty="0" err="1">
                <a:latin typeface="Consolas" panose="020B0609020204030204" pitchFamily="49" charset="0"/>
              </a:rPr>
              <a:t>i</a:t>
            </a:r>
            <a:r>
              <a:rPr lang="en-AU" dirty="0">
                <a:latin typeface="Consolas" panose="020B0609020204030204" pitchFamily="49" charset="0"/>
              </a:rPr>
              <a:t> </a:t>
            </a:r>
            <a:r>
              <a:rPr lang="en-AU" dirty="0">
                <a:solidFill>
                  <a:srgbClr val="0070C0"/>
                </a:solidFill>
                <a:latin typeface="Consolas" panose="020B0609020204030204" pitchFamily="49" charset="0"/>
              </a:rPr>
              <a:t>for</a:t>
            </a:r>
            <a:r>
              <a:rPr lang="en-AU" dirty="0">
                <a:latin typeface="Consolas" panose="020B0609020204030204" pitchFamily="49" charset="0"/>
              </a:rPr>
              <a:t> </a:t>
            </a:r>
            <a:r>
              <a:rPr lang="en-AU" dirty="0" err="1">
                <a:latin typeface="Consolas" panose="020B0609020204030204" pitchFamily="49" charset="0"/>
              </a:rPr>
              <a:t>i</a:t>
            </a:r>
            <a:r>
              <a:rPr lang="en-AU" dirty="0">
                <a:latin typeface="Consolas" panose="020B0609020204030204" pitchFamily="49" charset="0"/>
              </a:rPr>
              <a:t> in </a:t>
            </a:r>
            <a:r>
              <a:rPr lang="en-AU" dirty="0" err="1">
                <a:latin typeface="Consolas" panose="020B0609020204030204" pitchFamily="49" charset="0"/>
              </a:rPr>
              <a:t>numList</a:t>
            </a:r>
            <a:r>
              <a:rPr lang="en-AU" dirty="0">
                <a:latin typeface="Consolas" panose="020B0609020204030204" pitchFamily="49" charset="0"/>
              </a:rPr>
              <a:t> </a:t>
            </a:r>
            <a:r>
              <a:rPr lang="en-AU" dirty="0">
                <a:solidFill>
                  <a:srgbClr val="FF0000"/>
                </a:solidFill>
                <a:latin typeface="Consolas" panose="020B0609020204030204" pitchFamily="49" charset="0"/>
              </a:rPr>
              <a:t>if</a:t>
            </a:r>
            <a:r>
              <a:rPr lang="en-AU" dirty="0">
                <a:latin typeface="Consolas" panose="020B0609020204030204" pitchFamily="49" charset="0"/>
              </a:rPr>
              <a:t> </a:t>
            </a:r>
            <a:r>
              <a:rPr lang="en-AU" dirty="0" err="1">
                <a:latin typeface="Consolas" panose="020B0609020204030204" pitchFamily="49" charset="0"/>
              </a:rPr>
              <a:t>i</a:t>
            </a:r>
            <a:r>
              <a:rPr lang="en-AU" dirty="0">
                <a:latin typeface="Consolas" panose="020B0609020204030204" pitchFamily="49" charset="0"/>
              </a:rPr>
              <a:t> % 2 == 0]</a:t>
            </a:r>
          </a:p>
        </p:txBody>
      </p:sp>
      <p:sp>
        <p:nvSpPr>
          <p:cNvPr id="4" name="TextBox 3">
            <a:extLst>
              <a:ext uri="{FF2B5EF4-FFF2-40B4-BE49-F238E27FC236}">
                <a16:creationId xmlns:a16="http://schemas.microsoft.com/office/drawing/2014/main" id="{9349B616-039B-1ECD-38B5-C2E71EF79FCF}"/>
              </a:ext>
            </a:extLst>
          </p:cNvPr>
          <p:cNvSpPr txBox="1"/>
          <p:nvPr/>
        </p:nvSpPr>
        <p:spPr>
          <a:xfrm>
            <a:off x="4440264" y="3575179"/>
            <a:ext cx="4235455" cy="954107"/>
          </a:xfrm>
          <a:prstGeom prst="rect">
            <a:avLst/>
          </a:prstGeom>
          <a:noFill/>
        </p:spPr>
        <p:txBody>
          <a:bodyPr wrap="none" rtlCol="0">
            <a:spAutoFit/>
          </a:bodyPr>
          <a:lstStyle/>
          <a:p>
            <a:r>
              <a:rPr lang="en-AU" dirty="0">
                <a:solidFill>
                  <a:schemeClr val="accent1"/>
                </a:solidFill>
                <a:latin typeface="Lato" panose="020F0502020204030203" pitchFamily="34" charset="0"/>
                <a:ea typeface="Lato" panose="020F0502020204030203" pitchFamily="34" charset="0"/>
                <a:cs typeface="Lato" panose="020F0502020204030203" pitchFamily="34" charset="0"/>
                <a:sym typeface="Lato"/>
              </a:rPr>
              <a:t>This reads a bit more like English.</a:t>
            </a:r>
          </a:p>
          <a:p>
            <a:endParaRPr lang="en-AU" dirty="0">
              <a:solidFill>
                <a:schemeClr val="accent1"/>
              </a:solidFill>
              <a:latin typeface="Lato" panose="020F0502020204030203" pitchFamily="34" charset="0"/>
              <a:ea typeface="Lato" panose="020F0502020204030203" pitchFamily="34" charset="0"/>
              <a:cs typeface="Lato" panose="020F0502020204030203" pitchFamily="34" charset="0"/>
              <a:sym typeface="Lato"/>
            </a:endParaRPr>
          </a:p>
          <a:p>
            <a:r>
              <a:rPr lang="en-AU" dirty="0">
                <a:solidFill>
                  <a:schemeClr val="accent1"/>
                </a:solidFill>
                <a:latin typeface="Lato" panose="020F0502020204030203" pitchFamily="34" charset="0"/>
                <a:ea typeface="Lato" panose="020F0502020204030203" pitchFamily="34" charset="0"/>
                <a:cs typeface="Lato" panose="020F0502020204030203" pitchFamily="34" charset="0"/>
                <a:sym typeface="Lato"/>
              </a:rPr>
              <a:t>The new list is </a:t>
            </a:r>
            <a:r>
              <a:rPr lang="en-AU" dirty="0" err="1">
                <a:solidFill>
                  <a:schemeClr val="accent1"/>
                </a:solidFill>
                <a:latin typeface="Lato" panose="020F0502020204030203" pitchFamily="34" charset="0"/>
                <a:ea typeface="Lato" panose="020F0502020204030203" pitchFamily="34" charset="0"/>
                <a:cs typeface="Lato" panose="020F0502020204030203" pitchFamily="34" charset="0"/>
                <a:sym typeface="Lato"/>
              </a:rPr>
              <a:t>i</a:t>
            </a:r>
            <a:r>
              <a:rPr lang="en-AU" dirty="0">
                <a:solidFill>
                  <a:schemeClr val="accent1"/>
                </a:solidFill>
                <a:latin typeface="Lato" panose="020F0502020204030203" pitchFamily="34" charset="0"/>
                <a:ea typeface="Lato" panose="020F0502020204030203" pitchFamily="34" charset="0"/>
                <a:cs typeface="Lato" panose="020F0502020204030203" pitchFamily="34" charset="0"/>
                <a:sym typeface="Lato"/>
              </a:rPr>
              <a:t>, where </a:t>
            </a:r>
            <a:r>
              <a:rPr lang="en-AU" dirty="0" err="1">
                <a:solidFill>
                  <a:schemeClr val="accent1"/>
                </a:solidFill>
                <a:latin typeface="Lato" panose="020F0502020204030203" pitchFamily="34" charset="0"/>
                <a:ea typeface="Lato" panose="020F0502020204030203" pitchFamily="34" charset="0"/>
                <a:cs typeface="Lato" panose="020F0502020204030203" pitchFamily="34" charset="0"/>
                <a:sym typeface="Lato"/>
              </a:rPr>
              <a:t>i</a:t>
            </a:r>
            <a:r>
              <a:rPr lang="en-AU" dirty="0">
                <a:solidFill>
                  <a:schemeClr val="accent1"/>
                </a:solidFill>
                <a:latin typeface="Lato" panose="020F0502020204030203" pitchFamily="34" charset="0"/>
                <a:ea typeface="Lato" panose="020F0502020204030203" pitchFamily="34" charset="0"/>
                <a:cs typeface="Lato" panose="020F0502020204030203" pitchFamily="34" charset="0"/>
                <a:sym typeface="Lato"/>
              </a:rPr>
              <a:t> is a set of items in </a:t>
            </a:r>
            <a:r>
              <a:rPr lang="en-AU" dirty="0" err="1">
                <a:solidFill>
                  <a:schemeClr val="accent1"/>
                </a:solidFill>
                <a:latin typeface="Lato" panose="020F0502020204030203" pitchFamily="34" charset="0"/>
                <a:ea typeface="Lato" panose="020F0502020204030203" pitchFamily="34" charset="0"/>
                <a:cs typeface="Lato" panose="020F0502020204030203" pitchFamily="34" charset="0"/>
                <a:sym typeface="Lato"/>
              </a:rPr>
              <a:t>numList</a:t>
            </a:r>
            <a:r>
              <a:rPr lang="en-AU" dirty="0">
                <a:solidFill>
                  <a:schemeClr val="accent1"/>
                </a:solidFill>
                <a:latin typeface="Lato" panose="020F0502020204030203" pitchFamily="34" charset="0"/>
                <a:ea typeface="Lato" panose="020F0502020204030203" pitchFamily="34" charset="0"/>
                <a:cs typeface="Lato" panose="020F0502020204030203" pitchFamily="34" charset="0"/>
                <a:sym typeface="Lato"/>
              </a:rPr>
              <a:t>,</a:t>
            </a:r>
            <a:br>
              <a:rPr lang="en-AU" dirty="0">
                <a:solidFill>
                  <a:schemeClr val="accent1"/>
                </a:solidFill>
                <a:latin typeface="Lato" panose="020F0502020204030203" pitchFamily="34" charset="0"/>
                <a:ea typeface="Lato" panose="020F0502020204030203" pitchFamily="34" charset="0"/>
                <a:cs typeface="Lato" panose="020F0502020204030203" pitchFamily="34" charset="0"/>
                <a:sym typeface="Lato"/>
              </a:rPr>
            </a:br>
            <a:r>
              <a:rPr lang="en-AU" dirty="0">
                <a:solidFill>
                  <a:schemeClr val="accent1"/>
                </a:solidFill>
                <a:latin typeface="Lato" panose="020F0502020204030203" pitchFamily="34" charset="0"/>
                <a:ea typeface="Lato" panose="020F0502020204030203" pitchFamily="34" charset="0"/>
                <a:cs typeface="Lato" panose="020F0502020204030203" pitchFamily="34" charset="0"/>
                <a:sym typeface="Lato"/>
              </a:rPr>
              <a:t>but only those which are even numbers.</a:t>
            </a:r>
          </a:p>
        </p:txBody>
      </p:sp>
    </p:spTree>
    <p:extLst>
      <p:ext uri="{BB962C8B-B14F-4D97-AF65-F5344CB8AC3E}">
        <p14:creationId xmlns:p14="http://schemas.microsoft.com/office/powerpoint/2010/main" val="4111076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0"/>
          <p:cNvSpPr txBox="1">
            <a:spLocks noGrp="1"/>
          </p:cNvSpPr>
          <p:nvPr>
            <p:ph type="body" idx="1"/>
          </p:nvPr>
        </p:nvSpPr>
        <p:spPr>
          <a:xfrm>
            <a:off x="729450" y="1375000"/>
            <a:ext cx="7688700" cy="296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300"/>
              <a:buNone/>
            </a:pPr>
            <a:r>
              <a:rPr lang="en-US" sz="1700">
                <a:latin typeface="Lato" panose="020F0502020204030203" pitchFamily="34" charset="0"/>
                <a:ea typeface="Lato" panose="020F0502020204030203" pitchFamily="34" charset="0"/>
                <a:cs typeface="Lato" panose="020F0502020204030203" pitchFamily="34" charset="0"/>
                <a:sym typeface="Roboto Mono"/>
              </a:rPr>
              <a:t>If you want to know the meaning of a word, you look up the dictionary.</a:t>
            </a:r>
            <a:endParaRPr lang="en-US" sz="1700" dirty="0">
              <a:latin typeface="Lato" panose="020F0502020204030203" pitchFamily="34" charset="0"/>
              <a:ea typeface="Lato" panose="020F0502020204030203" pitchFamily="34" charset="0"/>
              <a:cs typeface="Lato" panose="020F0502020204030203" pitchFamily="34" charset="0"/>
              <a:sym typeface="Roboto Mono"/>
            </a:endParaRPr>
          </a:p>
        </p:txBody>
      </p:sp>
      <p:sp>
        <p:nvSpPr>
          <p:cNvPr id="241" name="Google Shape;241;p20"/>
          <p:cNvSpPr txBox="1">
            <a:spLocks noGrp="1"/>
          </p:cNvSpPr>
          <p:nvPr>
            <p:ph type="title"/>
          </p:nvPr>
        </p:nvSpPr>
        <p:spPr>
          <a:xfrm>
            <a:off x="727650" y="6226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Dictionaries</a:t>
            </a:r>
            <a:endParaRPr dirty="0"/>
          </a:p>
        </p:txBody>
      </p:sp>
      <p:pic>
        <p:nvPicPr>
          <p:cNvPr id="3" name="Picture 2">
            <a:extLst>
              <a:ext uri="{FF2B5EF4-FFF2-40B4-BE49-F238E27FC236}">
                <a16:creationId xmlns:a16="http://schemas.microsoft.com/office/drawing/2014/main" id="{9ACAD2FA-D39D-0AFB-A866-BDCB77E9DB0F}"/>
              </a:ext>
            </a:extLst>
          </p:cNvPr>
          <p:cNvPicPr>
            <a:picLocks noChangeAspect="1"/>
          </p:cNvPicPr>
          <p:nvPr/>
        </p:nvPicPr>
        <p:blipFill>
          <a:blip r:embed="rId3"/>
          <a:stretch>
            <a:fillRect/>
          </a:stretch>
        </p:blipFill>
        <p:spPr>
          <a:xfrm>
            <a:off x="932642" y="2027695"/>
            <a:ext cx="2381250" cy="2095500"/>
          </a:xfrm>
          <a:prstGeom prst="rect">
            <a:avLst/>
          </a:prstGeom>
        </p:spPr>
      </p:pic>
      <p:sp>
        <p:nvSpPr>
          <p:cNvPr id="4" name="Google Shape;127;p17">
            <a:extLst>
              <a:ext uri="{FF2B5EF4-FFF2-40B4-BE49-F238E27FC236}">
                <a16:creationId xmlns:a16="http://schemas.microsoft.com/office/drawing/2014/main" id="{69676CF9-6D35-9275-460E-EED5D0BB8396}"/>
              </a:ext>
            </a:extLst>
          </p:cNvPr>
          <p:cNvSpPr/>
          <p:nvPr/>
        </p:nvSpPr>
        <p:spPr>
          <a:xfrm rot="16200000">
            <a:off x="3634454" y="2823250"/>
            <a:ext cx="407400" cy="4758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Box 4">
            <a:extLst>
              <a:ext uri="{FF2B5EF4-FFF2-40B4-BE49-F238E27FC236}">
                <a16:creationId xmlns:a16="http://schemas.microsoft.com/office/drawing/2014/main" id="{D09F91EA-34E4-5312-094E-7207808E8A9C}"/>
              </a:ext>
            </a:extLst>
          </p:cNvPr>
          <p:cNvSpPr txBox="1"/>
          <p:nvPr/>
        </p:nvSpPr>
        <p:spPr>
          <a:xfrm>
            <a:off x="4542148" y="2813835"/>
            <a:ext cx="3409908" cy="523220"/>
          </a:xfrm>
          <a:prstGeom prst="rect">
            <a:avLst/>
          </a:prstGeom>
          <a:noFill/>
        </p:spPr>
        <p:txBody>
          <a:bodyPr wrap="none" rtlCol="0">
            <a:spAutoFit/>
          </a:bodyPr>
          <a:lstStyle/>
          <a:p>
            <a:r>
              <a:rPr lang="en-AU" b="1" dirty="0">
                <a:latin typeface="Century Schoolbook" panose="02040604050505020304" pitchFamily="18" charset="0"/>
              </a:rPr>
              <a:t>Python </a:t>
            </a:r>
            <a:r>
              <a:rPr lang="en-AU" dirty="0">
                <a:latin typeface="Century Schoolbook" panose="02040604050505020304" pitchFamily="18" charset="0"/>
              </a:rPr>
              <a:t>/ˈ</a:t>
            </a:r>
            <a:r>
              <a:rPr lang="en-AU" dirty="0" err="1">
                <a:latin typeface="Century Schoolbook" panose="02040604050505020304" pitchFamily="18" charset="0"/>
              </a:rPr>
              <a:t>paɪ</a:t>
            </a:r>
            <a:r>
              <a:rPr lang="el-GR" dirty="0">
                <a:latin typeface="Century Schoolbook" panose="02040604050505020304" pitchFamily="18" charset="0"/>
              </a:rPr>
              <a:t>θ</a:t>
            </a:r>
            <a:r>
              <a:rPr lang="en-AU" dirty="0" err="1">
                <a:latin typeface="Century Schoolbook" panose="02040604050505020304" pitchFamily="18" charset="0"/>
              </a:rPr>
              <a:t>ən</a:t>
            </a:r>
            <a:r>
              <a:rPr lang="en-AU" dirty="0">
                <a:latin typeface="Century Schoolbook" panose="02040604050505020304" pitchFamily="18" charset="0"/>
              </a:rPr>
              <a:t>/</a:t>
            </a:r>
            <a:r>
              <a:rPr lang="en-AU" b="1" dirty="0">
                <a:latin typeface="Century Schoolbook" panose="02040604050505020304" pitchFamily="18" charset="0"/>
              </a:rPr>
              <a:t> </a:t>
            </a:r>
            <a:r>
              <a:rPr lang="en-AU" dirty="0">
                <a:latin typeface="Century Schoolbook" panose="02040604050505020304" pitchFamily="18" charset="0"/>
              </a:rPr>
              <a:t>a high-level, general-</a:t>
            </a:r>
          </a:p>
          <a:p>
            <a:r>
              <a:rPr lang="en-AU" dirty="0">
                <a:latin typeface="Century Schoolbook" panose="02040604050505020304" pitchFamily="18" charset="0"/>
              </a:rPr>
              <a:t>purpose programming language.</a:t>
            </a:r>
            <a:endParaRPr lang="en-AU" b="1" dirty="0">
              <a:latin typeface="Century Schoolbook" panose="02040604050505020304" pitchFamily="18" charset="0"/>
            </a:endParaRPr>
          </a:p>
        </p:txBody>
      </p:sp>
      <p:cxnSp>
        <p:nvCxnSpPr>
          <p:cNvPr id="8" name="Straight Arrow Connector 7">
            <a:extLst>
              <a:ext uri="{FF2B5EF4-FFF2-40B4-BE49-F238E27FC236}">
                <a16:creationId xmlns:a16="http://schemas.microsoft.com/office/drawing/2014/main" id="{C579406E-EB34-4ECF-ECB7-4EE28D45E054}"/>
              </a:ext>
            </a:extLst>
          </p:cNvPr>
          <p:cNvCxnSpPr/>
          <p:nvPr/>
        </p:nvCxnSpPr>
        <p:spPr>
          <a:xfrm flipV="1">
            <a:off x="4133817" y="2990205"/>
            <a:ext cx="457200" cy="923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B2B5E65-111C-BDEF-5CF8-916819899D5C}"/>
              </a:ext>
            </a:extLst>
          </p:cNvPr>
          <p:cNvCxnSpPr/>
          <p:nvPr/>
        </p:nvCxnSpPr>
        <p:spPr>
          <a:xfrm flipV="1">
            <a:off x="6121831" y="3337055"/>
            <a:ext cx="596684" cy="878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6958D98-04F5-1DC0-C9C3-711E2E05C6B1}"/>
              </a:ext>
            </a:extLst>
          </p:cNvPr>
          <p:cNvSpPr txBox="1"/>
          <p:nvPr/>
        </p:nvSpPr>
        <p:spPr>
          <a:xfrm>
            <a:off x="3385698" y="3920695"/>
            <a:ext cx="1689886" cy="523220"/>
          </a:xfrm>
          <a:prstGeom prst="rect">
            <a:avLst/>
          </a:prstGeom>
          <a:noFill/>
        </p:spPr>
        <p:txBody>
          <a:bodyPr wrap="none" rtlCol="0">
            <a:spAutoFit/>
          </a:bodyPr>
          <a:lstStyle/>
          <a:p>
            <a:r>
              <a:rPr lang="en-AU" dirty="0">
                <a:solidFill>
                  <a:schemeClr val="accent1"/>
                </a:solidFill>
                <a:latin typeface="Lato" panose="020F0502020204030203" pitchFamily="34" charset="0"/>
                <a:ea typeface="Lato" panose="020F0502020204030203" pitchFamily="34" charset="0"/>
                <a:cs typeface="Lato" panose="020F0502020204030203" pitchFamily="34" charset="0"/>
                <a:sym typeface="Lato"/>
              </a:rPr>
              <a:t>Key, which we use</a:t>
            </a:r>
          </a:p>
          <a:p>
            <a:r>
              <a:rPr lang="en-AU" dirty="0">
                <a:solidFill>
                  <a:schemeClr val="accent1"/>
                </a:solidFill>
                <a:latin typeface="Lato" panose="020F0502020204030203" pitchFamily="34" charset="0"/>
                <a:ea typeface="Lato" panose="020F0502020204030203" pitchFamily="34" charset="0"/>
                <a:cs typeface="Lato" panose="020F0502020204030203" pitchFamily="34" charset="0"/>
                <a:sym typeface="Lato"/>
              </a:rPr>
              <a:t>to perform look-up</a:t>
            </a:r>
          </a:p>
        </p:txBody>
      </p:sp>
      <p:sp>
        <p:nvSpPr>
          <p:cNvPr id="14" name="TextBox 13">
            <a:extLst>
              <a:ext uri="{FF2B5EF4-FFF2-40B4-BE49-F238E27FC236}">
                <a16:creationId xmlns:a16="http://schemas.microsoft.com/office/drawing/2014/main" id="{95F037FA-7E63-1745-A8D6-2286572030A9}"/>
              </a:ext>
            </a:extLst>
          </p:cNvPr>
          <p:cNvSpPr txBox="1"/>
          <p:nvPr/>
        </p:nvSpPr>
        <p:spPr>
          <a:xfrm>
            <a:off x="5666056" y="4186920"/>
            <a:ext cx="1689886" cy="523220"/>
          </a:xfrm>
          <a:prstGeom prst="rect">
            <a:avLst/>
          </a:prstGeom>
          <a:noFill/>
        </p:spPr>
        <p:txBody>
          <a:bodyPr wrap="square">
            <a:spAutoFit/>
          </a:bodyPr>
          <a:lstStyle/>
          <a:p>
            <a:r>
              <a:rPr lang="en-AU" dirty="0">
                <a:solidFill>
                  <a:schemeClr val="accent1"/>
                </a:solidFill>
                <a:latin typeface="Lato" panose="020F0502020204030203" pitchFamily="34" charset="0"/>
                <a:ea typeface="Lato" panose="020F0502020204030203" pitchFamily="34" charset="0"/>
                <a:cs typeface="Lato" panose="020F0502020204030203" pitchFamily="34" charset="0"/>
                <a:sym typeface="Lato"/>
              </a:rPr>
              <a:t>Value, which the look-up returns</a:t>
            </a:r>
          </a:p>
        </p:txBody>
      </p:sp>
    </p:spTree>
    <p:extLst>
      <p:ext uri="{BB962C8B-B14F-4D97-AF65-F5344CB8AC3E}">
        <p14:creationId xmlns:p14="http://schemas.microsoft.com/office/powerpoint/2010/main" val="3568475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Dictionaries</a:t>
            </a:r>
            <a:endParaRPr dirty="0"/>
          </a:p>
        </p:txBody>
      </p:sp>
      <p:sp>
        <p:nvSpPr>
          <p:cNvPr id="139" name="Google Shape;139;p19"/>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ts val="1300"/>
              <a:buNone/>
            </a:pPr>
            <a:r>
              <a:rPr lang="en-AU" sz="1700" dirty="0"/>
              <a:t>Dictionaries:</a:t>
            </a:r>
          </a:p>
          <a:p>
            <a:pPr marL="285750" indent="-285750"/>
            <a:r>
              <a:rPr lang="en-AU" sz="1700" dirty="0"/>
              <a:t>Map from keys to values</a:t>
            </a:r>
          </a:p>
          <a:p>
            <a:pPr marL="285750" indent="-285750"/>
            <a:r>
              <a:rPr lang="en-AU" sz="1700" dirty="0"/>
              <a:t>Are unordered – just a set of pairs</a:t>
            </a:r>
          </a:p>
          <a:p>
            <a:pPr marL="285750" indent="-285750"/>
            <a:r>
              <a:rPr lang="en-AU" sz="1700" dirty="0"/>
              <a:t>Are very fast</a:t>
            </a:r>
          </a:p>
          <a:p>
            <a:pPr marL="285750" indent="-285750"/>
            <a:r>
              <a:rPr lang="en-AU" sz="1700" dirty="0"/>
              <a:t>Have immutable keys – they can’t be changed</a:t>
            </a:r>
          </a:p>
          <a:p>
            <a:pPr marL="285750" indent="-285750"/>
            <a:endParaRPr lang="en-AU" sz="1700" dirty="0"/>
          </a:p>
          <a:p>
            <a:pPr marL="0" indent="0">
              <a:buNone/>
            </a:pPr>
            <a:r>
              <a:rPr lang="en-AU" sz="1700" dirty="0" err="1">
                <a:latin typeface="Consolas" panose="020B0609020204030204" pitchFamily="49" charset="0"/>
              </a:rPr>
              <a:t>myDict</a:t>
            </a:r>
            <a:r>
              <a:rPr lang="en-AU" sz="1700" dirty="0">
                <a:latin typeface="Consolas" panose="020B0609020204030204" pitchFamily="49" charset="0"/>
              </a:rPr>
              <a:t> = {}</a:t>
            </a:r>
          </a:p>
          <a:p>
            <a:pPr marL="0" indent="0">
              <a:buNone/>
            </a:pPr>
            <a:r>
              <a:rPr lang="en-AU" sz="1700" dirty="0" err="1">
                <a:latin typeface="Consolas" panose="020B0609020204030204" pitchFamily="49" charset="0"/>
              </a:rPr>
              <a:t>myDict</a:t>
            </a:r>
            <a:r>
              <a:rPr lang="en-AU" sz="1700" dirty="0">
                <a:latin typeface="Consolas" panose="020B0609020204030204" pitchFamily="49" charset="0"/>
              </a:rPr>
              <a:t>["</a:t>
            </a:r>
            <a:r>
              <a:rPr lang="en-AU" sz="1700" dirty="0" err="1">
                <a:latin typeface="Consolas" panose="020B0609020204030204" pitchFamily="49" charset="0"/>
              </a:rPr>
              <a:t>thisKey</a:t>
            </a:r>
            <a:r>
              <a:rPr lang="en-AU" sz="1700" dirty="0">
                <a:latin typeface="Consolas" panose="020B0609020204030204" pitchFamily="49" charset="0"/>
              </a:rPr>
              <a:t>"] = 1     # creates a new key with value 1</a:t>
            </a:r>
          </a:p>
          <a:p>
            <a:pPr marL="0" indent="0">
              <a:buNone/>
            </a:pPr>
            <a:r>
              <a:rPr lang="en-AU" sz="1700" dirty="0" err="1">
                <a:latin typeface="Consolas" panose="020B0609020204030204" pitchFamily="49" charset="0"/>
              </a:rPr>
              <a:t>myDict</a:t>
            </a:r>
            <a:r>
              <a:rPr lang="en-AU" sz="1700" dirty="0">
                <a:latin typeface="Consolas" panose="020B0609020204030204" pitchFamily="49" charset="0"/>
              </a:rPr>
              <a:t>["</a:t>
            </a:r>
            <a:r>
              <a:rPr lang="en-AU" sz="1700" dirty="0" err="1">
                <a:latin typeface="Consolas" panose="020B0609020204030204" pitchFamily="49" charset="0"/>
              </a:rPr>
              <a:t>thisKey</a:t>
            </a:r>
            <a:r>
              <a:rPr lang="en-AU" sz="1700" dirty="0">
                <a:latin typeface="Consolas" panose="020B0609020204030204" pitchFamily="49" charset="0"/>
              </a:rPr>
              <a:t>"] = 2     # overwrites value of </a:t>
            </a:r>
            <a:r>
              <a:rPr lang="en-AU" sz="1700" dirty="0" err="1">
                <a:latin typeface="Consolas" panose="020B0609020204030204" pitchFamily="49" charset="0"/>
              </a:rPr>
              <a:t>thisKey</a:t>
            </a:r>
            <a:r>
              <a:rPr lang="en-AU" sz="1700" dirty="0">
                <a:latin typeface="Consolas" panose="020B0609020204030204" pitchFamily="49" charset="0"/>
              </a:rPr>
              <a:t> with 2</a:t>
            </a:r>
          </a:p>
          <a:p>
            <a:pPr marL="0" indent="0">
              <a:buNone/>
            </a:pPr>
            <a:r>
              <a:rPr lang="en-AU" sz="1700" dirty="0">
                <a:latin typeface="Consolas" panose="020B0609020204030204" pitchFamily="49" charset="0"/>
              </a:rPr>
              <a:t>for d in </a:t>
            </a:r>
            <a:r>
              <a:rPr lang="en-AU" sz="1700" dirty="0" err="1">
                <a:latin typeface="Consolas" panose="020B0609020204030204" pitchFamily="49" charset="0"/>
              </a:rPr>
              <a:t>myDict</a:t>
            </a:r>
            <a:r>
              <a:rPr lang="en-AU" sz="1700" dirty="0">
                <a:latin typeface="Consolas" panose="020B0609020204030204" pitchFamily="49" charset="0"/>
              </a:rPr>
              <a:t>:</a:t>
            </a:r>
            <a:br>
              <a:rPr lang="en-AU" sz="1700" dirty="0">
                <a:latin typeface="Consolas" panose="020B0609020204030204" pitchFamily="49" charset="0"/>
              </a:rPr>
            </a:br>
            <a:r>
              <a:rPr lang="en-AU" sz="1700" dirty="0">
                <a:latin typeface="Consolas" panose="020B0609020204030204" pitchFamily="49" charset="0"/>
              </a:rPr>
              <a:t>    print(d)</a:t>
            </a:r>
          </a:p>
        </p:txBody>
      </p:sp>
    </p:spTree>
    <p:extLst>
      <p:ext uri="{BB962C8B-B14F-4D97-AF65-F5344CB8AC3E}">
        <p14:creationId xmlns:p14="http://schemas.microsoft.com/office/powerpoint/2010/main" val="3662822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18F66-53EE-15B7-2D98-F46DDB50F60B}"/>
              </a:ext>
            </a:extLst>
          </p:cNvPr>
          <p:cNvSpPr>
            <a:spLocks noGrp="1"/>
          </p:cNvSpPr>
          <p:nvPr>
            <p:ph type="title"/>
          </p:nvPr>
        </p:nvSpPr>
        <p:spPr>
          <a:xfrm>
            <a:off x="729450" y="621226"/>
            <a:ext cx="7688700" cy="535200"/>
          </a:xfrm>
        </p:spPr>
        <p:txBody>
          <a:bodyPr>
            <a:normAutofit fontScale="90000"/>
          </a:bodyPr>
          <a:lstStyle/>
          <a:p>
            <a:r>
              <a:rPr lang="en-AU" dirty="0"/>
              <a:t>Activity 1 – Data Types and Data Handling</a:t>
            </a:r>
          </a:p>
        </p:txBody>
      </p:sp>
      <p:sp>
        <p:nvSpPr>
          <p:cNvPr id="3" name="Text Placeholder 2">
            <a:extLst>
              <a:ext uri="{FF2B5EF4-FFF2-40B4-BE49-F238E27FC236}">
                <a16:creationId xmlns:a16="http://schemas.microsoft.com/office/drawing/2014/main" id="{F96F1309-2643-3992-F737-F5EAAA891FA0}"/>
              </a:ext>
            </a:extLst>
          </p:cNvPr>
          <p:cNvSpPr>
            <a:spLocks noGrp="1"/>
          </p:cNvSpPr>
          <p:nvPr>
            <p:ph type="body" idx="1"/>
          </p:nvPr>
        </p:nvSpPr>
        <p:spPr>
          <a:xfrm>
            <a:off x="729450" y="1325105"/>
            <a:ext cx="7688700" cy="3332136"/>
          </a:xfrm>
        </p:spPr>
        <p:txBody>
          <a:bodyPr>
            <a:normAutofit/>
          </a:bodyPr>
          <a:lstStyle/>
          <a:p>
            <a:r>
              <a:rPr lang="en-AU" sz="1700" dirty="0"/>
              <a:t>Get the names of people at your table (or your online room) and make a list called names containing them.</a:t>
            </a:r>
            <a:br>
              <a:rPr lang="en-AU" sz="1700" dirty="0"/>
            </a:br>
            <a:endParaRPr lang="en-AU" sz="1700" dirty="0"/>
          </a:p>
          <a:p>
            <a:r>
              <a:rPr lang="en-US" sz="1700" dirty="0"/>
              <a:t>Find comprehensions that achieve the following:</a:t>
            </a:r>
          </a:p>
          <a:p>
            <a:pPr lvl="1"/>
            <a:r>
              <a:rPr lang="en-US" sz="1500" dirty="0"/>
              <a:t>Finding all the multiples of 5 up to 50 (i.e. 5, 10, 15, ... , 45, 50)</a:t>
            </a:r>
          </a:p>
          <a:p>
            <a:pPr lvl="1"/>
            <a:r>
              <a:rPr lang="en-US" sz="1500" dirty="0"/>
              <a:t>Multiplying all numbers in a list by 2. (Can use [1, −1, 5, 2] to test it)</a:t>
            </a:r>
          </a:p>
          <a:p>
            <a:pPr lvl="1"/>
            <a:r>
              <a:rPr lang="en-US" sz="1500" dirty="0"/>
              <a:t>Returning all words in a list where the second letter is "e" or "E"</a:t>
            </a:r>
          </a:p>
          <a:p>
            <a:pPr lvl="1"/>
            <a:r>
              <a:rPr lang="en-US" sz="1500" dirty="0"/>
              <a:t>Counting the number of items in a list whose value is 2017, 2020 or 2023.</a:t>
            </a:r>
            <a:endParaRPr lang="en-AU" sz="1500" dirty="0"/>
          </a:p>
          <a:p>
            <a:pPr lvl="1"/>
            <a:endParaRPr lang="en-AU" sz="1500" dirty="0"/>
          </a:p>
          <a:p>
            <a:r>
              <a:rPr lang="en-AU" sz="1700" dirty="0"/>
              <a:t>Make a dictionary which uses your student number as the key </a:t>
            </a:r>
            <a:br>
              <a:rPr lang="en-AU" sz="1700" dirty="0"/>
            </a:br>
            <a:r>
              <a:rPr lang="en-AU" sz="1700" dirty="0"/>
              <a:t>and your name as the value.</a:t>
            </a:r>
            <a:endParaRPr lang="en-US" sz="1700" dirty="0"/>
          </a:p>
        </p:txBody>
      </p:sp>
    </p:spTree>
    <p:extLst>
      <p:ext uri="{BB962C8B-B14F-4D97-AF65-F5344CB8AC3E}">
        <p14:creationId xmlns:p14="http://schemas.microsoft.com/office/powerpoint/2010/main" val="1296864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18F66-53EE-15B7-2D98-F46DDB50F60B}"/>
              </a:ext>
            </a:extLst>
          </p:cNvPr>
          <p:cNvSpPr>
            <a:spLocks noGrp="1"/>
          </p:cNvSpPr>
          <p:nvPr>
            <p:ph type="title"/>
          </p:nvPr>
        </p:nvSpPr>
        <p:spPr>
          <a:xfrm>
            <a:off x="729450" y="621226"/>
            <a:ext cx="7688700" cy="535200"/>
          </a:xfrm>
        </p:spPr>
        <p:txBody>
          <a:bodyPr>
            <a:normAutofit fontScale="90000"/>
          </a:bodyPr>
          <a:lstStyle/>
          <a:p>
            <a:r>
              <a:rPr lang="en-AU" dirty="0"/>
              <a:t>Solution 1 – Data Types and Data Handling</a:t>
            </a:r>
          </a:p>
        </p:txBody>
      </p:sp>
      <p:sp>
        <p:nvSpPr>
          <p:cNvPr id="3" name="Text Placeholder 2">
            <a:extLst>
              <a:ext uri="{FF2B5EF4-FFF2-40B4-BE49-F238E27FC236}">
                <a16:creationId xmlns:a16="http://schemas.microsoft.com/office/drawing/2014/main" id="{F96F1309-2643-3992-F737-F5EAAA891FA0}"/>
              </a:ext>
            </a:extLst>
          </p:cNvPr>
          <p:cNvSpPr>
            <a:spLocks noGrp="1"/>
          </p:cNvSpPr>
          <p:nvPr>
            <p:ph type="body" idx="1"/>
          </p:nvPr>
        </p:nvSpPr>
        <p:spPr>
          <a:xfrm>
            <a:off x="729450" y="1325105"/>
            <a:ext cx="7688700" cy="3673098"/>
          </a:xfrm>
        </p:spPr>
        <p:txBody>
          <a:bodyPr>
            <a:normAutofit fontScale="92500" lnSpcReduction="20000"/>
          </a:bodyPr>
          <a:lstStyle/>
          <a:p>
            <a:r>
              <a:rPr lang="en-AU" sz="1700" dirty="0">
                <a:latin typeface="Consolas" panose="020B0609020204030204" pitchFamily="49" charset="0"/>
              </a:rPr>
              <a:t>names = ["Andrew", "</a:t>
            </a:r>
            <a:r>
              <a:rPr lang="en-AU" sz="1700" dirty="0" err="1">
                <a:latin typeface="Consolas" panose="020B0609020204030204" pitchFamily="49" charset="0"/>
              </a:rPr>
              <a:t>Sauban</a:t>
            </a:r>
            <a:r>
              <a:rPr lang="en-AU" sz="1700" dirty="0">
                <a:latin typeface="Consolas" panose="020B0609020204030204" pitchFamily="49" charset="0"/>
              </a:rPr>
              <a:t>", "Franco", "Nick"]</a:t>
            </a:r>
            <a:br>
              <a:rPr lang="en-AU" sz="1700" dirty="0"/>
            </a:br>
            <a:endParaRPr lang="en-AU" sz="1700" dirty="0"/>
          </a:p>
          <a:p>
            <a:pPr lvl="1"/>
            <a:r>
              <a:rPr lang="en-US" sz="1500" dirty="0"/>
              <a:t>Finding all the multiples of 5 up to 50 (i.e. 5, 10, 15, ... , 45, 50)</a:t>
            </a:r>
            <a:br>
              <a:rPr lang="en-US" sz="1500" dirty="0"/>
            </a:br>
            <a:r>
              <a:rPr lang="en-US" sz="1300" dirty="0">
                <a:latin typeface="Consolas" panose="020B0609020204030204" pitchFamily="49" charset="0"/>
              </a:rPr>
              <a:t>[</a:t>
            </a:r>
            <a:r>
              <a:rPr lang="en-US" sz="1300" dirty="0" err="1">
                <a:latin typeface="Consolas" panose="020B0609020204030204" pitchFamily="49" charset="0"/>
              </a:rPr>
              <a:t>i</a:t>
            </a:r>
            <a:r>
              <a:rPr lang="en-US" sz="1300" dirty="0">
                <a:latin typeface="Consolas" panose="020B0609020204030204" pitchFamily="49" charset="0"/>
              </a:rPr>
              <a:t>*5 for </a:t>
            </a:r>
            <a:r>
              <a:rPr lang="en-US" sz="1300" dirty="0" err="1">
                <a:latin typeface="Consolas" panose="020B0609020204030204" pitchFamily="49" charset="0"/>
              </a:rPr>
              <a:t>i</a:t>
            </a:r>
            <a:r>
              <a:rPr lang="en-US" sz="1300" dirty="0">
                <a:latin typeface="Consolas" panose="020B0609020204030204" pitchFamily="49" charset="0"/>
              </a:rPr>
              <a:t> in range(1, 11)] </a:t>
            </a:r>
            <a:r>
              <a:rPr lang="en-US" sz="1300" dirty="0"/>
              <a:t>or </a:t>
            </a:r>
            <a:r>
              <a:rPr lang="en-US" sz="1300" dirty="0">
                <a:latin typeface="Consolas" panose="020B0609020204030204" pitchFamily="49" charset="0"/>
              </a:rPr>
              <a:t>[</a:t>
            </a:r>
            <a:r>
              <a:rPr lang="en-US" sz="1300" dirty="0" err="1">
                <a:latin typeface="Consolas" panose="020B0609020204030204" pitchFamily="49" charset="0"/>
              </a:rPr>
              <a:t>i</a:t>
            </a:r>
            <a:r>
              <a:rPr lang="en-US" sz="1300" dirty="0">
                <a:latin typeface="Consolas" panose="020B0609020204030204" pitchFamily="49" charset="0"/>
              </a:rPr>
              <a:t> for </a:t>
            </a:r>
            <a:r>
              <a:rPr lang="en-US" sz="1300" dirty="0" err="1">
                <a:latin typeface="Consolas" panose="020B0609020204030204" pitchFamily="49" charset="0"/>
              </a:rPr>
              <a:t>i</a:t>
            </a:r>
            <a:r>
              <a:rPr lang="en-US" sz="1300" dirty="0">
                <a:latin typeface="Consolas" panose="020B0609020204030204" pitchFamily="49" charset="0"/>
              </a:rPr>
              <a:t> in range(5, 55, 5)] </a:t>
            </a:r>
            <a:r>
              <a:rPr lang="en-US" sz="1300" dirty="0"/>
              <a:t>(start, stop, step)</a:t>
            </a:r>
            <a:br>
              <a:rPr lang="en-US" sz="1500" dirty="0"/>
            </a:br>
            <a:endParaRPr lang="en-US" sz="1500" dirty="0"/>
          </a:p>
          <a:p>
            <a:pPr lvl="1"/>
            <a:r>
              <a:rPr lang="en-US" sz="1500" dirty="0"/>
              <a:t>Multiplying all numbers in a list by 2. (Can use [1, −1, 5, 2] to test it)</a:t>
            </a:r>
            <a:br>
              <a:rPr lang="en-US" sz="1500" dirty="0"/>
            </a:br>
            <a:r>
              <a:rPr lang="en-US" sz="1300" dirty="0">
                <a:latin typeface="Consolas" panose="020B0609020204030204" pitchFamily="49" charset="0"/>
              </a:rPr>
              <a:t>[</a:t>
            </a:r>
            <a:r>
              <a:rPr lang="en-US" sz="1300" dirty="0" err="1">
                <a:latin typeface="Consolas" panose="020B0609020204030204" pitchFamily="49" charset="0"/>
              </a:rPr>
              <a:t>i</a:t>
            </a:r>
            <a:r>
              <a:rPr lang="en-US" sz="1300" dirty="0">
                <a:latin typeface="Consolas" panose="020B0609020204030204" pitchFamily="49" charset="0"/>
              </a:rPr>
              <a:t>*2 for </a:t>
            </a:r>
            <a:r>
              <a:rPr lang="en-US" sz="1300" dirty="0" err="1">
                <a:latin typeface="Consolas" panose="020B0609020204030204" pitchFamily="49" charset="0"/>
              </a:rPr>
              <a:t>i</a:t>
            </a:r>
            <a:r>
              <a:rPr lang="en-US" sz="1300" dirty="0">
                <a:latin typeface="Consolas" panose="020B0609020204030204" pitchFamily="49" charset="0"/>
              </a:rPr>
              <a:t> in </a:t>
            </a:r>
            <a:r>
              <a:rPr lang="en-US" sz="1300" dirty="0" err="1">
                <a:latin typeface="Consolas" panose="020B0609020204030204" pitchFamily="49" charset="0"/>
              </a:rPr>
              <a:t>myList</a:t>
            </a:r>
            <a:r>
              <a:rPr lang="en-US" sz="1300" dirty="0">
                <a:latin typeface="Consolas" panose="020B0609020204030204" pitchFamily="49" charset="0"/>
              </a:rPr>
              <a:t>]</a:t>
            </a:r>
            <a:br>
              <a:rPr lang="en-US" sz="1300" dirty="0">
                <a:latin typeface="Consolas" panose="020B0609020204030204" pitchFamily="49" charset="0"/>
              </a:rPr>
            </a:br>
            <a:endParaRPr lang="en-US" sz="1300" dirty="0">
              <a:latin typeface="Consolas" panose="020B0609020204030204" pitchFamily="49" charset="0"/>
            </a:endParaRPr>
          </a:p>
          <a:p>
            <a:pPr lvl="1"/>
            <a:r>
              <a:rPr lang="en-US" sz="1500" dirty="0"/>
              <a:t>Returning all words in a list where the second letter is "e" or "E“</a:t>
            </a:r>
            <a:br>
              <a:rPr lang="en-US" sz="1500" dirty="0"/>
            </a:br>
            <a:r>
              <a:rPr lang="en-US" sz="1300" dirty="0">
                <a:latin typeface="Consolas" panose="020B0609020204030204" pitchFamily="49" charset="0"/>
              </a:rPr>
              <a:t>[word for word in </a:t>
            </a:r>
            <a:r>
              <a:rPr lang="en-US" sz="1300" dirty="0" err="1">
                <a:latin typeface="Consolas" panose="020B0609020204030204" pitchFamily="49" charset="0"/>
              </a:rPr>
              <a:t>wordList</a:t>
            </a:r>
            <a:r>
              <a:rPr lang="en-US" sz="1300" dirty="0">
                <a:latin typeface="Consolas" panose="020B0609020204030204" pitchFamily="49" charset="0"/>
              </a:rPr>
              <a:t> if word[1].lower() == "e"]</a:t>
            </a:r>
            <a:br>
              <a:rPr lang="en-US" sz="1300" dirty="0">
                <a:latin typeface="Consolas" panose="020B0609020204030204" pitchFamily="49" charset="0"/>
              </a:rPr>
            </a:br>
            <a:endParaRPr lang="en-US" sz="1300" dirty="0">
              <a:latin typeface="Consolas" panose="020B0609020204030204" pitchFamily="49" charset="0"/>
            </a:endParaRPr>
          </a:p>
          <a:p>
            <a:pPr lvl="1"/>
            <a:r>
              <a:rPr lang="en-US" sz="1500" dirty="0"/>
              <a:t>Counting the number of items in a list whose value is 2017, 2020 or 2023.</a:t>
            </a:r>
            <a:br>
              <a:rPr lang="en-US" sz="1500" dirty="0"/>
            </a:br>
            <a:r>
              <a:rPr lang="en-US" sz="1300" dirty="0" err="1">
                <a:latin typeface="Consolas" panose="020B0609020204030204" pitchFamily="49" charset="0"/>
              </a:rPr>
              <a:t>len</a:t>
            </a:r>
            <a:r>
              <a:rPr lang="en-US" sz="1300" dirty="0">
                <a:latin typeface="Consolas" panose="020B0609020204030204" pitchFamily="49" charset="0"/>
              </a:rPr>
              <a:t>([a for a in list if a in [2017, 2020, 2023])</a:t>
            </a:r>
            <a:endParaRPr lang="en-AU" sz="1300" dirty="0">
              <a:latin typeface="Consolas" panose="020B0609020204030204" pitchFamily="49" charset="0"/>
            </a:endParaRPr>
          </a:p>
          <a:p>
            <a:pPr lvl="1"/>
            <a:endParaRPr lang="en-AU" sz="1500" dirty="0"/>
          </a:p>
          <a:p>
            <a:r>
              <a:rPr lang="en-AU" sz="1700" dirty="0">
                <a:latin typeface="Consolas" panose="020B0609020204030204" pitchFamily="49" charset="0"/>
              </a:rPr>
              <a:t>students = {}</a:t>
            </a:r>
            <a:br>
              <a:rPr lang="en-AU" sz="1700" dirty="0">
                <a:latin typeface="Consolas" panose="020B0609020204030204" pitchFamily="49" charset="0"/>
              </a:rPr>
            </a:br>
            <a:r>
              <a:rPr lang="en-AU" sz="1700" dirty="0">
                <a:latin typeface="Consolas" panose="020B0609020204030204" pitchFamily="49" charset="0"/>
              </a:rPr>
              <a:t>students[21054321] = "John Smith"</a:t>
            </a:r>
            <a:endParaRPr lang="en-US" sz="1700" dirty="0"/>
          </a:p>
        </p:txBody>
      </p:sp>
    </p:spTree>
    <p:extLst>
      <p:ext uri="{BB962C8B-B14F-4D97-AF65-F5344CB8AC3E}">
        <p14:creationId xmlns:p14="http://schemas.microsoft.com/office/powerpoint/2010/main" val="4259613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23a647e8e91_3_0"/>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Acknowledgement of Country</a:t>
            </a:r>
            <a:endParaRPr/>
          </a:p>
        </p:txBody>
      </p:sp>
      <p:sp>
        <p:nvSpPr>
          <p:cNvPr id="93" name="Google Shape;93;g23a647e8e91_3_0"/>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rmAutofit/>
          </a:bodyPr>
          <a:lstStyle/>
          <a:p>
            <a:pPr marL="146050" lvl="0" indent="0" algn="l" rtl="0">
              <a:lnSpc>
                <a:spcPct val="115000"/>
              </a:lnSpc>
              <a:spcBef>
                <a:spcPts val="0"/>
              </a:spcBef>
              <a:spcAft>
                <a:spcPts val="0"/>
              </a:spcAft>
              <a:buSzPts val="1300"/>
              <a:buNone/>
            </a:pPr>
            <a:r>
              <a:rPr lang="en" sz="1800"/>
              <a:t>We at ComSSA would like to acknowledge the traditional owners of the land on which Curtin University Perth is located, the Whadjuk people of the Nyungar Nation. We pay our respects to Nyungar elders, past, present and emerging, and acknowledge their wisdom and guidance in our teaching environments.</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5"/>
          <p:cNvSpPr txBox="1">
            <a:spLocks noGrp="1"/>
          </p:cNvSpPr>
          <p:nvPr>
            <p:ph type="body" idx="1"/>
          </p:nvPr>
        </p:nvSpPr>
        <p:spPr>
          <a:xfrm>
            <a:off x="729450" y="1562274"/>
            <a:ext cx="7783500" cy="3007675"/>
          </a:xfrm>
          <a:prstGeom prst="rect">
            <a:avLst/>
          </a:prstGeom>
          <a:noFill/>
          <a:ln>
            <a:noFill/>
          </a:ln>
        </p:spPr>
        <p:txBody>
          <a:bodyPr spcFirstLastPara="1" wrap="square" lIns="91425" tIns="91425" rIns="91425" bIns="91425" anchor="t" anchorCtr="0">
            <a:normAutofit lnSpcReduction="10000"/>
          </a:bodyPr>
          <a:lstStyle/>
          <a:p>
            <a:pPr marL="146050" lvl="0" indent="0" algn="l" rtl="0">
              <a:lnSpc>
                <a:spcPct val="115000"/>
              </a:lnSpc>
              <a:spcBef>
                <a:spcPts val="0"/>
              </a:spcBef>
              <a:spcAft>
                <a:spcPts val="0"/>
              </a:spcAft>
              <a:buSzPts val="1300"/>
              <a:buNone/>
            </a:pPr>
            <a:r>
              <a:rPr lang="en-AU" sz="1800" u="sng" dirty="0">
                <a:latin typeface="Lato" panose="020F0502020204030203" pitchFamily="34" charset="0"/>
                <a:ea typeface="Lato" panose="020F0502020204030203" pitchFamily="34" charset="0"/>
                <a:cs typeface="Lato" panose="020F0502020204030203" pitchFamily="34" charset="0"/>
              </a:rPr>
              <a:t>Building blocks</a:t>
            </a:r>
          </a:p>
          <a:p>
            <a:pPr marL="146050" lvl="0" indent="0" algn="l" rtl="0">
              <a:lnSpc>
                <a:spcPct val="115000"/>
              </a:lnSpc>
              <a:spcBef>
                <a:spcPts val="0"/>
              </a:spcBef>
              <a:spcAft>
                <a:spcPts val="0"/>
              </a:spcAft>
              <a:buSzPts val="1300"/>
              <a:buNone/>
            </a:pPr>
            <a:r>
              <a:rPr lang="en-AU" sz="1600" dirty="0">
                <a:latin typeface="Consolas" panose="020B0609020204030204" pitchFamily="49" charset="0"/>
              </a:rPr>
              <a:t>\d – a digit      \d+ – a number</a:t>
            </a:r>
          </a:p>
          <a:p>
            <a:pPr marL="146050" lvl="0" indent="0" algn="l" rtl="0">
              <a:lnSpc>
                <a:spcPct val="115000"/>
              </a:lnSpc>
              <a:spcBef>
                <a:spcPts val="0"/>
              </a:spcBef>
              <a:spcAft>
                <a:spcPts val="0"/>
              </a:spcAft>
              <a:buSzPts val="1300"/>
              <a:buNone/>
            </a:pPr>
            <a:r>
              <a:rPr lang="en-AU" sz="1600" dirty="0">
                <a:latin typeface="Consolas" panose="020B0609020204030204" pitchFamily="49" charset="0"/>
              </a:rPr>
              <a:t>\w – a letter     \w+ – a word</a:t>
            </a:r>
          </a:p>
          <a:p>
            <a:pPr marL="146050" lvl="0" indent="0" algn="l" rtl="0">
              <a:lnSpc>
                <a:spcPct val="115000"/>
              </a:lnSpc>
              <a:spcBef>
                <a:spcPts val="0"/>
              </a:spcBef>
              <a:spcAft>
                <a:spcPts val="0"/>
              </a:spcAft>
              <a:buSzPts val="1300"/>
              <a:buNone/>
            </a:pPr>
            <a:r>
              <a:rPr lang="en-AU" sz="1600" dirty="0">
                <a:latin typeface="Consolas" panose="020B0609020204030204" pitchFamily="49" charset="0"/>
              </a:rPr>
              <a:t>\s – whitespace</a:t>
            </a:r>
          </a:p>
          <a:p>
            <a:pPr marL="146050" lvl="0" indent="0" algn="l" rtl="0">
              <a:lnSpc>
                <a:spcPct val="115000"/>
              </a:lnSpc>
              <a:spcBef>
                <a:spcPts val="0"/>
              </a:spcBef>
              <a:spcAft>
                <a:spcPts val="0"/>
              </a:spcAft>
              <a:buSzPts val="1300"/>
              <a:buNone/>
            </a:pPr>
            <a:endParaRPr lang="en-AU" sz="1600" dirty="0">
              <a:latin typeface="Consolas" panose="020B0609020204030204" pitchFamily="49" charset="0"/>
            </a:endParaRPr>
          </a:p>
          <a:p>
            <a:pPr marL="146050" lvl="0" indent="0" algn="l" rtl="0">
              <a:lnSpc>
                <a:spcPct val="115000"/>
              </a:lnSpc>
              <a:spcBef>
                <a:spcPts val="0"/>
              </a:spcBef>
              <a:spcAft>
                <a:spcPts val="0"/>
              </a:spcAft>
              <a:buSzPts val="1300"/>
              <a:buNone/>
            </a:pPr>
            <a:r>
              <a:rPr lang="en-AU" sz="1600" dirty="0">
                <a:latin typeface="Consolas" panose="020B0609020204030204" pitchFamily="49" charset="0"/>
              </a:rPr>
              <a:t>\d{4} – 4 digits  \d+\w? – a number then </a:t>
            </a:r>
            <a:r>
              <a:rPr lang="en-AU" sz="1600" i="1" dirty="0">
                <a:latin typeface="Consolas" panose="020B0609020204030204" pitchFamily="49" charset="0"/>
              </a:rPr>
              <a:t>optional</a:t>
            </a:r>
            <a:r>
              <a:rPr lang="en-AU" sz="1600" dirty="0">
                <a:latin typeface="Consolas" panose="020B0609020204030204" pitchFamily="49" charset="0"/>
              </a:rPr>
              <a:t> character</a:t>
            </a:r>
          </a:p>
          <a:p>
            <a:pPr marL="146050" lvl="0" indent="0" algn="l" rtl="0">
              <a:lnSpc>
                <a:spcPct val="115000"/>
              </a:lnSpc>
              <a:spcBef>
                <a:spcPts val="0"/>
              </a:spcBef>
              <a:spcAft>
                <a:spcPts val="0"/>
              </a:spcAft>
              <a:buSzPts val="1300"/>
              <a:buNone/>
            </a:pPr>
            <a:endParaRPr lang="en-AU" sz="1600" dirty="0">
              <a:latin typeface="Consolas" panose="020B0609020204030204" pitchFamily="49" charset="0"/>
            </a:endParaRPr>
          </a:p>
          <a:p>
            <a:pPr marL="146050" indent="0">
              <a:buNone/>
            </a:pPr>
            <a:r>
              <a:rPr lang="en-AU" sz="1800" u="sng" dirty="0">
                <a:latin typeface="Lato" panose="020F0502020204030203" pitchFamily="34" charset="0"/>
                <a:ea typeface="Lato" panose="020F0502020204030203" pitchFamily="34" charset="0"/>
                <a:cs typeface="Lato" panose="020F0502020204030203" pitchFamily="34" charset="0"/>
              </a:rPr>
              <a:t>Combining</a:t>
            </a:r>
          </a:p>
          <a:p>
            <a:pPr marL="146050" lvl="0" indent="0" algn="l" rtl="0">
              <a:lnSpc>
                <a:spcPct val="115000"/>
              </a:lnSpc>
              <a:spcBef>
                <a:spcPts val="0"/>
              </a:spcBef>
              <a:spcAft>
                <a:spcPts val="0"/>
              </a:spcAft>
              <a:buSzPts val="1300"/>
              <a:buNone/>
            </a:pPr>
            <a:r>
              <a:rPr lang="en-AU" sz="1600" dirty="0">
                <a:latin typeface="Consolas" panose="020B0609020204030204" pitchFamily="49" charset="0"/>
              </a:rPr>
              <a:t>\w+\s\w+ – word, space, word</a:t>
            </a:r>
          </a:p>
          <a:p>
            <a:pPr marL="146050" lvl="0" indent="0" algn="l" rtl="0">
              <a:lnSpc>
                <a:spcPct val="115000"/>
              </a:lnSpc>
              <a:spcBef>
                <a:spcPts val="0"/>
              </a:spcBef>
              <a:spcAft>
                <a:spcPts val="0"/>
              </a:spcAft>
              <a:buSzPts val="1300"/>
              <a:buNone/>
            </a:pPr>
            <a:r>
              <a:rPr lang="en-AU" sz="1600" dirty="0">
                <a:latin typeface="Consolas" panose="020B0609020204030204" pitchFamily="49" charset="0"/>
              </a:rPr>
              <a:t>| means “or” – e.g. \w+|\w+\d+ = word OR word + number</a:t>
            </a:r>
          </a:p>
        </p:txBody>
      </p:sp>
      <p:sp>
        <p:nvSpPr>
          <p:cNvPr id="341" name="Google Shape;341;p45"/>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Regular Expressions</a:t>
            </a:r>
            <a:endParaRPr dirty="0"/>
          </a:p>
        </p:txBody>
      </p:sp>
      <p:sp>
        <p:nvSpPr>
          <p:cNvPr id="3" name="Right Brace 2">
            <a:extLst>
              <a:ext uri="{FF2B5EF4-FFF2-40B4-BE49-F238E27FC236}">
                <a16:creationId xmlns:a16="http://schemas.microsoft.com/office/drawing/2014/main" id="{BF132044-A942-E0E1-7195-29BB21777B84}"/>
              </a:ext>
            </a:extLst>
          </p:cNvPr>
          <p:cNvSpPr/>
          <p:nvPr/>
        </p:nvSpPr>
        <p:spPr>
          <a:xfrm>
            <a:off x="4951710" y="1929131"/>
            <a:ext cx="139484" cy="535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4" name="TextBox 3">
            <a:extLst>
              <a:ext uri="{FF2B5EF4-FFF2-40B4-BE49-F238E27FC236}">
                <a16:creationId xmlns:a16="http://schemas.microsoft.com/office/drawing/2014/main" id="{FEAF5A21-26B9-2D4F-95D4-29478824C083}"/>
              </a:ext>
            </a:extLst>
          </p:cNvPr>
          <p:cNvSpPr txBox="1"/>
          <p:nvPr/>
        </p:nvSpPr>
        <p:spPr>
          <a:xfrm>
            <a:off x="5253927" y="1833086"/>
            <a:ext cx="2553904" cy="738664"/>
          </a:xfrm>
          <a:prstGeom prst="rect">
            <a:avLst/>
          </a:prstGeom>
          <a:noFill/>
        </p:spPr>
        <p:txBody>
          <a:bodyPr wrap="none" rtlCol="0">
            <a:spAutoFit/>
          </a:bodyPr>
          <a:lstStyle/>
          <a:p>
            <a:r>
              <a:rPr lang="en-AU" dirty="0">
                <a:latin typeface="Lato" panose="020F0502020204030203" pitchFamily="34" charset="0"/>
                <a:ea typeface="Lato" panose="020F0502020204030203" pitchFamily="34" charset="0"/>
                <a:cs typeface="Lato" panose="020F0502020204030203" pitchFamily="34" charset="0"/>
              </a:rPr>
              <a:t>These work like a while loop.</a:t>
            </a:r>
          </a:p>
          <a:p>
            <a:r>
              <a:rPr lang="en-AU" dirty="0">
                <a:latin typeface="Lato" panose="020F0502020204030203" pitchFamily="34" charset="0"/>
                <a:ea typeface="Lato" panose="020F0502020204030203" pitchFamily="34" charset="0"/>
                <a:cs typeface="Lato" panose="020F0502020204030203" pitchFamily="34" charset="0"/>
              </a:rPr>
              <a:t>e.g. Keep adding digits until</a:t>
            </a:r>
            <a:br>
              <a:rPr lang="en-AU" dirty="0">
                <a:latin typeface="Lato" panose="020F0502020204030203" pitchFamily="34" charset="0"/>
                <a:ea typeface="Lato" panose="020F0502020204030203" pitchFamily="34" charset="0"/>
                <a:cs typeface="Lato" panose="020F0502020204030203" pitchFamily="34" charset="0"/>
              </a:rPr>
            </a:br>
            <a:r>
              <a:rPr lang="en-AU" dirty="0">
                <a:latin typeface="Lato" panose="020F0502020204030203" pitchFamily="34" charset="0"/>
                <a:ea typeface="Lato" panose="020F0502020204030203" pitchFamily="34" charset="0"/>
                <a:cs typeface="Lato" panose="020F0502020204030203" pitchFamily="34" charset="0"/>
              </a:rPr>
              <a:t>first non-digit character found</a:t>
            </a:r>
          </a:p>
        </p:txBody>
      </p:sp>
      <p:sp>
        <p:nvSpPr>
          <p:cNvPr id="2" name="TextBox 1">
            <a:extLst>
              <a:ext uri="{FF2B5EF4-FFF2-40B4-BE49-F238E27FC236}">
                <a16:creationId xmlns:a16="http://schemas.microsoft.com/office/drawing/2014/main" id="{93DF4790-BD82-038F-90D5-FDA020AB8525}"/>
              </a:ext>
            </a:extLst>
          </p:cNvPr>
          <p:cNvSpPr txBox="1"/>
          <p:nvPr/>
        </p:nvSpPr>
        <p:spPr>
          <a:xfrm>
            <a:off x="2629600" y="4736751"/>
            <a:ext cx="4644220" cy="400110"/>
          </a:xfrm>
          <a:prstGeom prst="rect">
            <a:avLst/>
          </a:prstGeom>
          <a:noFill/>
        </p:spPr>
        <p:txBody>
          <a:bodyPr wrap="none" rtlCol="0">
            <a:spAutoFit/>
          </a:bodyPr>
          <a:lstStyle/>
          <a:p>
            <a:pPr algn="ctr"/>
            <a:r>
              <a:rPr lang="en-AU" sz="1000" dirty="0">
                <a:solidFill>
                  <a:schemeClr val="accent1"/>
                </a:solidFill>
                <a:latin typeface="Lato" panose="020F0502020204030203" pitchFamily="34" charset="0"/>
                <a:ea typeface="Lato" panose="020F0502020204030203" pitchFamily="34" charset="0"/>
                <a:cs typeface="Lato" panose="020F0502020204030203" pitchFamily="34" charset="0"/>
                <a:sym typeface="Lato"/>
              </a:rPr>
              <a:t>Note: Highly simplified syntax for helping those who are stuck.</a:t>
            </a:r>
          </a:p>
          <a:p>
            <a:pPr algn="ctr"/>
            <a:r>
              <a:rPr lang="en-AU" sz="1000" dirty="0">
                <a:solidFill>
                  <a:schemeClr val="accent1"/>
                </a:solidFill>
                <a:latin typeface="Lato" panose="020F0502020204030203" pitchFamily="34" charset="0"/>
                <a:ea typeface="Lato" panose="020F0502020204030203" pitchFamily="34" charset="0"/>
                <a:cs typeface="Lato" panose="020F0502020204030203" pitchFamily="34" charset="0"/>
                <a:sym typeface="Lato"/>
              </a:rPr>
              <a:t>If you’re following the lectures or another reliable source and it works, use that!</a:t>
            </a:r>
          </a:p>
        </p:txBody>
      </p:sp>
    </p:spTree>
    <p:extLst>
      <p:ext uri="{BB962C8B-B14F-4D97-AF65-F5344CB8AC3E}">
        <p14:creationId xmlns:p14="http://schemas.microsoft.com/office/powerpoint/2010/main" val="638514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D1EB510-3BF6-55BE-662B-E8473E41FDB0}"/>
              </a:ext>
            </a:extLst>
          </p:cNvPr>
          <p:cNvSpPr/>
          <p:nvPr/>
        </p:nvSpPr>
        <p:spPr>
          <a:xfrm>
            <a:off x="2478619" y="2302615"/>
            <a:ext cx="922150" cy="1628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46" name="Rectangle 45">
            <a:extLst>
              <a:ext uri="{FF2B5EF4-FFF2-40B4-BE49-F238E27FC236}">
                <a16:creationId xmlns:a16="http://schemas.microsoft.com/office/drawing/2014/main" id="{51660043-F705-AD2C-A771-69E527411AEA}"/>
              </a:ext>
            </a:extLst>
          </p:cNvPr>
          <p:cNvSpPr/>
          <p:nvPr/>
        </p:nvSpPr>
        <p:spPr>
          <a:xfrm>
            <a:off x="2478619" y="2465452"/>
            <a:ext cx="922150" cy="1628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47" name="Rectangle 46">
            <a:extLst>
              <a:ext uri="{FF2B5EF4-FFF2-40B4-BE49-F238E27FC236}">
                <a16:creationId xmlns:a16="http://schemas.microsoft.com/office/drawing/2014/main" id="{311B19DD-14CF-4AAD-B408-01A8F108EEB4}"/>
              </a:ext>
            </a:extLst>
          </p:cNvPr>
          <p:cNvSpPr/>
          <p:nvPr/>
        </p:nvSpPr>
        <p:spPr>
          <a:xfrm>
            <a:off x="2478619" y="2628289"/>
            <a:ext cx="922150" cy="1628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48" name="Rectangle 47">
            <a:extLst>
              <a:ext uri="{FF2B5EF4-FFF2-40B4-BE49-F238E27FC236}">
                <a16:creationId xmlns:a16="http://schemas.microsoft.com/office/drawing/2014/main" id="{596D4955-C1C9-9A58-B4DD-002E6476668F}"/>
              </a:ext>
            </a:extLst>
          </p:cNvPr>
          <p:cNvSpPr/>
          <p:nvPr/>
        </p:nvSpPr>
        <p:spPr>
          <a:xfrm>
            <a:off x="2478619" y="2791126"/>
            <a:ext cx="922150" cy="1628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4" name="Google Shape;92;p2">
            <a:extLst>
              <a:ext uri="{FF2B5EF4-FFF2-40B4-BE49-F238E27FC236}">
                <a16:creationId xmlns:a16="http://schemas.microsoft.com/office/drawing/2014/main" id="{AB677FE3-AD16-BD71-1E6D-BBF93061FF35}"/>
              </a:ext>
            </a:extLst>
          </p:cNvPr>
          <p:cNvSpPr txBox="1">
            <a:spLocks/>
          </p:cNvSpPr>
          <p:nvPr/>
        </p:nvSpPr>
        <p:spPr>
          <a:xfrm>
            <a:off x="2298590" y="4189617"/>
            <a:ext cx="4743252" cy="5352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pPr>
              <a:buSzPct val="111111"/>
            </a:pPr>
            <a:r>
              <a:rPr lang="en-AU" dirty="0"/>
              <a:t>2. Arrays, Grids and Plotting</a:t>
            </a:r>
          </a:p>
        </p:txBody>
      </p:sp>
      <p:grpSp>
        <p:nvGrpSpPr>
          <p:cNvPr id="5" name="Group 4">
            <a:extLst>
              <a:ext uri="{FF2B5EF4-FFF2-40B4-BE49-F238E27FC236}">
                <a16:creationId xmlns:a16="http://schemas.microsoft.com/office/drawing/2014/main" id="{C4A9368C-240C-BFC1-6D6D-000E06F1A503}"/>
              </a:ext>
            </a:extLst>
          </p:cNvPr>
          <p:cNvGrpSpPr/>
          <p:nvPr/>
        </p:nvGrpSpPr>
        <p:grpSpPr>
          <a:xfrm>
            <a:off x="4349435" y="1366263"/>
            <a:ext cx="1004997" cy="1041616"/>
            <a:chOff x="5346653" y="3260610"/>
            <a:chExt cx="1676404" cy="1568730"/>
          </a:xfrm>
        </p:grpSpPr>
        <p:sp>
          <p:nvSpPr>
            <p:cNvPr id="6" name="Google Shape;166;p22">
              <a:extLst>
                <a:ext uri="{FF2B5EF4-FFF2-40B4-BE49-F238E27FC236}">
                  <a16:creationId xmlns:a16="http://schemas.microsoft.com/office/drawing/2014/main" id="{4A7AC4A0-1B6B-839E-E584-0D9FBFB05795}"/>
                </a:ext>
              </a:extLst>
            </p:cNvPr>
            <p:cNvSpPr/>
            <p:nvPr/>
          </p:nvSpPr>
          <p:spPr>
            <a:xfrm>
              <a:off x="5681936" y="3574356"/>
              <a:ext cx="335280" cy="313746"/>
            </a:xfrm>
            <a:prstGeom prst="rect">
              <a:avLst/>
            </a:prstGeom>
            <a:solidFill>
              <a:srgbClr val="0070C0">
                <a:alpha val="1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dirty="0"/>
                <a:t>		</a:t>
              </a:r>
              <a:endParaRPr dirty="0"/>
            </a:p>
          </p:txBody>
        </p:sp>
        <p:sp>
          <p:nvSpPr>
            <p:cNvPr id="7" name="Google Shape;167;p22">
              <a:extLst>
                <a:ext uri="{FF2B5EF4-FFF2-40B4-BE49-F238E27FC236}">
                  <a16:creationId xmlns:a16="http://schemas.microsoft.com/office/drawing/2014/main" id="{3F03609F-F071-1FAC-B373-16A4394A4494}"/>
                </a:ext>
              </a:extLst>
            </p:cNvPr>
            <p:cNvSpPr/>
            <p:nvPr/>
          </p:nvSpPr>
          <p:spPr>
            <a:xfrm>
              <a:off x="6017216" y="3574356"/>
              <a:ext cx="335280" cy="313746"/>
            </a:xfrm>
            <a:prstGeom prst="rect">
              <a:avLst/>
            </a:prstGeom>
            <a:solidFill>
              <a:srgbClr val="0070C0">
                <a:alpha val="7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8" name="Google Shape;168;p22">
              <a:extLst>
                <a:ext uri="{FF2B5EF4-FFF2-40B4-BE49-F238E27FC236}">
                  <a16:creationId xmlns:a16="http://schemas.microsoft.com/office/drawing/2014/main" id="{9D029006-6F07-8D54-0224-9332CD480F70}"/>
                </a:ext>
              </a:extLst>
            </p:cNvPr>
            <p:cNvSpPr/>
            <p:nvPr/>
          </p:nvSpPr>
          <p:spPr>
            <a:xfrm>
              <a:off x="6352497" y="3574356"/>
              <a:ext cx="335280" cy="313746"/>
            </a:xfrm>
            <a:prstGeom prst="rect">
              <a:avLst/>
            </a:prstGeom>
            <a:solidFill>
              <a:srgbClr val="0070C0">
                <a:alpha val="1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9" name="Google Shape;169;p22">
              <a:extLst>
                <a:ext uri="{FF2B5EF4-FFF2-40B4-BE49-F238E27FC236}">
                  <a16:creationId xmlns:a16="http://schemas.microsoft.com/office/drawing/2014/main" id="{D4BD5BEE-5DA9-BAC8-C192-FA04BA746504}"/>
                </a:ext>
              </a:extLst>
            </p:cNvPr>
            <p:cNvSpPr/>
            <p:nvPr/>
          </p:nvSpPr>
          <p:spPr>
            <a:xfrm>
              <a:off x="5681936" y="3888102"/>
              <a:ext cx="335280" cy="313746"/>
            </a:xfrm>
            <a:prstGeom prst="rect">
              <a:avLst/>
            </a:prstGeom>
            <a:solidFill>
              <a:srgbClr val="0070C0">
                <a:alpha val="7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10" name="Google Shape;170;p22">
              <a:extLst>
                <a:ext uri="{FF2B5EF4-FFF2-40B4-BE49-F238E27FC236}">
                  <a16:creationId xmlns:a16="http://schemas.microsoft.com/office/drawing/2014/main" id="{E215CCD0-CE12-88F5-F8B9-9F560D54C7F8}"/>
                </a:ext>
              </a:extLst>
            </p:cNvPr>
            <p:cNvSpPr/>
            <p:nvPr/>
          </p:nvSpPr>
          <p:spPr>
            <a:xfrm>
              <a:off x="6017216" y="3888102"/>
              <a:ext cx="335280" cy="313746"/>
            </a:xfrm>
            <a:prstGeom prst="rect">
              <a:avLst/>
            </a:prstGeom>
            <a:solidFill>
              <a:srgbClr val="0070C0">
                <a:alpha val="8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11" name="Google Shape;171;p22">
              <a:extLst>
                <a:ext uri="{FF2B5EF4-FFF2-40B4-BE49-F238E27FC236}">
                  <a16:creationId xmlns:a16="http://schemas.microsoft.com/office/drawing/2014/main" id="{7CD3FCE5-7A5A-55B7-56F0-CDD5A56F728B}"/>
                </a:ext>
              </a:extLst>
            </p:cNvPr>
            <p:cNvSpPr/>
            <p:nvPr/>
          </p:nvSpPr>
          <p:spPr>
            <a:xfrm>
              <a:off x="6352497" y="3888102"/>
              <a:ext cx="335280" cy="313746"/>
            </a:xfrm>
            <a:prstGeom prst="rect">
              <a:avLst/>
            </a:prstGeom>
            <a:solidFill>
              <a:srgbClr val="0070C0">
                <a:alpha val="7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12" name="Google Shape;169;p22">
              <a:extLst>
                <a:ext uri="{FF2B5EF4-FFF2-40B4-BE49-F238E27FC236}">
                  <a16:creationId xmlns:a16="http://schemas.microsoft.com/office/drawing/2014/main" id="{85117DE9-2149-EDB3-9558-D902F30CCF0C}"/>
                </a:ext>
              </a:extLst>
            </p:cNvPr>
            <p:cNvSpPr/>
            <p:nvPr/>
          </p:nvSpPr>
          <p:spPr>
            <a:xfrm>
              <a:off x="5681936" y="4201847"/>
              <a:ext cx="335280" cy="313746"/>
            </a:xfrm>
            <a:prstGeom prst="rect">
              <a:avLst/>
            </a:prstGeom>
            <a:solidFill>
              <a:srgbClr val="0070C0">
                <a:alpha val="1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13" name="Google Shape;170;p22">
              <a:extLst>
                <a:ext uri="{FF2B5EF4-FFF2-40B4-BE49-F238E27FC236}">
                  <a16:creationId xmlns:a16="http://schemas.microsoft.com/office/drawing/2014/main" id="{484C776C-9ACA-7BCE-2FB4-D9E0612414CF}"/>
                </a:ext>
              </a:extLst>
            </p:cNvPr>
            <p:cNvSpPr/>
            <p:nvPr/>
          </p:nvSpPr>
          <p:spPr>
            <a:xfrm>
              <a:off x="6017216" y="4201847"/>
              <a:ext cx="335280" cy="313746"/>
            </a:xfrm>
            <a:prstGeom prst="rect">
              <a:avLst/>
            </a:prstGeom>
            <a:solidFill>
              <a:srgbClr val="0070C0">
                <a:alpha val="7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14" name="Google Shape;171;p22">
              <a:extLst>
                <a:ext uri="{FF2B5EF4-FFF2-40B4-BE49-F238E27FC236}">
                  <a16:creationId xmlns:a16="http://schemas.microsoft.com/office/drawing/2014/main" id="{E42A96A4-6038-4275-FFFC-37020D6717DC}"/>
                </a:ext>
              </a:extLst>
            </p:cNvPr>
            <p:cNvSpPr/>
            <p:nvPr/>
          </p:nvSpPr>
          <p:spPr>
            <a:xfrm>
              <a:off x="6352497" y="4201847"/>
              <a:ext cx="335280" cy="313746"/>
            </a:xfrm>
            <a:prstGeom prst="rect">
              <a:avLst/>
            </a:prstGeom>
            <a:solidFill>
              <a:srgbClr val="0070C0">
                <a:alpha val="1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15" name="Google Shape;166;p22">
              <a:extLst>
                <a:ext uri="{FF2B5EF4-FFF2-40B4-BE49-F238E27FC236}">
                  <a16:creationId xmlns:a16="http://schemas.microsoft.com/office/drawing/2014/main" id="{BB91DB17-0542-314C-FFFF-B971413018F7}"/>
                </a:ext>
              </a:extLst>
            </p:cNvPr>
            <p:cNvSpPr/>
            <p:nvPr/>
          </p:nvSpPr>
          <p:spPr>
            <a:xfrm>
              <a:off x="5681936" y="3260610"/>
              <a:ext cx="335280" cy="313746"/>
            </a:xfrm>
            <a:prstGeom prst="rect">
              <a:avLst/>
            </a:prstGeom>
            <a:solidFill>
              <a:srgbClr val="0070C0">
                <a:alpha val="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dirty="0"/>
                <a:t>		</a:t>
              </a:r>
              <a:endParaRPr dirty="0"/>
            </a:p>
          </p:txBody>
        </p:sp>
        <p:sp>
          <p:nvSpPr>
            <p:cNvPr id="16" name="Google Shape;167;p22">
              <a:extLst>
                <a:ext uri="{FF2B5EF4-FFF2-40B4-BE49-F238E27FC236}">
                  <a16:creationId xmlns:a16="http://schemas.microsoft.com/office/drawing/2014/main" id="{4D847B9C-035E-1D49-ACCB-7D950194F78E}"/>
                </a:ext>
              </a:extLst>
            </p:cNvPr>
            <p:cNvSpPr/>
            <p:nvPr/>
          </p:nvSpPr>
          <p:spPr>
            <a:xfrm>
              <a:off x="6017216" y="3260610"/>
              <a:ext cx="335280" cy="313746"/>
            </a:xfrm>
            <a:prstGeom prst="rect">
              <a:avLst/>
            </a:prstGeom>
            <a:solidFill>
              <a:srgbClr val="0070C0">
                <a:alpha val="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17" name="Google Shape;168;p22">
              <a:extLst>
                <a:ext uri="{FF2B5EF4-FFF2-40B4-BE49-F238E27FC236}">
                  <a16:creationId xmlns:a16="http://schemas.microsoft.com/office/drawing/2014/main" id="{FD18F19D-3DF0-5CD4-A299-323C4B574BF2}"/>
                </a:ext>
              </a:extLst>
            </p:cNvPr>
            <p:cNvSpPr/>
            <p:nvPr/>
          </p:nvSpPr>
          <p:spPr>
            <a:xfrm>
              <a:off x="6352497" y="3260610"/>
              <a:ext cx="335280" cy="313746"/>
            </a:xfrm>
            <a:prstGeom prst="rect">
              <a:avLst/>
            </a:prstGeom>
            <a:solidFill>
              <a:srgbClr val="0070C0">
                <a:alpha val="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18" name="Google Shape;166;p22">
              <a:extLst>
                <a:ext uri="{FF2B5EF4-FFF2-40B4-BE49-F238E27FC236}">
                  <a16:creationId xmlns:a16="http://schemas.microsoft.com/office/drawing/2014/main" id="{483450DA-1632-B94E-283B-4845A26BBB94}"/>
                </a:ext>
              </a:extLst>
            </p:cNvPr>
            <p:cNvSpPr/>
            <p:nvPr/>
          </p:nvSpPr>
          <p:spPr>
            <a:xfrm>
              <a:off x="5681936" y="4515593"/>
              <a:ext cx="335280" cy="313746"/>
            </a:xfrm>
            <a:prstGeom prst="rect">
              <a:avLst/>
            </a:prstGeom>
            <a:solidFill>
              <a:srgbClr val="0070C0">
                <a:alpha val="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dirty="0"/>
                <a:t>		</a:t>
              </a:r>
              <a:endParaRPr dirty="0"/>
            </a:p>
          </p:txBody>
        </p:sp>
        <p:sp>
          <p:nvSpPr>
            <p:cNvPr id="19" name="Google Shape;167;p22">
              <a:extLst>
                <a:ext uri="{FF2B5EF4-FFF2-40B4-BE49-F238E27FC236}">
                  <a16:creationId xmlns:a16="http://schemas.microsoft.com/office/drawing/2014/main" id="{FFC1BB74-862E-C4E5-28E0-C557CBA350C4}"/>
                </a:ext>
              </a:extLst>
            </p:cNvPr>
            <p:cNvSpPr/>
            <p:nvPr/>
          </p:nvSpPr>
          <p:spPr>
            <a:xfrm>
              <a:off x="6017216" y="4515593"/>
              <a:ext cx="335280" cy="313746"/>
            </a:xfrm>
            <a:prstGeom prst="rect">
              <a:avLst/>
            </a:prstGeom>
            <a:solidFill>
              <a:srgbClr val="0070C0">
                <a:alpha val="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20" name="Google Shape;168;p22">
              <a:extLst>
                <a:ext uri="{FF2B5EF4-FFF2-40B4-BE49-F238E27FC236}">
                  <a16:creationId xmlns:a16="http://schemas.microsoft.com/office/drawing/2014/main" id="{A2559CCF-0A57-7401-156D-97F186DBAA89}"/>
                </a:ext>
              </a:extLst>
            </p:cNvPr>
            <p:cNvSpPr/>
            <p:nvPr/>
          </p:nvSpPr>
          <p:spPr>
            <a:xfrm>
              <a:off x="6352497" y="4515593"/>
              <a:ext cx="335280" cy="313746"/>
            </a:xfrm>
            <a:prstGeom prst="rect">
              <a:avLst/>
            </a:prstGeom>
            <a:solidFill>
              <a:srgbClr val="0070C0">
                <a:alpha val="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21" name="Google Shape;168;p22">
              <a:extLst>
                <a:ext uri="{FF2B5EF4-FFF2-40B4-BE49-F238E27FC236}">
                  <a16:creationId xmlns:a16="http://schemas.microsoft.com/office/drawing/2014/main" id="{C907095B-8C15-73A7-FDC3-4579A7602876}"/>
                </a:ext>
              </a:extLst>
            </p:cNvPr>
            <p:cNvSpPr/>
            <p:nvPr/>
          </p:nvSpPr>
          <p:spPr>
            <a:xfrm>
              <a:off x="6687777" y="3574356"/>
              <a:ext cx="335280" cy="313746"/>
            </a:xfrm>
            <a:prstGeom prst="rect">
              <a:avLst/>
            </a:prstGeom>
            <a:solidFill>
              <a:srgbClr val="0070C0">
                <a:alpha val="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22" name="Google Shape;171;p22">
              <a:extLst>
                <a:ext uri="{FF2B5EF4-FFF2-40B4-BE49-F238E27FC236}">
                  <a16:creationId xmlns:a16="http://schemas.microsoft.com/office/drawing/2014/main" id="{DD4013D5-BA0A-3296-16CF-A508EC83874E}"/>
                </a:ext>
              </a:extLst>
            </p:cNvPr>
            <p:cNvSpPr/>
            <p:nvPr/>
          </p:nvSpPr>
          <p:spPr>
            <a:xfrm>
              <a:off x="6687777" y="3888102"/>
              <a:ext cx="335280" cy="313746"/>
            </a:xfrm>
            <a:prstGeom prst="rect">
              <a:avLst/>
            </a:prstGeom>
            <a:solidFill>
              <a:srgbClr val="0070C0">
                <a:alpha val="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23" name="Google Shape;171;p22">
              <a:extLst>
                <a:ext uri="{FF2B5EF4-FFF2-40B4-BE49-F238E27FC236}">
                  <a16:creationId xmlns:a16="http://schemas.microsoft.com/office/drawing/2014/main" id="{5625F39E-CD72-D14D-DED8-94EA3C0C0CE7}"/>
                </a:ext>
              </a:extLst>
            </p:cNvPr>
            <p:cNvSpPr/>
            <p:nvPr/>
          </p:nvSpPr>
          <p:spPr>
            <a:xfrm>
              <a:off x="6687777" y="4201847"/>
              <a:ext cx="335280" cy="313746"/>
            </a:xfrm>
            <a:prstGeom prst="rect">
              <a:avLst/>
            </a:prstGeom>
            <a:solidFill>
              <a:srgbClr val="0070C0">
                <a:alpha val="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24" name="Google Shape;168;p22">
              <a:extLst>
                <a:ext uri="{FF2B5EF4-FFF2-40B4-BE49-F238E27FC236}">
                  <a16:creationId xmlns:a16="http://schemas.microsoft.com/office/drawing/2014/main" id="{C2C526C5-2A6C-275D-DE77-938106CB1D06}"/>
                </a:ext>
              </a:extLst>
            </p:cNvPr>
            <p:cNvSpPr/>
            <p:nvPr/>
          </p:nvSpPr>
          <p:spPr>
            <a:xfrm>
              <a:off x="6687777" y="3260610"/>
              <a:ext cx="335280" cy="31374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25" name="Google Shape;168;p22">
              <a:extLst>
                <a:ext uri="{FF2B5EF4-FFF2-40B4-BE49-F238E27FC236}">
                  <a16:creationId xmlns:a16="http://schemas.microsoft.com/office/drawing/2014/main" id="{ECAC96F3-C885-8C79-0395-A3CD4F63AFEC}"/>
                </a:ext>
              </a:extLst>
            </p:cNvPr>
            <p:cNvSpPr/>
            <p:nvPr/>
          </p:nvSpPr>
          <p:spPr>
            <a:xfrm>
              <a:off x="6687777" y="4515593"/>
              <a:ext cx="335280" cy="31374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26" name="Google Shape;168;p22">
              <a:extLst>
                <a:ext uri="{FF2B5EF4-FFF2-40B4-BE49-F238E27FC236}">
                  <a16:creationId xmlns:a16="http://schemas.microsoft.com/office/drawing/2014/main" id="{B1F7F5A4-B760-B87B-1177-29681AF57D59}"/>
                </a:ext>
              </a:extLst>
            </p:cNvPr>
            <p:cNvSpPr/>
            <p:nvPr/>
          </p:nvSpPr>
          <p:spPr>
            <a:xfrm>
              <a:off x="5346656" y="3574356"/>
              <a:ext cx="335280" cy="313746"/>
            </a:xfrm>
            <a:prstGeom prst="rect">
              <a:avLst/>
            </a:prstGeom>
            <a:solidFill>
              <a:srgbClr val="0070C0">
                <a:alpha val="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27" name="Google Shape;171;p22">
              <a:extLst>
                <a:ext uri="{FF2B5EF4-FFF2-40B4-BE49-F238E27FC236}">
                  <a16:creationId xmlns:a16="http://schemas.microsoft.com/office/drawing/2014/main" id="{4289B15D-1EC0-FB1F-891F-C271D7C71970}"/>
                </a:ext>
              </a:extLst>
            </p:cNvPr>
            <p:cNvSpPr/>
            <p:nvPr/>
          </p:nvSpPr>
          <p:spPr>
            <a:xfrm>
              <a:off x="5346656" y="3888102"/>
              <a:ext cx="335280" cy="313746"/>
            </a:xfrm>
            <a:prstGeom prst="rect">
              <a:avLst/>
            </a:prstGeom>
            <a:solidFill>
              <a:srgbClr val="0070C0">
                <a:alpha val="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28" name="Google Shape;171;p22">
              <a:extLst>
                <a:ext uri="{FF2B5EF4-FFF2-40B4-BE49-F238E27FC236}">
                  <a16:creationId xmlns:a16="http://schemas.microsoft.com/office/drawing/2014/main" id="{C98242FE-F4BE-EB8D-A3AA-0824460A33B0}"/>
                </a:ext>
              </a:extLst>
            </p:cNvPr>
            <p:cNvSpPr/>
            <p:nvPr/>
          </p:nvSpPr>
          <p:spPr>
            <a:xfrm>
              <a:off x="5346656" y="4201847"/>
              <a:ext cx="335280" cy="313746"/>
            </a:xfrm>
            <a:prstGeom prst="rect">
              <a:avLst/>
            </a:prstGeom>
            <a:solidFill>
              <a:srgbClr val="0070C0">
                <a:alpha val="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29" name="Google Shape;168;p22">
              <a:extLst>
                <a:ext uri="{FF2B5EF4-FFF2-40B4-BE49-F238E27FC236}">
                  <a16:creationId xmlns:a16="http://schemas.microsoft.com/office/drawing/2014/main" id="{353E1ECC-D4E5-B099-51E4-230A19ABC9C9}"/>
                </a:ext>
              </a:extLst>
            </p:cNvPr>
            <p:cNvSpPr/>
            <p:nvPr/>
          </p:nvSpPr>
          <p:spPr>
            <a:xfrm>
              <a:off x="5346656" y="3260610"/>
              <a:ext cx="335280" cy="31374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0" name="Google Shape;168;p22">
              <a:extLst>
                <a:ext uri="{FF2B5EF4-FFF2-40B4-BE49-F238E27FC236}">
                  <a16:creationId xmlns:a16="http://schemas.microsoft.com/office/drawing/2014/main" id="{5655D110-06E3-5C45-18A6-BEDE3490425E}"/>
                </a:ext>
              </a:extLst>
            </p:cNvPr>
            <p:cNvSpPr/>
            <p:nvPr/>
          </p:nvSpPr>
          <p:spPr>
            <a:xfrm>
              <a:off x="5346653" y="4515594"/>
              <a:ext cx="335280" cy="31374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grpSp>
      <p:grpSp>
        <p:nvGrpSpPr>
          <p:cNvPr id="31" name="Group 30">
            <a:extLst>
              <a:ext uri="{FF2B5EF4-FFF2-40B4-BE49-F238E27FC236}">
                <a16:creationId xmlns:a16="http://schemas.microsoft.com/office/drawing/2014/main" id="{5BD73A35-40FF-8838-6797-D862BFC6D838}"/>
              </a:ext>
            </a:extLst>
          </p:cNvPr>
          <p:cNvGrpSpPr/>
          <p:nvPr/>
        </p:nvGrpSpPr>
        <p:grpSpPr>
          <a:xfrm>
            <a:off x="4268293" y="1247793"/>
            <a:ext cx="1167282" cy="1278554"/>
            <a:chOff x="5208104" y="882770"/>
            <a:chExt cx="1947107" cy="1925571"/>
          </a:xfrm>
        </p:grpSpPr>
        <p:cxnSp>
          <p:nvCxnSpPr>
            <p:cNvPr id="32" name="Straight Arrow Connector 31">
              <a:extLst>
                <a:ext uri="{FF2B5EF4-FFF2-40B4-BE49-F238E27FC236}">
                  <a16:creationId xmlns:a16="http://schemas.microsoft.com/office/drawing/2014/main" id="{B84A4B36-D122-6717-3895-D13E18CD64F2}"/>
                </a:ext>
              </a:extLst>
            </p:cNvPr>
            <p:cNvCxnSpPr>
              <a:cxnSpLocks/>
            </p:cNvCxnSpPr>
            <p:nvPr/>
          </p:nvCxnSpPr>
          <p:spPr>
            <a:xfrm flipH="1">
              <a:off x="5208104" y="1848755"/>
              <a:ext cx="809112"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609458A-EBED-C64F-6C8A-97563798BA63}"/>
                </a:ext>
              </a:extLst>
            </p:cNvPr>
            <p:cNvCxnSpPr>
              <a:cxnSpLocks/>
            </p:cNvCxnSpPr>
            <p:nvPr/>
          </p:nvCxnSpPr>
          <p:spPr>
            <a:xfrm>
              <a:off x="6352497" y="1848755"/>
              <a:ext cx="802714"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C0C1B8D-111A-6E33-6F32-6FEA7AFC9ECC}"/>
                </a:ext>
              </a:extLst>
            </p:cNvPr>
            <p:cNvCxnSpPr>
              <a:cxnSpLocks/>
            </p:cNvCxnSpPr>
            <p:nvPr/>
          </p:nvCxnSpPr>
          <p:spPr>
            <a:xfrm rot="5400000" flipH="1">
              <a:off x="5779041" y="1287326"/>
              <a:ext cx="809112"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2E860BE-3DF9-EDCC-67DA-2BCEED8E4173}"/>
                </a:ext>
              </a:extLst>
            </p:cNvPr>
            <p:cNvCxnSpPr>
              <a:cxnSpLocks/>
            </p:cNvCxnSpPr>
            <p:nvPr/>
          </p:nvCxnSpPr>
          <p:spPr>
            <a:xfrm rot="5400000">
              <a:off x="5782240" y="2406984"/>
              <a:ext cx="802714"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51DCBAED-397C-ED23-2EF1-6BCEEAD8263A}"/>
              </a:ext>
            </a:extLst>
          </p:cNvPr>
          <p:cNvSpPr/>
          <p:nvPr/>
        </p:nvSpPr>
        <p:spPr>
          <a:xfrm>
            <a:off x="1787026" y="2604392"/>
            <a:ext cx="922150" cy="1628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37" name="Rectangle 36">
            <a:extLst>
              <a:ext uri="{FF2B5EF4-FFF2-40B4-BE49-F238E27FC236}">
                <a16:creationId xmlns:a16="http://schemas.microsoft.com/office/drawing/2014/main" id="{25C64221-487D-DB18-0144-EAB51A8811EA}"/>
              </a:ext>
            </a:extLst>
          </p:cNvPr>
          <p:cNvSpPr/>
          <p:nvPr/>
        </p:nvSpPr>
        <p:spPr>
          <a:xfrm>
            <a:off x="1787026" y="2767229"/>
            <a:ext cx="922150" cy="1628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38" name="Rectangle 37">
            <a:extLst>
              <a:ext uri="{FF2B5EF4-FFF2-40B4-BE49-F238E27FC236}">
                <a16:creationId xmlns:a16="http://schemas.microsoft.com/office/drawing/2014/main" id="{396024DB-305A-B252-E7F7-9FA10BC51DD1}"/>
              </a:ext>
            </a:extLst>
          </p:cNvPr>
          <p:cNvSpPr/>
          <p:nvPr/>
        </p:nvSpPr>
        <p:spPr>
          <a:xfrm>
            <a:off x="1787026" y="2930066"/>
            <a:ext cx="922150" cy="1628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39" name="Rectangle 38">
            <a:extLst>
              <a:ext uri="{FF2B5EF4-FFF2-40B4-BE49-F238E27FC236}">
                <a16:creationId xmlns:a16="http://schemas.microsoft.com/office/drawing/2014/main" id="{43414DE0-11DE-0136-C6F9-1DC0F4D1263F}"/>
              </a:ext>
            </a:extLst>
          </p:cNvPr>
          <p:cNvSpPr/>
          <p:nvPr/>
        </p:nvSpPr>
        <p:spPr>
          <a:xfrm>
            <a:off x="1787026" y="3092903"/>
            <a:ext cx="922150" cy="1628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cxnSp>
        <p:nvCxnSpPr>
          <p:cNvPr id="41" name="Straight Connector 40">
            <a:extLst>
              <a:ext uri="{FF2B5EF4-FFF2-40B4-BE49-F238E27FC236}">
                <a16:creationId xmlns:a16="http://schemas.microsoft.com/office/drawing/2014/main" id="{14E573CD-D3C9-3E04-9653-D69424940478}"/>
              </a:ext>
            </a:extLst>
          </p:cNvPr>
          <p:cNvCxnSpPr>
            <a:cxnSpLocks/>
          </p:cNvCxnSpPr>
          <p:nvPr/>
        </p:nvCxnSpPr>
        <p:spPr>
          <a:xfrm flipV="1">
            <a:off x="1785108" y="2291908"/>
            <a:ext cx="691593" cy="3124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5AA27FD-196A-62D7-9853-63D79E65718B}"/>
              </a:ext>
            </a:extLst>
          </p:cNvPr>
          <p:cNvCxnSpPr>
            <a:cxnSpLocks/>
          </p:cNvCxnSpPr>
          <p:nvPr/>
        </p:nvCxnSpPr>
        <p:spPr>
          <a:xfrm flipV="1">
            <a:off x="2709176" y="2295162"/>
            <a:ext cx="691593" cy="3124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3718749-5E97-0D6A-15D0-122548A72AB0}"/>
              </a:ext>
            </a:extLst>
          </p:cNvPr>
          <p:cNvCxnSpPr>
            <a:cxnSpLocks/>
          </p:cNvCxnSpPr>
          <p:nvPr/>
        </p:nvCxnSpPr>
        <p:spPr>
          <a:xfrm flipV="1">
            <a:off x="2712091" y="2943256"/>
            <a:ext cx="691593" cy="312484"/>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nector: Curved 49">
            <a:extLst>
              <a:ext uri="{FF2B5EF4-FFF2-40B4-BE49-F238E27FC236}">
                <a16:creationId xmlns:a16="http://schemas.microsoft.com/office/drawing/2014/main" id="{87C31879-E3A2-8278-13B8-1A95FA967E70}"/>
              </a:ext>
            </a:extLst>
          </p:cNvPr>
          <p:cNvCxnSpPr>
            <a:cxnSpLocks/>
            <a:stCxn id="47" idx="3"/>
            <a:endCxn id="1026" idx="1"/>
          </p:cNvCxnSpPr>
          <p:nvPr/>
        </p:nvCxnSpPr>
        <p:spPr>
          <a:xfrm>
            <a:off x="3400769" y="2709708"/>
            <a:ext cx="897768" cy="64661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Monitor with graphs on the screen Royalty Free Vector Image">
            <a:extLst>
              <a:ext uri="{FF2B5EF4-FFF2-40B4-BE49-F238E27FC236}">
                <a16:creationId xmlns:a16="http://schemas.microsoft.com/office/drawing/2014/main" id="{ADC84848-BAB5-C464-FD64-ADE7BF365A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8537" y="2849723"/>
            <a:ext cx="1137038" cy="1013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086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Arrays</a:t>
            </a:r>
            <a:endParaRPr/>
          </a:p>
        </p:txBody>
      </p:sp>
      <p:sp>
        <p:nvSpPr>
          <p:cNvPr id="139" name="Google Shape;139;p19"/>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300"/>
              <a:buNone/>
            </a:pPr>
            <a:r>
              <a:rPr lang="en" sz="1700"/>
              <a:t>Arrays hold an ordered sequence of values. </a:t>
            </a:r>
            <a:endParaRPr sz="1700"/>
          </a:p>
          <a:p>
            <a:pPr marL="0" lvl="0" indent="0" algn="l" rtl="0">
              <a:lnSpc>
                <a:spcPct val="115000"/>
              </a:lnSpc>
              <a:spcBef>
                <a:spcPts val="1200"/>
              </a:spcBef>
              <a:spcAft>
                <a:spcPts val="0"/>
              </a:spcAft>
              <a:buSzPts val="1300"/>
              <a:buNone/>
            </a:pPr>
            <a:r>
              <a:rPr lang="en" sz="1700"/>
              <a:t>Unlike lists: </a:t>
            </a:r>
            <a:endParaRPr sz="1700"/>
          </a:p>
          <a:p>
            <a:pPr marL="457200" lvl="0" indent="-336550" algn="l" rtl="0">
              <a:lnSpc>
                <a:spcPct val="115000"/>
              </a:lnSpc>
              <a:spcBef>
                <a:spcPts val="1200"/>
              </a:spcBef>
              <a:spcAft>
                <a:spcPts val="0"/>
              </a:spcAft>
              <a:buSzPts val="1700"/>
              <a:buChar char="●"/>
            </a:pPr>
            <a:r>
              <a:rPr lang="en" sz="1700"/>
              <a:t>All of the elements must be the same </a:t>
            </a:r>
            <a:r>
              <a:rPr lang="en" sz="1700" u="sng"/>
              <a:t>type</a:t>
            </a:r>
            <a:r>
              <a:rPr lang="en" sz="1700"/>
              <a:t> </a:t>
            </a:r>
            <a:br>
              <a:rPr lang="en" sz="1700"/>
            </a:br>
            <a:r>
              <a:rPr lang="en" sz="1700"/>
              <a:t>− for example, all ints, or all strings.</a:t>
            </a:r>
            <a:endParaRPr sz="1700"/>
          </a:p>
          <a:p>
            <a:pPr marL="457200" lvl="0" indent="-336550" algn="l" rtl="0">
              <a:lnSpc>
                <a:spcPct val="115000"/>
              </a:lnSpc>
              <a:spcBef>
                <a:spcPts val="0"/>
              </a:spcBef>
              <a:spcAft>
                <a:spcPts val="0"/>
              </a:spcAft>
              <a:buSzPts val="1700"/>
              <a:buChar char="●"/>
            </a:pPr>
            <a:r>
              <a:rPr lang="en" sz="1700"/>
              <a:t>Once you create it, you can only change the size by creating a new array and copying the elements from one to the other.</a:t>
            </a:r>
            <a:endParaRPr sz="1700"/>
          </a:p>
          <a:p>
            <a:pPr marL="0" lvl="0" indent="0" algn="l" rtl="0">
              <a:lnSpc>
                <a:spcPct val="115000"/>
              </a:lnSpc>
              <a:spcBef>
                <a:spcPts val="1200"/>
              </a:spcBef>
              <a:spcAft>
                <a:spcPts val="1200"/>
              </a:spcAft>
              <a:buSzPts val="1300"/>
              <a:buNone/>
            </a:pPr>
            <a:r>
              <a:rPr lang="en" sz="1700"/>
              <a:t>Slicing also works on arrays.</a:t>
            </a:r>
            <a:endParaRPr sz="17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0"/>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SzPct val="82670"/>
              <a:buNone/>
            </a:pPr>
            <a:r>
              <a:rPr lang="en" sz="1700"/>
              <a:t>To use arrays, this must be at or near the very top of your code:</a:t>
            </a:r>
            <a:endParaRPr sz="1700"/>
          </a:p>
          <a:p>
            <a:pPr marL="0" lvl="0" indent="0" algn="ctr" rtl="0">
              <a:lnSpc>
                <a:spcPct val="115000"/>
              </a:lnSpc>
              <a:spcBef>
                <a:spcPts val="1200"/>
              </a:spcBef>
              <a:spcAft>
                <a:spcPts val="0"/>
              </a:spcAft>
              <a:buSzPct val="82670"/>
              <a:buNone/>
            </a:pPr>
            <a:r>
              <a:rPr lang="en" sz="1700">
                <a:latin typeface="Roboto Mono"/>
                <a:ea typeface="Roboto Mono"/>
                <a:cs typeface="Roboto Mono"/>
                <a:sym typeface="Roboto Mono"/>
              </a:rPr>
              <a:t>import numpy as np</a:t>
            </a:r>
            <a:endParaRPr sz="1700"/>
          </a:p>
          <a:p>
            <a:pPr marL="0" lvl="0" indent="0" algn="l" rtl="0">
              <a:lnSpc>
                <a:spcPct val="115000"/>
              </a:lnSpc>
              <a:spcBef>
                <a:spcPts val="1200"/>
              </a:spcBef>
              <a:spcAft>
                <a:spcPts val="0"/>
              </a:spcAft>
              <a:buSzPct val="82670"/>
              <a:buNone/>
            </a:pPr>
            <a:r>
              <a:rPr lang="en" sz="1700"/>
              <a:t>You can create arrays by a number of methods:</a:t>
            </a:r>
            <a:endParaRPr sz="1700"/>
          </a:p>
          <a:p>
            <a:pPr marL="457200" lvl="0" indent="-336550" algn="l" rtl="0">
              <a:lnSpc>
                <a:spcPct val="115000"/>
              </a:lnSpc>
              <a:spcBef>
                <a:spcPts val="1200"/>
              </a:spcBef>
              <a:spcAft>
                <a:spcPts val="0"/>
              </a:spcAft>
              <a:buSzPct val="108108"/>
              <a:buFont typeface="Roboto Mono"/>
              <a:buChar char="●"/>
            </a:pPr>
            <a:r>
              <a:rPr lang="en" sz="1700">
                <a:latin typeface="Roboto Mono"/>
                <a:ea typeface="Roboto Mono"/>
                <a:cs typeface="Roboto Mono"/>
                <a:sym typeface="Roboto Mono"/>
              </a:rPr>
              <a:t>myArray = np.array(myList)  # converting from list</a:t>
            </a:r>
            <a:endParaRPr sz="1700">
              <a:latin typeface="Roboto Mono"/>
              <a:ea typeface="Roboto Mono"/>
              <a:cs typeface="Roboto Mono"/>
              <a:sym typeface="Roboto Mono"/>
            </a:endParaRPr>
          </a:p>
          <a:p>
            <a:pPr marL="457200" lvl="0" indent="-336550" algn="l" rtl="0">
              <a:lnSpc>
                <a:spcPct val="115000"/>
              </a:lnSpc>
              <a:spcBef>
                <a:spcPts val="0"/>
              </a:spcBef>
              <a:spcAft>
                <a:spcPts val="0"/>
              </a:spcAft>
              <a:buSzPct val="108108"/>
              <a:buFont typeface="Roboto Mono"/>
              <a:buChar char="●"/>
            </a:pPr>
            <a:r>
              <a:rPr lang="en" sz="1700">
                <a:latin typeface="Roboto Mono"/>
                <a:ea typeface="Roboto Mono"/>
                <a:cs typeface="Roboto Mono"/>
                <a:sym typeface="Roboto Mono"/>
              </a:rPr>
              <a:t>myArray = np.zeros(100)     # creates an array</a:t>
            </a:r>
            <a:br>
              <a:rPr lang="en" sz="1700">
                <a:latin typeface="Roboto Mono"/>
                <a:ea typeface="Roboto Mono"/>
                <a:cs typeface="Roboto Mono"/>
                <a:sym typeface="Roboto Mono"/>
              </a:rPr>
            </a:br>
            <a:r>
              <a:rPr lang="en" sz="1700">
                <a:latin typeface="Roboto Mono"/>
                <a:ea typeface="Roboto Mono"/>
                <a:cs typeface="Roboto Mono"/>
                <a:sym typeface="Roboto Mono"/>
              </a:rPr>
              <a:t>                            # of 100 numbers,</a:t>
            </a:r>
            <a:br>
              <a:rPr lang="en" sz="1700">
                <a:latin typeface="Roboto Mono"/>
                <a:ea typeface="Roboto Mono"/>
                <a:cs typeface="Roboto Mono"/>
                <a:sym typeface="Roboto Mono"/>
              </a:rPr>
            </a:br>
            <a:r>
              <a:rPr lang="en" sz="1700">
                <a:latin typeface="Roboto Mono"/>
                <a:ea typeface="Roboto Mono"/>
                <a:cs typeface="Roboto Mono"/>
                <a:sym typeface="Roboto Mono"/>
              </a:rPr>
              <a:t>                            # all equal to 0</a:t>
            </a:r>
            <a:endParaRPr sz="1700">
              <a:latin typeface="Roboto Mono"/>
              <a:ea typeface="Roboto Mono"/>
              <a:cs typeface="Roboto Mono"/>
              <a:sym typeface="Roboto Mono"/>
            </a:endParaRPr>
          </a:p>
          <a:p>
            <a:pPr marL="457200" lvl="0" indent="-336550" algn="l" rtl="0">
              <a:lnSpc>
                <a:spcPct val="115000"/>
              </a:lnSpc>
              <a:spcBef>
                <a:spcPts val="0"/>
              </a:spcBef>
              <a:spcAft>
                <a:spcPts val="0"/>
              </a:spcAft>
              <a:buSzPct val="108108"/>
              <a:buFont typeface="Roboto Mono"/>
              <a:buChar char="●"/>
            </a:pPr>
            <a:r>
              <a:rPr lang="en" sz="1700">
                <a:latin typeface="Roboto Mono"/>
                <a:ea typeface="Roboto Mono"/>
                <a:cs typeface="Roboto Mono"/>
                <a:sym typeface="Roboto Mono"/>
              </a:rPr>
              <a:t>fives = np.arange(0,55,5)   # [0, 5, 10... 50]</a:t>
            </a:r>
            <a:endParaRPr sz="1700">
              <a:latin typeface="Roboto Mono"/>
              <a:ea typeface="Roboto Mono"/>
              <a:cs typeface="Roboto Mono"/>
              <a:sym typeface="Roboto Mono"/>
            </a:endParaRPr>
          </a:p>
        </p:txBody>
      </p:sp>
      <p:sp>
        <p:nvSpPr>
          <p:cNvPr id="145" name="Google Shape;145;p20"/>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Arrays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r>
              <a:rPr lang="en" sz="1700"/>
              <a:t>You can manipulate arrays:</a:t>
            </a:r>
            <a:endParaRPr sz="1700"/>
          </a:p>
          <a:p>
            <a:pPr marL="457200" lvl="0" indent="-336550" algn="l" rtl="0">
              <a:lnSpc>
                <a:spcPct val="115000"/>
              </a:lnSpc>
              <a:spcBef>
                <a:spcPts val="1200"/>
              </a:spcBef>
              <a:spcAft>
                <a:spcPts val="0"/>
              </a:spcAft>
              <a:buSzPts val="1700"/>
              <a:buFont typeface="Roboto Mono"/>
              <a:buChar char="●"/>
            </a:pPr>
            <a:r>
              <a:rPr lang="en" sz="1700">
                <a:solidFill>
                  <a:srgbClr val="4C74D7"/>
                </a:solidFill>
                <a:latin typeface="Roboto Mono"/>
                <a:ea typeface="Roboto Mono"/>
                <a:cs typeface="Roboto Mono"/>
                <a:sym typeface="Roboto Mono"/>
              </a:rPr>
              <a:t>myArray[2:4] = 0</a:t>
            </a:r>
            <a:endParaRPr sz="1700">
              <a:solidFill>
                <a:srgbClr val="4C74D7"/>
              </a:solidFill>
              <a:latin typeface="Roboto Mono"/>
              <a:ea typeface="Roboto Mono"/>
              <a:cs typeface="Roboto Mono"/>
              <a:sym typeface="Roboto Mono"/>
            </a:endParaRPr>
          </a:p>
          <a:p>
            <a:pPr marL="457200" lvl="0" indent="-336550" algn="l" rtl="0">
              <a:lnSpc>
                <a:spcPct val="115000"/>
              </a:lnSpc>
              <a:spcBef>
                <a:spcPts val="0"/>
              </a:spcBef>
              <a:spcAft>
                <a:spcPts val="0"/>
              </a:spcAft>
              <a:buSzPts val="1700"/>
              <a:buFont typeface="Roboto Mono"/>
              <a:buChar char="●"/>
            </a:pPr>
            <a:r>
              <a:rPr lang="en" sz="1700">
                <a:solidFill>
                  <a:srgbClr val="4C74D7"/>
                </a:solidFill>
                <a:latin typeface="Roboto Mono"/>
                <a:ea typeface="Roboto Mono"/>
                <a:cs typeface="Roboto Mono"/>
                <a:sym typeface="Roboto Mono"/>
              </a:rPr>
              <a:t>a = np.array([1, 2, 3])</a:t>
            </a:r>
            <a:br>
              <a:rPr lang="en" sz="1700">
                <a:solidFill>
                  <a:srgbClr val="4C74D7"/>
                </a:solidFill>
                <a:latin typeface="Roboto Mono"/>
                <a:ea typeface="Roboto Mono"/>
                <a:cs typeface="Roboto Mono"/>
                <a:sym typeface="Roboto Mono"/>
              </a:rPr>
            </a:br>
            <a:r>
              <a:rPr lang="en" sz="1700">
                <a:solidFill>
                  <a:srgbClr val="4C74D7"/>
                </a:solidFill>
                <a:latin typeface="Roboto Mono"/>
                <a:ea typeface="Roboto Mono"/>
                <a:cs typeface="Roboto Mono"/>
                <a:sym typeface="Roboto Mono"/>
              </a:rPr>
              <a:t>a3 = a * 1.05</a:t>
            </a:r>
            <a:br>
              <a:rPr lang="en" sz="1700">
                <a:solidFill>
                  <a:srgbClr val="4C74D7"/>
                </a:solidFill>
                <a:latin typeface="Roboto Mono"/>
                <a:ea typeface="Roboto Mono"/>
                <a:cs typeface="Roboto Mono"/>
                <a:sym typeface="Roboto Mono"/>
              </a:rPr>
            </a:br>
            <a:r>
              <a:rPr lang="en" sz="1700">
                <a:solidFill>
                  <a:srgbClr val="4C74D7"/>
                </a:solidFill>
                <a:latin typeface="Roboto Mono"/>
                <a:ea typeface="Roboto Mono"/>
                <a:cs typeface="Roboto Mono"/>
                <a:sym typeface="Roboto Mono"/>
              </a:rPr>
              <a:t>print(a3)</a:t>
            </a:r>
            <a:endParaRPr/>
          </a:p>
          <a:p>
            <a:pPr marL="457200" lvl="0" indent="-336550" algn="l" rtl="0">
              <a:lnSpc>
                <a:spcPct val="115000"/>
              </a:lnSpc>
              <a:spcBef>
                <a:spcPts val="0"/>
              </a:spcBef>
              <a:spcAft>
                <a:spcPts val="0"/>
              </a:spcAft>
              <a:buSzPts val="1700"/>
              <a:buFont typeface="Roboto Mono"/>
              <a:buChar char="●"/>
            </a:pPr>
            <a:r>
              <a:rPr lang="en" sz="1700">
                <a:solidFill>
                  <a:srgbClr val="4C74D7"/>
                </a:solidFill>
                <a:latin typeface="Roboto Mono"/>
                <a:ea typeface="Roboto Mono"/>
                <a:cs typeface="Roboto Mono"/>
                <a:sym typeface="Roboto Mono"/>
              </a:rPr>
              <a:t>print(a3.max())</a:t>
            </a:r>
            <a:endParaRPr sz="1700">
              <a:solidFill>
                <a:srgbClr val="4C74D7"/>
              </a:solidFill>
              <a:latin typeface="Roboto Mono"/>
              <a:ea typeface="Roboto Mono"/>
              <a:cs typeface="Roboto Mono"/>
              <a:sym typeface="Roboto Mono"/>
            </a:endParaRPr>
          </a:p>
          <a:p>
            <a:pPr marL="457200" lvl="0" indent="-336550" algn="l" rtl="0">
              <a:lnSpc>
                <a:spcPct val="115000"/>
              </a:lnSpc>
              <a:spcBef>
                <a:spcPts val="0"/>
              </a:spcBef>
              <a:spcAft>
                <a:spcPts val="0"/>
              </a:spcAft>
              <a:buSzPts val="1700"/>
              <a:buFont typeface="Roboto Mono"/>
              <a:buChar char="●"/>
            </a:pPr>
            <a:r>
              <a:rPr lang="en" sz="1700">
                <a:solidFill>
                  <a:srgbClr val="4C74D7"/>
                </a:solidFill>
                <a:latin typeface="Roboto Mono"/>
                <a:ea typeface="Roboto Mono"/>
                <a:cs typeface="Roboto Mono"/>
                <a:sym typeface="Roboto Mono"/>
              </a:rPr>
              <a:t>print(a3.mean())</a:t>
            </a:r>
            <a:endParaRPr sz="1700">
              <a:solidFill>
                <a:srgbClr val="4C74D7"/>
              </a:solidFill>
              <a:latin typeface="Roboto Mono"/>
              <a:ea typeface="Roboto Mono"/>
              <a:cs typeface="Roboto Mono"/>
              <a:sym typeface="Roboto Mono"/>
            </a:endParaRPr>
          </a:p>
        </p:txBody>
      </p:sp>
      <p:sp>
        <p:nvSpPr>
          <p:cNvPr id="151" name="Google Shape;151;p21"/>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Arrays</a:t>
            </a:r>
            <a:endParaRPr/>
          </a:p>
        </p:txBody>
      </p:sp>
      <p:sp>
        <p:nvSpPr>
          <p:cNvPr id="152" name="Google Shape;152;p21"/>
          <p:cNvSpPr txBox="1"/>
          <p:nvPr/>
        </p:nvSpPr>
        <p:spPr>
          <a:xfrm>
            <a:off x="4378270" y="2079729"/>
            <a:ext cx="3865161" cy="35394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700" b="0" i="0" u="none" strike="noStrike" kern="0" cap="none" spc="0" normalizeH="0" baseline="0" noProof="0">
                <a:ln>
                  <a:noFill/>
                </a:ln>
                <a:solidFill>
                  <a:srgbClr val="7F7F7F"/>
                </a:solidFill>
                <a:effectLst/>
                <a:uLnTx/>
                <a:uFillTx/>
                <a:latin typeface="Roboto Mono"/>
                <a:ea typeface="Roboto Mono"/>
                <a:cs typeface="Roboto Mono"/>
                <a:sym typeface="Roboto Mono"/>
              </a:rPr>
              <a:t># sets elements 2 and 3 to 0</a:t>
            </a:r>
            <a:endParaRPr kumimoji="0" sz="1700" b="0" i="0" u="none" strike="noStrike" kern="0" cap="none" spc="0" normalizeH="0" baseline="0" noProof="0">
              <a:ln>
                <a:noFill/>
              </a:ln>
              <a:solidFill>
                <a:srgbClr val="7F7F7F"/>
              </a:solidFill>
              <a:effectLst/>
              <a:uLnTx/>
              <a:uFillTx/>
              <a:latin typeface="Arial"/>
              <a:ea typeface="Arial"/>
              <a:cs typeface="Arial"/>
              <a:sym typeface="Arial"/>
            </a:endParaRPr>
          </a:p>
        </p:txBody>
      </p:sp>
      <p:sp>
        <p:nvSpPr>
          <p:cNvPr id="153" name="Google Shape;153;p21"/>
          <p:cNvSpPr txBox="1"/>
          <p:nvPr/>
        </p:nvSpPr>
        <p:spPr>
          <a:xfrm>
            <a:off x="4246523" y="2951125"/>
            <a:ext cx="3511800" cy="955800"/>
          </a:xfrm>
          <a:prstGeom prst="rect">
            <a:avLst/>
          </a:prstGeom>
          <a:noFill/>
          <a:ln>
            <a:noFill/>
          </a:ln>
        </p:spPr>
        <p:txBody>
          <a:bodyPr spcFirstLastPara="1" wrap="square" lIns="91425" tIns="45700" rIns="91425" bIns="45700" anchor="t" anchorCtr="0">
            <a:spAutoFit/>
          </a:bodyPr>
          <a:lstStyle/>
          <a:p>
            <a:pPr marL="12065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 sz="1700" b="0" i="0" u="none" strike="noStrike" kern="0" cap="none" spc="0" normalizeH="0" baseline="0" noProof="0">
                <a:ln>
                  <a:noFill/>
                </a:ln>
                <a:solidFill>
                  <a:srgbClr val="7F7F7F"/>
                </a:solidFill>
                <a:effectLst/>
                <a:uLnTx/>
                <a:uFillTx/>
                <a:latin typeface="Roboto Mono"/>
                <a:ea typeface="Roboto Mono"/>
                <a:cs typeface="Roboto Mono"/>
                <a:sym typeface="Roboto Mono"/>
              </a:rPr>
              <a:t>→ [1.05, 2.10, 3.15]</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2065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 sz="1700" b="0" i="0" u="none" strike="noStrike" kern="0" cap="none" spc="0" normalizeH="0" baseline="0" noProof="0">
                <a:ln>
                  <a:noFill/>
                </a:ln>
                <a:solidFill>
                  <a:srgbClr val="7F7F7F"/>
                </a:solidFill>
                <a:effectLst/>
                <a:uLnTx/>
                <a:uFillTx/>
                <a:latin typeface="Roboto Mono"/>
                <a:ea typeface="Roboto Mono"/>
                <a:cs typeface="Roboto Mono"/>
                <a:sym typeface="Roboto Mono"/>
              </a:rPr>
              <a:t>→ 1.05</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2065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 sz="1700" b="0" i="0" u="none" strike="noStrike" kern="0" cap="none" spc="0" normalizeH="0" baseline="0" noProof="0">
                <a:ln>
                  <a:noFill/>
                </a:ln>
                <a:solidFill>
                  <a:srgbClr val="7F7F7F"/>
                </a:solidFill>
                <a:effectLst/>
                <a:uLnTx/>
                <a:uFillTx/>
                <a:latin typeface="Roboto Mono"/>
                <a:ea typeface="Roboto Mono"/>
                <a:cs typeface="Roboto Mono"/>
                <a:sym typeface="Roboto Mono"/>
              </a:rPr>
              <a:t>→ 2.10</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54;p21"/>
          <p:cNvSpPr/>
          <p:nvPr/>
        </p:nvSpPr>
        <p:spPr>
          <a:xfrm>
            <a:off x="6183824" y="774915"/>
            <a:ext cx="449451" cy="43238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1A9988"/>
                </a:solidFill>
                <a:effectLst/>
                <a:uLnTx/>
                <a:uFillTx/>
                <a:latin typeface="Arial"/>
                <a:ea typeface="Arial"/>
                <a:cs typeface="Arial"/>
                <a:sym typeface="Arial"/>
              </a:rPr>
              <a:t>0</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55;p21"/>
          <p:cNvSpPr/>
          <p:nvPr/>
        </p:nvSpPr>
        <p:spPr>
          <a:xfrm>
            <a:off x="6633275" y="774915"/>
            <a:ext cx="449451" cy="43238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1A9988"/>
                </a:solidFill>
                <a:effectLst/>
                <a:uLnTx/>
                <a:uFillTx/>
                <a:latin typeface="Arial"/>
                <a:ea typeface="Arial"/>
                <a:cs typeface="Arial"/>
                <a:sym typeface="Arial"/>
              </a:rPr>
              <a:t>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56;p21"/>
          <p:cNvSpPr/>
          <p:nvPr/>
        </p:nvSpPr>
        <p:spPr>
          <a:xfrm>
            <a:off x="7082726" y="774915"/>
            <a:ext cx="449451" cy="43238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1A9988"/>
                </a:solidFill>
                <a:effectLst/>
                <a:uLnTx/>
                <a:uFillTx/>
                <a:latin typeface="Arial"/>
                <a:ea typeface="Arial"/>
                <a:cs typeface="Arial"/>
                <a:sym typeface="Arial"/>
              </a:rPr>
              <a:t>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2"/>
          <p:cNvSpPr txBox="1">
            <a:spLocks noGrp="1"/>
          </p:cNvSpPr>
          <p:nvPr>
            <p:ph type="body" idx="1"/>
          </p:nvPr>
        </p:nvSpPr>
        <p:spPr>
          <a:xfrm>
            <a:off x="729450" y="1562275"/>
            <a:ext cx="7783500" cy="2777700"/>
          </a:xfrm>
          <a:prstGeom prst="rect">
            <a:avLst/>
          </a:prstGeom>
          <a:noFill/>
          <a:ln>
            <a:noFill/>
          </a:ln>
        </p:spPr>
        <p:txBody>
          <a:bodyPr spcFirstLastPara="1" wrap="square" lIns="91425" tIns="91425" rIns="91425" bIns="91425" anchor="t" anchorCtr="0">
            <a:normAutofit fontScale="92500"/>
          </a:bodyPr>
          <a:lstStyle/>
          <a:p>
            <a:pPr marL="0" lvl="0" indent="0" algn="l" rtl="0">
              <a:lnSpc>
                <a:spcPct val="115000"/>
              </a:lnSpc>
              <a:spcBef>
                <a:spcPts val="0"/>
              </a:spcBef>
              <a:spcAft>
                <a:spcPts val="0"/>
              </a:spcAft>
              <a:buSzPts val="1405"/>
              <a:buNone/>
            </a:pPr>
            <a:r>
              <a:rPr lang="en" sz="1700" dirty="0"/>
              <a:t>Multidimensional arrays are a lot like normal arrays. The differences:</a:t>
            </a:r>
            <a:endParaRPr sz="1700" dirty="0"/>
          </a:p>
          <a:p>
            <a:pPr marL="0" lvl="0" indent="0" algn="l" rtl="0">
              <a:lnSpc>
                <a:spcPct val="115000"/>
              </a:lnSpc>
              <a:spcBef>
                <a:spcPts val="1200"/>
              </a:spcBef>
              <a:spcAft>
                <a:spcPts val="0"/>
              </a:spcAft>
              <a:buSzPts val="1405"/>
              <a:buNone/>
            </a:pPr>
            <a:r>
              <a:rPr lang="en" sz="1500" dirty="0"/>
              <a:t>Declaring:								</a:t>
            </a:r>
            <a:endParaRPr sz="1100" dirty="0"/>
          </a:p>
          <a:p>
            <a:pPr marL="0" lvl="0" indent="0" algn="l" rtl="0">
              <a:lnSpc>
                <a:spcPct val="115000"/>
              </a:lnSpc>
              <a:spcBef>
                <a:spcPts val="1200"/>
              </a:spcBef>
              <a:spcAft>
                <a:spcPts val="0"/>
              </a:spcAft>
              <a:buSzPts val="1405"/>
              <a:buNone/>
            </a:pPr>
            <a:r>
              <a:rPr lang="en" sz="1400" dirty="0">
                <a:latin typeface="Roboto Mono"/>
                <a:ea typeface="Roboto Mono"/>
                <a:cs typeface="Roboto Mono"/>
                <a:sym typeface="Roboto Mono"/>
              </a:rPr>
              <a:t>myArray = np.zeros(100)        my3DArray = np.zeros((100, 100, 100))</a:t>
            </a:r>
            <a:br>
              <a:rPr lang="en" sz="1400" dirty="0">
                <a:latin typeface="Roboto Mono"/>
                <a:ea typeface="Roboto Mono"/>
                <a:cs typeface="Roboto Mono"/>
                <a:sym typeface="Roboto Mono"/>
              </a:rPr>
            </a:br>
            <a:r>
              <a:rPr lang="en" sz="1400" dirty="0">
                <a:latin typeface="Roboto Mono"/>
                <a:ea typeface="Roboto Mono"/>
                <a:cs typeface="Roboto Mono"/>
                <a:sym typeface="Roboto Mono"/>
              </a:rPr>
              <a:t>myArray = np.array([1, 2, 3])  my2DArray = np.array([[1, 2], [3, 4]])</a:t>
            </a:r>
            <a:endParaRPr sz="1400" dirty="0">
              <a:latin typeface="Roboto Mono"/>
              <a:ea typeface="Roboto Mono"/>
              <a:cs typeface="Roboto Mono"/>
              <a:sym typeface="Roboto Mono"/>
            </a:endParaRPr>
          </a:p>
          <a:p>
            <a:pPr marL="0" lvl="0" indent="0" algn="l" rtl="0">
              <a:lnSpc>
                <a:spcPct val="115000"/>
              </a:lnSpc>
              <a:spcBef>
                <a:spcPts val="1200"/>
              </a:spcBef>
              <a:spcAft>
                <a:spcPts val="0"/>
              </a:spcAft>
              <a:buSzPts val="1405"/>
              <a:buNone/>
            </a:pPr>
            <a:r>
              <a:rPr lang="en" sz="1500" dirty="0"/>
              <a:t>Accessing:</a:t>
            </a:r>
            <a:endParaRPr sz="1500" dirty="0"/>
          </a:p>
          <a:p>
            <a:pPr marL="0" lvl="0" indent="0" algn="l" rtl="0">
              <a:lnSpc>
                <a:spcPct val="115000"/>
              </a:lnSpc>
              <a:spcBef>
                <a:spcPts val="1200"/>
              </a:spcBef>
              <a:spcAft>
                <a:spcPts val="1200"/>
              </a:spcAft>
              <a:buSzPts val="1405"/>
              <a:buNone/>
            </a:pPr>
            <a:r>
              <a:rPr lang="en" sz="1400" dirty="0">
                <a:latin typeface="Roboto Mono"/>
                <a:ea typeface="Roboto Mono"/>
                <a:cs typeface="Roboto Mono"/>
                <a:sym typeface="Roboto Mono"/>
              </a:rPr>
              <a:t>myArray[2, :, :]		# means all rows, all columns, 2nd table</a:t>
            </a:r>
            <a:br>
              <a:rPr lang="en" sz="1400" dirty="0">
                <a:latin typeface="Roboto Mono"/>
                <a:ea typeface="Roboto Mono"/>
                <a:cs typeface="Roboto Mono"/>
                <a:sym typeface="Roboto Mono"/>
              </a:rPr>
            </a:br>
            <a:r>
              <a:rPr lang="en" sz="1400" dirty="0">
                <a:latin typeface="Roboto Mono"/>
                <a:ea typeface="Roboto Mono"/>
                <a:cs typeface="Roboto Mono"/>
                <a:sym typeface="Roboto Mono"/>
              </a:rPr>
              <a:t>myArray[:, :5, :]		# means all rows up to 4, all columns, all tables</a:t>
            </a:r>
            <a:endParaRPr sz="1400" dirty="0">
              <a:latin typeface="Roboto Mono"/>
              <a:ea typeface="Roboto Mono"/>
              <a:cs typeface="Roboto Mono"/>
              <a:sym typeface="Roboto Mono"/>
            </a:endParaRPr>
          </a:p>
        </p:txBody>
      </p:sp>
      <p:sp>
        <p:nvSpPr>
          <p:cNvPr id="162" name="Google Shape;162;p22"/>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Arrays - Multidimensional</a:t>
            </a:r>
            <a:endParaRPr/>
          </a:p>
        </p:txBody>
      </p:sp>
      <p:sp>
        <p:nvSpPr>
          <p:cNvPr id="163" name="Google Shape;163;p22"/>
          <p:cNvSpPr txBox="1"/>
          <p:nvPr/>
        </p:nvSpPr>
        <p:spPr>
          <a:xfrm>
            <a:off x="5785126" y="1970093"/>
            <a:ext cx="1696298"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00" b="0" i="0" u="none" strike="noStrike" cap="none" dirty="0">
                <a:solidFill>
                  <a:srgbClr val="000000"/>
                </a:solidFill>
                <a:latin typeface="Lato"/>
                <a:ea typeface="Lato"/>
                <a:cs typeface="Lato"/>
                <a:sym typeface="Lato"/>
              </a:rPr>
              <a:t>Double brackets important</a:t>
            </a:r>
            <a:endParaRPr sz="1000" b="0" i="0" u="none" strike="noStrike" cap="none" dirty="0">
              <a:solidFill>
                <a:srgbClr val="000000"/>
              </a:solidFill>
              <a:latin typeface="Lato"/>
              <a:ea typeface="Lato"/>
              <a:cs typeface="Lato"/>
              <a:sym typeface="Lato"/>
            </a:endParaRPr>
          </a:p>
        </p:txBody>
      </p:sp>
      <p:cxnSp>
        <p:nvCxnSpPr>
          <p:cNvPr id="164" name="Google Shape;164;p22"/>
          <p:cNvCxnSpPr>
            <a:cxnSpLocks/>
            <a:stCxn id="163" idx="2"/>
          </p:cNvCxnSpPr>
          <p:nvPr/>
        </p:nvCxnSpPr>
        <p:spPr>
          <a:xfrm flipH="1">
            <a:off x="5935851" y="2216314"/>
            <a:ext cx="697424" cy="330414"/>
          </a:xfrm>
          <a:prstGeom prst="straightConnector1">
            <a:avLst/>
          </a:prstGeom>
          <a:noFill/>
          <a:ln w="9525" cap="flat" cmpd="sng">
            <a:solidFill>
              <a:srgbClr val="565656"/>
            </a:solidFill>
            <a:prstDash val="solid"/>
            <a:round/>
            <a:headEnd type="none" w="sm" len="sm"/>
            <a:tailEnd type="triangle" w="med" len="med"/>
          </a:ln>
        </p:spPr>
      </p:cxnSp>
      <p:cxnSp>
        <p:nvCxnSpPr>
          <p:cNvPr id="165" name="Google Shape;165;p22"/>
          <p:cNvCxnSpPr>
            <a:cxnSpLocks/>
            <a:stCxn id="163" idx="2"/>
          </p:cNvCxnSpPr>
          <p:nvPr/>
        </p:nvCxnSpPr>
        <p:spPr>
          <a:xfrm flipH="1">
            <a:off x="6028841" y="2216314"/>
            <a:ext cx="604434" cy="581130"/>
          </a:xfrm>
          <a:prstGeom prst="straightConnector1">
            <a:avLst/>
          </a:prstGeom>
          <a:noFill/>
          <a:ln w="9525" cap="flat" cmpd="sng">
            <a:solidFill>
              <a:srgbClr val="565656"/>
            </a:solidFill>
            <a:prstDash val="solid"/>
            <a:round/>
            <a:headEnd type="none" w="sm" len="sm"/>
            <a:tailEnd type="triangle" w="med" len="med"/>
          </a:ln>
        </p:spPr>
      </p:cxnSp>
      <p:sp>
        <p:nvSpPr>
          <p:cNvPr id="166" name="Google Shape;166;p22"/>
          <p:cNvSpPr/>
          <p:nvPr/>
        </p:nvSpPr>
        <p:spPr>
          <a:xfrm>
            <a:off x="6183824" y="774915"/>
            <a:ext cx="449451" cy="43238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400" b="0" i="0" u="none" strike="noStrike" cap="none">
                <a:solidFill>
                  <a:schemeClr val="dk1"/>
                </a:solidFill>
                <a:latin typeface="Arial"/>
                <a:ea typeface="Arial"/>
                <a:cs typeface="Arial"/>
                <a:sym typeface="Arial"/>
              </a:rPr>
              <a:t>0,0</a:t>
            </a:r>
            <a:endParaRPr/>
          </a:p>
        </p:txBody>
      </p:sp>
      <p:sp>
        <p:nvSpPr>
          <p:cNvPr id="167" name="Google Shape;167;p22"/>
          <p:cNvSpPr/>
          <p:nvPr/>
        </p:nvSpPr>
        <p:spPr>
          <a:xfrm>
            <a:off x="6633275" y="774915"/>
            <a:ext cx="449451" cy="43238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400" b="0" i="0" u="none" strike="noStrike" cap="none">
                <a:solidFill>
                  <a:schemeClr val="dk1"/>
                </a:solidFill>
                <a:latin typeface="Arial"/>
                <a:ea typeface="Arial"/>
                <a:cs typeface="Arial"/>
                <a:sym typeface="Arial"/>
              </a:rPr>
              <a:t>0,1</a:t>
            </a:r>
            <a:endParaRPr/>
          </a:p>
        </p:txBody>
      </p:sp>
      <p:sp>
        <p:nvSpPr>
          <p:cNvPr id="168" name="Google Shape;168;p22"/>
          <p:cNvSpPr/>
          <p:nvPr/>
        </p:nvSpPr>
        <p:spPr>
          <a:xfrm>
            <a:off x="7082726" y="774915"/>
            <a:ext cx="449451" cy="43238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400" b="0" i="0" u="none" strike="noStrike" cap="none">
                <a:solidFill>
                  <a:schemeClr val="dk1"/>
                </a:solidFill>
                <a:latin typeface="Arial"/>
                <a:ea typeface="Arial"/>
                <a:cs typeface="Arial"/>
                <a:sym typeface="Arial"/>
              </a:rPr>
              <a:t>0,2</a:t>
            </a:r>
            <a:endParaRPr/>
          </a:p>
        </p:txBody>
      </p:sp>
      <p:sp>
        <p:nvSpPr>
          <p:cNvPr id="169" name="Google Shape;169;p22"/>
          <p:cNvSpPr/>
          <p:nvPr/>
        </p:nvSpPr>
        <p:spPr>
          <a:xfrm>
            <a:off x="6183824" y="1207297"/>
            <a:ext cx="449451" cy="43238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400" b="0" i="0" u="none" strike="noStrike" cap="none">
                <a:solidFill>
                  <a:schemeClr val="dk1"/>
                </a:solidFill>
                <a:latin typeface="Arial"/>
                <a:ea typeface="Arial"/>
                <a:cs typeface="Arial"/>
                <a:sym typeface="Arial"/>
              </a:rPr>
              <a:t>1,0</a:t>
            </a:r>
            <a:endParaRPr/>
          </a:p>
        </p:txBody>
      </p:sp>
      <p:sp>
        <p:nvSpPr>
          <p:cNvPr id="170" name="Google Shape;170;p22"/>
          <p:cNvSpPr/>
          <p:nvPr/>
        </p:nvSpPr>
        <p:spPr>
          <a:xfrm>
            <a:off x="6633275" y="1207297"/>
            <a:ext cx="449451" cy="43238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400" b="0" i="0" u="none" strike="noStrike" cap="none">
                <a:solidFill>
                  <a:schemeClr val="dk1"/>
                </a:solidFill>
                <a:latin typeface="Arial"/>
                <a:ea typeface="Arial"/>
                <a:cs typeface="Arial"/>
                <a:sym typeface="Arial"/>
              </a:rPr>
              <a:t>1,1</a:t>
            </a:r>
            <a:endParaRPr/>
          </a:p>
        </p:txBody>
      </p:sp>
      <p:sp>
        <p:nvSpPr>
          <p:cNvPr id="171" name="Google Shape;171;p22"/>
          <p:cNvSpPr/>
          <p:nvPr/>
        </p:nvSpPr>
        <p:spPr>
          <a:xfrm>
            <a:off x="7082726" y="1207297"/>
            <a:ext cx="449451" cy="43238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400" b="0" i="0" u="none" strike="noStrike" cap="none">
                <a:solidFill>
                  <a:schemeClr val="dk1"/>
                </a:solidFill>
                <a:latin typeface="Arial"/>
                <a:ea typeface="Arial"/>
                <a:cs typeface="Arial"/>
                <a:sym typeface="Arial"/>
              </a:rPr>
              <a:t>1,2</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body" idx="1"/>
          </p:nvPr>
        </p:nvSpPr>
        <p:spPr>
          <a:xfrm>
            <a:off x="729450" y="1562275"/>
            <a:ext cx="7783500" cy="2777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r>
              <a:rPr lang="en" sz="1700"/>
              <a:t>To loop through multidimensional arrays, we need multiple loops:</a:t>
            </a:r>
            <a:endParaRPr sz="1700"/>
          </a:p>
          <a:p>
            <a:pPr marL="0" lvl="0" indent="0" algn="l" rtl="0">
              <a:lnSpc>
                <a:spcPct val="115000"/>
              </a:lnSpc>
              <a:spcBef>
                <a:spcPts val="1200"/>
              </a:spcBef>
              <a:spcAft>
                <a:spcPts val="0"/>
              </a:spcAft>
              <a:buSzPts val="1300"/>
              <a:buNone/>
            </a:pPr>
            <a:r>
              <a:rPr lang="en" sz="1500">
                <a:latin typeface="Roboto Mono"/>
                <a:ea typeface="Roboto Mono"/>
                <a:cs typeface="Roboto Mono"/>
                <a:sym typeface="Roboto Mono"/>
              </a:rPr>
              <a:t>for row in range(len(myArray[:, 0])):</a:t>
            </a:r>
            <a:br>
              <a:rPr lang="en" sz="1500">
                <a:latin typeface="Roboto Mono"/>
                <a:ea typeface="Roboto Mono"/>
                <a:cs typeface="Roboto Mono"/>
                <a:sym typeface="Roboto Mono"/>
              </a:rPr>
            </a:br>
            <a:r>
              <a:rPr lang="en" sz="1500">
                <a:latin typeface="Roboto Mono"/>
                <a:ea typeface="Roboto Mono"/>
                <a:cs typeface="Roboto Mono"/>
                <a:sym typeface="Roboto Mono"/>
              </a:rPr>
              <a:t>    for column in range(len(myArray[0, :])):</a:t>
            </a:r>
            <a:br>
              <a:rPr lang="en" sz="1500">
                <a:latin typeface="Roboto Mono"/>
                <a:ea typeface="Roboto Mono"/>
                <a:cs typeface="Roboto Mono"/>
                <a:sym typeface="Roboto Mono"/>
              </a:rPr>
            </a:br>
            <a:r>
              <a:rPr lang="en" sz="1500">
                <a:latin typeface="Roboto Mono"/>
                <a:ea typeface="Roboto Mono"/>
                <a:cs typeface="Roboto Mono"/>
                <a:sym typeface="Roboto Mono"/>
              </a:rPr>
              <a:t>        print("Value at [", row, column, "] is:”, \</a:t>
            </a:r>
            <a:br>
              <a:rPr lang="en" sz="1500">
                <a:latin typeface="Roboto Mono"/>
                <a:ea typeface="Roboto Mono"/>
                <a:cs typeface="Roboto Mono"/>
                <a:sym typeface="Roboto Mono"/>
              </a:rPr>
            </a:br>
            <a:r>
              <a:rPr lang="en" sz="1500">
                <a:latin typeface="Roboto Mono"/>
                <a:ea typeface="Roboto Mono"/>
                <a:cs typeface="Roboto Mono"/>
                <a:sym typeface="Roboto Mono"/>
              </a:rPr>
              <a:t>              myArray[row, column])</a:t>
            </a:r>
            <a:endParaRPr sz="1500">
              <a:latin typeface="Roboto Mono"/>
              <a:ea typeface="Roboto Mono"/>
              <a:cs typeface="Roboto Mono"/>
              <a:sym typeface="Roboto Mono"/>
            </a:endParaRPr>
          </a:p>
          <a:p>
            <a:pPr marL="0" lvl="0" indent="0" algn="l" rtl="0">
              <a:lnSpc>
                <a:spcPct val="115000"/>
              </a:lnSpc>
              <a:spcBef>
                <a:spcPts val="1200"/>
              </a:spcBef>
              <a:spcAft>
                <a:spcPts val="0"/>
              </a:spcAft>
              <a:buSzPts val="1300"/>
              <a:buNone/>
            </a:pPr>
            <a:endParaRPr sz="1500">
              <a:latin typeface="Roboto Mono"/>
              <a:ea typeface="Roboto Mono"/>
              <a:cs typeface="Roboto Mono"/>
              <a:sym typeface="Roboto Mono"/>
            </a:endParaRPr>
          </a:p>
          <a:p>
            <a:pPr marL="0" lvl="0" indent="0" algn="l" rtl="0">
              <a:lnSpc>
                <a:spcPct val="115000"/>
              </a:lnSpc>
              <a:spcBef>
                <a:spcPts val="1200"/>
              </a:spcBef>
              <a:spcAft>
                <a:spcPts val="1200"/>
              </a:spcAft>
              <a:buSzPts val="1300"/>
              <a:buNone/>
            </a:pPr>
            <a:r>
              <a:rPr lang="en" sz="1700"/>
              <a:t>Note  </a:t>
            </a:r>
            <a:r>
              <a:rPr lang="en" sz="1500">
                <a:latin typeface="Roboto Mono"/>
                <a:ea typeface="Roboto Mono"/>
                <a:cs typeface="Roboto Mono"/>
                <a:sym typeface="Roboto Mono"/>
              </a:rPr>
              <a:t>myArray[row, column]</a:t>
            </a:r>
            <a:r>
              <a:rPr lang="en" sz="1700"/>
              <a:t> can also be written </a:t>
            </a:r>
            <a:r>
              <a:rPr lang="en" sz="1500">
                <a:latin typeface="Roboto Mono"/>
                <a:ea typeface="Roboto Mono"/>
                <a:cs typeface="Roboto Mono"/>
                <a:sym typeface="Roboto Mono"/>
              </a:rPr>
              <a:t>myArray[row][column]</a:t>
            </a:r>
            <a:endParaRPr sz="1500">
              <a:latin typeface="Roboto Mono"/>
              <a:ea typeface="Roboto Mono"/>
              <a:cs typeface="Roboto Mono"/>
              <a:sym typeface="Roboto Mono"/>
            </a:endParaRPr>
          </a:p>
        </p:txBody>
      </p:sp>
      <p:sp>
        <p:nvSpPr>
          <p:cNvPr id="177" name="Google Shape;177;p23"/>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Arrays - Multidimensional</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5"/>
          <p:cNvSpPr txBox="1">
            <a:spLocks noGrp="1"/>
          </p:cNvSpPr>
          <p:nvPr>
            <p:ph type="body" idx="1"/>
          </p:nvPr>
        </p:nvSpPr>
        <p:spPr>
          <a:xfrm>
            <a:off x="729450" y="1562275"/>
            <a:ext cx="7783500" cy="2777700"/>
          </a:xfrm>
          <a:prstGeom prst="rect">
            <a:avLst/>
          </a:prstGeom>
          <a:noFill/>
          <a:ln>
            <a:noFill/>
          </a:ln>
        </p:spPr>
        <p:txBody>
          <a:bodyPr spcFirstLastPara="1" wrap="square" lIns="91425" tIns="91425" rIns="91425" bIns="91425" anchor="t" anchorCtr="0">
            <a:normAutofit/>
          </a:bodyPr>
          <a:lstStyle/>
          <a:p>
            <a:pPr marL="146050" lvl="0" indent="0" algn="l" rtl="0">
              <a:lnSpc>
                <a:spcPct val="115000"/>
              </a:lnSpc>
              <a:spcBef>
                <a:spcPts val="0"/>
              </a:spcBef>
              <a:spcAft>
                <a:spcPts val="0"/>
              </a:spcAft>
              <a:buSzPts val="1300"/>
              <a:buNone/>
            </a:pPr>
            <a:r>
              <a:rPr lang="en-AU" dirty="0"/>
              <a:t>Grids set new values for each square based on the</a:t>
            </a:r>
            <a:br>
              <a:rPr lang="en-AU" dirty="0"/>
            </a:br>
            <a:r>
              <a:rPr lang="en-AU" dirty="0"/>
              <a:t>former value combined with those of surrounding squares.</a:t>
            </a:r>
          </a:p>
        </p:txBody>
      </p:sp>
      <p:sp>
        <p:nvSpPr>
          <p:cNvPr id="341" name="Google Shape;341;p45"/>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Grids</a:t>
            </a:r>
            <a:endParaRPr dirty="0"/>
          </a:p>
        </p:txBody>
      </p:sp>
      <p:sp>
        <p:nvSpPr>
          <p:cNvPr id="2" name="Google Shape;166;p22">
            <a:extLst>
              <a:ext uri="{FF2B5EF4-FFF2-40B4-BE49-F238E27FC236}">
                <a16:creationId xmlns:a16="http://schemas.microsoft.com/office/drawing/2014/main" id="{F7266BA4-03FE-9AA8-AE5D-FEDF9B27AFCC}"/>
              </a:ext>
            </a:extLst>
          </p:cNvPr>
          <p:cNvSpPr/>
          <p:nvPr/>
        </p:nvSpPr>
        <p:spPr>
          <a:xfrm>
            <a:off x="2004231" y="2860279"/>
            <a:ext cx="449451" cy="43238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dirty="0"/>
              <a:t>		</a:t>
            </a:r>
            <a:endParaRPr dirty="0"/>
          </a:p>
        </p:txBody>
      </p:sp>
      <p:sp>
        <p:nvSpPr>
          <p:cNvPr id="3" name="Google Shape;167;p22">
            <a:extLst>
              <a:ext uri="{FF2B5EF4-FFF2-40B4-BE49-F238E27FC236}">
                <a16:creationId xmlns:a16="http://schemas.microsoft.com/office/drawing/2014/main" id="{36BFC1CD-CAFC-9285-993D-534043A00578}"/>
              </a:ext>
            </a:extLst>
          </p:cNvPr>
          <p:cNvSpPr/>
          <p:nvPr/>
        </p:nvSpPr>
        <p:spPr>
          <a:xfrm>
            <a:off x="2453682" y="2860279"/>
            <a:ext cx="449451" cy="432382"/>
          </a:xfrm>
          <a:prstGeom prst="rect">
            <a:avLst/>
          </a:prstGeom>
          <a:solidFill>
            <a:srgbClr val="0070C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4" name="Google Shape;168;p22">
            <a:extLst>
              <a:ext uri="{FF2B5EF4-FFF2-40B4-BE49-F238E27FC236}">
                <a16:creationId xmlns:a16="http://schemas.microsoft.com/office/drawing/2014/main" id="{61021DFF-7630-AD03-7362-0C0ACACB4B40}"/>
              </a:ext>
            </a:extLst>
          </p:cNvPr>
          <p:cNvSpPr/>
          <p:nvPr/>
        </p:nvSpPr>
        <p:spPr>
          <a:xfrm>
            <a:off x="2903133" y="2860279"/>
            <a:ext cx="449451" cy="43238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5" name="Google Shape;169;p22">
            <a:extLst>
              <a:ext uri="{FF2B5EF4-FFF2-40B4-BE49-F238E27FC236}">
                <a16:creationId xmlns:a16="http://schemas.microsoft.com/office/drawing/2014/main" id="{6DE55FA0-67C2-A50B-B4B0-ED30513AC32A}"/>
              </a:ext>
            </a:extLst>
          </p:cNvPr>
          <p:cNvSpPr/>
          <p:nvPr/>
        </p:nvSpPr>
        <p:spPr>
          <a:xfrm>
            <a:off x="2004231" y="3292661"/>
            <a:ext cx="449451" cy="432382"/>
          </a:xfrm>
          <a:prstGeom prst="rect">
            <a:avLst/>
          </a:prstGeom>
          <a:solidFill>
            <a:srgbClr val="0070C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6" name="Google Shape;170;p22">
            <a:extLst>
              <a:ext uri="{FF2B5EF4-FFF2-40B4-BE49-F238E27FC236}">
                <a16:creationId xmlns:a16="http://schemas.microsoft.com/office/drawing/2014/main" id="{CA239E33-72D8-9D1E-FB7C-8FF6AF269EBC}"/>
              </a:ext>
            </a:extLst>
          </p:cNvPr>
          <p:cNvSpPr/>
          <p:nvPr/>
        </p:nvSpPr>
        <p:spPr>
          <a:xfrm>
            <a:off x="2453682" y="3292661"/>
            <a:ext cx="449451" cy="432382"/>
          </a:xfrm>
          <a:prstGeom prst="rect">
            <a:avLst/>
          </a:prstGeom>
          <a:solidFill>
            <a:srgbClr val="0070C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7" name="Google Shape;171;p22">
            <a:extLst>
              <a:ext uri="{FF2B5EF4-FFF2-40B4-BE49-F238E27FC236}">
                <a16:creationId xmlns:a16="http://schemas.microsoft.com/office/drawing/2014/main" id="{BFC38208-E5D7-4BD5-07EC-52908E1453AC}"/>
              </a:ext>
            </a:extLst>
          </p:cNvPr>
          <p:cNvSpPr/>
          <p:nvPr/>
        </p:nvSpPr>
        <p:spPr>
          <a:xfrm>
            <a:off x="2903133" y="3292661"/>
            <a:ext cx="449451" cy="432382"/>
          </a:xfrm>
          <a:prstGeom prst="rect">
            <a:avLst/>
          </a:prstGeom>
          <a:solidFill>
            <a:srgbClr val="0070C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8" name="Google Shape;169;p22">
            <a:extLst>
              <a:ext uri="{FF2B5EF4-FFF2-40B4-BE49-F238E27FC236}">
                <a16:creationId xmlns:a16="http://schemas.microsoft.com/office/drawing/2014/main" id="{9F5F511C-5447-228A-74B7-D99F515DA1DD}"/>
              </a:ext>
            </a:extLst>
          </p:cNvPr>
          <p:cNvSpPr/>
          <p:nvPr/>
        </p:nvSpPr>
        <p:spPr>
          <a:xfrm>
            <a:off x="2004231" y="3725043"/>
            <a:ext cx="449451" cy="43238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9" name="Google Shape;170;p22">
            <a:extLst>
              <a:ext uri="{FF2B5EF4-FFF2-40B4-BE49-F238E27FC236}">
                <a16:creationId xmlns:a16="http://schemas.microsoft.com/office/drawing/2014/main" id="{C8FDADBA-ED9D-20D7-72A6-834F9D79BD24}"/>
              </a:ext>
            </a:extLst>
          </p:cNvPr>
          <p:cNvSpPr/>
          <p:nvPr/>
        </p:nvSpPr>
        <p:spPr>
          <a:xfrm>
            <a:off x="2453682" y="3725043"/>
            <a:ext cx="449451" cy="432382"/>
          </a:xfrm>
          <a:prstGeom prst="rect">
            <a:avLst/>
          </a:prstGeom>
          <a:solidFill>
            <a:srgbClr val="0070C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10" name="Google Shape;171;p22">
            <a:extLst>
              <a:ext uri="{FF2B5EF4-FFF2-40B4-BE49-F238E27FC236}">
                <a16:creationId xmlns:a16="http://schemas.microsoft.com/office/drawing/2014/main" id="{5018BF9B-F7A6-33EB-0EFD-9B3B662BEF61}"/>
              </a:ext>
            </a:extLst>
          </p:cNvPr>
          <p:cNvSpPr/>
          <p:nvPr/>
        </p:nvSpPr>
        <p:spPr>
          <a:xfrm>
            <a:off x="2903133" y="3725043"/>
            <a:ext cx="449451" cy="43238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20" name="Google Shape;166;p22">
            <a:extLst>
              <a:ext uri="{FF2B5EF4-FFF2-40B4-BE49-F238E27FC236}">
                <a16:creationId xmlns:a16="http://schemas.microsoft.com/office/drawing/2014/main" id="{5B7FAAFF-2B8F-9289-E1BE-56A4764D2C49}"/>
              </a:ext>
            </a:extLst>
          </p:cNvPr>
          <p:cNvSpPr/>
          <p:nvPr/>
        </p:nvSpPr>
        <p:spPr>
          <a:xfrm>
            <a:off x="2004231" y="2427897"/>
            <a:ext cx="449451" cy="43238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dirty="0"/>
              <a:t>		</a:t>
            </a:r>
            <a:endParaRPr dirty="0"/>
          </a:p>
        </p:txBody>
      </p:sp>
      <p:sp>
        <p:nvSpPr>
          <p:cNvPr id="21" name="Google Shape;167;p22">
            <a:extLst>
              <a:ext uri="{FF2B5EF4-FFF2-40B4-BE49-F238E27FC236}">
                <a16:creationId xmlns:a16="http://schemas.microsoft.com/office/drawing/2014/main" id="{523826A1-F36C-488C-55BD-645A85C20E45}"/>
              </a:ext>
            </a:extLst>
          </p:cNvPr>
          <p:cNvSpPr/>
          <p:nvPr/>
        </p:nvSpPr>
        <p:spPr>
          <a:xfrm>
            <a:off x="2453682" y="2427897"/>
            <a:ext cx="449451" cy="43238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22" name="Google Shape;168;p22">
            <a:extLst>
              <a:ext uri="{FF2B5EF4-FFF2-40B4-BE49-F238E27FC236}">
                <a16:creationId xmlns:a16="http://schemas.microsoft.com/office/drawing/2014/main" id="{BF4F33F3-D1AD-FA31-CCEB-9083C8EB96FE}"/>
              </a:ext>
            </a:extLst>
          </p:cNvPr>
          <p:cNvSpPr/>
          <p:nvPr/>
        </p:nvSpPr>
        <p:spPr>
          <a:xfrm>
            <a:off x="2903133" y="2427897"/>
            <a:ext cx="449451" cy="43238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23" name="Google Shape;166;p22">
            <a:extLst>
              <a:ext uri="{FF2B5EF4-FFF2-40B4-BE49-F238E27FC236}">
                <a16:creationId xmlns:a16="http://schemas.microsoft.com/office/drawing/2014/main" id="{C9438FFE-2530-67A5-2F8B-7E11308E040D}"/>
              </a:ext>
            </a:extLst>
          </p:cNvPr>
          <p:cNvSpPr/>
          <p:nvPr/>
        </p:nvSpPr>
        <p:spPr>
          <a:xfrm>
            <a:off x="2004231" y="4157425"/>
            <a:ext cx="449451" cy="43238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dirty="0"/>
              <a:t>		</a:t>
            </a:r>
            <a:endParaRPr dirty="0"/>
          </a:p>
        </p:txBody>
      </p:sp>
      <p:sp>
        <p:nvSpPr>
          <p:cNvPr id="24" name="Google Shape;167;p22">
            <a:extLst>
              <a:ext uri="{FF2B5EF4-FFF2-40B4-BE49-F238E27FC236}">
                <a16:creationId xmlns:a16="http://schemas.microsoft.com/office/drawing/2014/main" id="{CAC15368-6F70-0E7B-9DF8-98BD36930AF9}"/>
              </a:ext>
            </a:extLst>
          </p:cNvPr>
          <p:cNvSpPr/>
          <p:nvPr/>
        </p:nvSpPr>
        <p:spPr>
          <a:xfrm>
            <a:off x="2453682" y="4157425"/>
            <a:ext cx="449451" cy="43238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25" name="Google Shape;168;p22">
            <a:extLst>
              <a:ext uri="{FF2B5EF4-FFF2-40B4-BE49-F238E27FC236}">
                <a16:creationId xmlns:a16="http://schemas.microsoft.com/office/drawing/2014/main" id="{563C206F-50A7-1370-71C7-0D557D20515D}"/>
              </a:ext>
            </a:extLst>
          </p:cNvPr>
          <p:cNvSpPr/>
          <p:nvPr/>
        </p:nvSpPr>
        <p:spPr>
          <a:xfrm>
            <a:off x="2903133" y="4157425"/>
            <a:ext cx="449451" cy="43238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26" name="Google Shape;168;p22">
            <a:extLst>
              <a:ext uri="{FF2B5EF4-FFF2-40B4-BE49-F238E27FC236}">
                <a16:creationId xmlns:a16="http://schemas.microsoft.com/office/drawing/2014/main" id="{A5FEE99B-3595-A4E7-8968-08731AF8E09E}"/>
              </a:ext>
            </a:extLst>
          </p:cNvPr>
          <p:cNvSpPr/>
          <p:nvPr/>
        </p:nvSpPr>
        <p:spPr>
          <a:xfrm>
            <a:off x="3352584" y="2860279"/>
            <a:ext cx="449451" cy="43238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27" name="Google Shape;171;p22">
            <a:extLst>
              <a:ext uri="{FF2B5EF4-FFF2-40B4-BE49-F238E27FC236}">
                <a16:creationId xmlns:a16="http://schemas.microsoft.com/office/drawing/2014/main" id="{CF2BC207-89BD-92B2-4984-34CF55282E09}"/>
              </a:ext>
            </a:extLst>
          </p:cNvPr>
          <p:cNvSpPr/>
          <p:nvPr/>
        </p:nvSpPr>
        <p:spPr>
          <a:xfrm>
            <a:off x="3352584" y="3292661"/>
            <a:ext cx="449451" cy="43238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28" name="Google Shape;171;p22">
            <a:extLst>
              <a:ext uri="{FF2B5EF4-FFF2-40B4-BE49-F238E27FC236}">
                <a16:creationId xmlns:a16="http://schemas.microsoft.com/office/drawing/2014/main" id="{D3D98124-0D72-4B1E-F887-05670788F100}"/>
              </a:ext>
            </a:extLst>
          </p:cNvPr>
          <p:cNvSpPr/>
          <p:nvPr/>
        </p:nvSpPr>
        <p:spPr>
          <a:xfrm>
            <a:off x="3352584" y="3725043"/>
            <a:ext cx="449451" cy="43238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29" name="Google Shape;168;p22">
            <a:extLst>
              <a:ext uri="{FF2B5EF4-FFF2-40B4-BE49-F238E27FC236}">
                <a16:creationId xmlns:a16="http://schemas.microsoft.com/office/drawing/2014/main" id="{9A5916FA-05ED-C424-62FF-8247B194B20F}"/>
              </a:ext>
            </a:extLst>
          </p:cNvPr>
          <p:cNvSpPr/>
          <p:nvPr/>
        </p:nvSpPr>
        <p:spPr>
          <a:xfrm>
            <a:off x="3352584" y="2427897"/>
            <a:ext cx="449451" cy="43238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0" name="Google Shape;168;p22">
            <a:extLst>
              <a:ext uri="{FF2B5EF4-FFF2-40B4-BE49-F238E27FC236}">
                <a16:creationId xmlns:a16="http://schemas.microsoft.com/office/drawing/2014/main" id="{A9ABC2C4-AE05-EAF8-3112-2808F3B96A03}"/>
              </a:ext>
            </a:extLst>
          </p:cNvPr>
          <p:cNvSpPr/>
          <p:nvPr/>
        </p:nvSpPr>
        <p:spPr>
          <a:xfrm>
            <a:off x="3352584" y="4157425"/>
            <a:ext cx="449451" cy="43238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1" name="Google Shape;168;p22">
            <a:extLst>
              <a:ext uri="{FF2B5EF4-FFF2-40B4-BE49-F238E27FC236}">
                <a16:creationId xmlns:a16="http://schemas.microsoft.com/office/drawing/2014/main" id="{9321E488-2CDA-0040-5974-F35D1924D9D8}"/>
              </a:ext>
            </a:extLst>
          </p:cNvPr>
          <p:cNvSpPr/>
          <p:nvPr/>
        </p:nvSpPr>
        <p:spPr>
          <a:xfrm>
            <a:off x="1554780" y="2860279"/>
            <a:ext cx="449451" cy="43238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2" name="Google Shape;171;p22">
            <a:extLst>
              <a:ext uri="{FF2B5EF4-FFF2-40B4-BE49-F238E27FC236}">
                <a16:creationId xmlns:a16="http://schemas.microsoft.com/office/drawing/2014/main" id="{50D692FF-E233-549F-B795-6BB43D5A83CD}"/>
              </a:ext>
            </a:extLst>
          </p:cNvPr>
          <p:cNvSpPr/>
          <p:nvPr/>
        </p:nvSpPr>
        <p:spPr>
          <a:xfrm>
            <a:off x="1554780" y="3292661"/>
            <a:ext cx="449451" cy="43238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3" name="Google Shape;171;p22">
            <a:extLst>
              <a:ext uri="{FF2B5EF4-FFF2-40B4-BE49-F238E27FC236}">
                <a16:creationId xmlns:a16="http://schemas.microsoft.com/office/drawing/2014/main" id="{C7546208-13D4-D3F4-3C01-53A08D654841}"/>
              </a:ext>
            </a:extLst>
          </p:cNvPr>
          <p:cNvSpPr/>
          <p:nvPr/>
        </p:nvSpPr>
        <p:spPr>
          <a:xfrm>
            <a:off x="1554780" y="3725043"/>
            <a:ext cx="449451" cy="43238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4" name="Google Shape;168;p22">
            <a:extLst>
              <a:ext uri="{FF2B5EF4-FFF2-40B4-BE49-F238E27FC236}">
                <a16:creationId xmlns:a16="http://schemas.microsoft.com/office/drawing/2014/main" id="{D85F8A57-F4AC-1CB9-63E2-4EC40410703B}"/>
              </a:ext>
            </a:extLst>
          </p:cNvPr>
          <p:cNvSpPr/>
          <p:nvPr/>
        </p:nvSpPr>
        <p:spPr>
          <a:xfrm>
            <a:off x="1554780" y="2427897"/>
            <a:ext cx="449451" cy="43238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5" name="Google Shape;168;p22">
            <a:extLst>
              <a:ext uri="{FF2B5EF4-FFF2-40B4-BE49-F238E27FC236}">
                <a16:creationId xmlns:a16="http://schemas.microsoft.com/office/drawing/2014/main" id="{3EB1152A-08CF-11A5-3B8D-8595C47D8C0D}"/>
              </a:ext>
            </a:extLst>
          </p:cNvPr>
          <p:cNvSpPr/>
          <p:nvPr/>
        </p:nvSpPr>
        <p:spPr>
          <a:xfrm>
            <a:off x="1554780" y="4157425"/>
            <a:ext cx="449451" cy="43238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grpSp>
        <p:nvGrpSpPr>
          <p:cNvPr id="346" name="Group 345">
            <a:extLst>
              <a:ext uri="{FF2B5EF4-FFF2-40B4-BE49-F238E27FC236}">
                <a16:creationId xmlns:a16="http://schemas.microsoft.com/office/drawing/2014/main" id="{A7631102-173A-EB21-93CD-54BF4421F57B}"/>
              </a:ext>
            </a:extLst>
          </p:cNvPr>
          <p:cNvGrpSpPr/>
          <p:nvPr/>
        </p:nvGrpSpPr>
        <p:grpSpPr>
          <a:xfrm>
            <a:off x="5346656" y="1064390"/>
            <a:ext cx="1676401" cy="1568729"/>
            <a:chOff x="5724040" y="1003021"/>
            <a:chExt cx="1676401" cy="1568729"/>
          </a:xfrm>
        </p:grpSpPr>
        <p:sp>
          <p:nvSpPr>
            <p:cNvPr id="36" name="Google Shape;166;p22">
              <a:extLst>
                <a:ext uri="{FF2B5EF4-FFF2-40B4-BE49-F238E27FC236}">
                  <a16:creationId xmlns:a16="http://schemas.microsoft.com/office/drawing/2014/main" id="{64E58073-7D51-6F87-6AFE-AAE1AE0A4B19}"/>
                </a:ext>
              </a:extLst>
            </p:cNvPr>
            <p:cNvSpPr/>
            <p:nvPr/>
          </p:nvSpPr>
          <p:spPr>
            <a:xfrm>
              <a:off x="6059320" y="1316767"/>
              <a:ext cx="335280" cy="313746"/>
            </a:xfrm>
            <a:prstGeom prst="rect">
              <a:avLst/>
            </a:prstGeom>
            <a:solidFill>
              <a:srgbClr val="0070C0">
                <a:alpha val="2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dirty="0"/>
                <a:t>		</a:t>
              </a:r>
              <a:endParaRPr dirty="0"/>
            </a:p>
          </p:txBody>
        </p:sp>
        <p:sp>
          <p:nvSpPr>
            <p:cNvPr id="37" name="Google Shape;167;p22">
              <a:extLst>
                <a:ext uri="{FF2B5EF4-FFF2-40B4-BE49-F238E27FC236}">
                  <a16:creationId xmlns:a16="http://schemas.microsoft.com/office/drawing/2014/main" id="{F0E25A99-8880-DD59-2D4C-2B8989E089FA}"/>
                </a:ext>
              </a:extLst>
            </p:cNvPr>
            <p:cNvSpPr/>
            <p:nvPr/>
          </p:nvSpPr>
          <p:spPr>
            <a:xfrm>
              <a:off x="6394600" y="1316767"/>
              <a:ext cx="335280" cy="313746"/>
            </a:xfrm>
            <a:prstGeom prst="rect">
              <a:avLst/>
            </a:prstGeom>
            <a:solidFill>
              <a:srgbClr val="0070C0">
                <a:alpha val="7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8" name="Google Shape;168;p22">
              <a:extLst>
                <a:ext uri="{FF2B5EF4-FFF2-40B4-BE49-F238E27FC236}">
                  <a16:creationId xmlns:a16="http://schemas.microsoft.com/office/drawing/2014/main" id="{A8DA3418-5DD7-6538-3608-D169EF903E6A}"/>
                </a:ext>
              </a:extLst>
            </p:cNvPr>
            <p:cNvSpPr/>
            <p:nvPr/>
          </p:nvSpPr>
          <p:spPr>
            <a:xfrm>
              <a:off x="6729881" y="1316767"/>
              <a:ext cx="335280" cy="313746"/>
            </a:xfrm>
            <a:prstGeom prst="rect">
              <a:avLst/>
            </a:prstGeom>
            <a:solidFill>
              <a:srgbClr val="0070C0">
                <a:alpha val="2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9" name="Google Shape;169;p22">
              <a:extLst>
                <a:ext uri="{FF2B5EF4-FFF2-40B4-BE49-F238E27FC236}">
                  <a16:creationId xmlns:a16="http://schemas.microsoft.com/office/drawing/2014/main" id="{02FE851F-D7E9-6FAA-A8A1-6D20E91BCD46}"/>
                </a:ext>
              </a:extLst>
            </p:cNvPr>
            <p:cNvSpPr/>
            <p:nvPr/>
          </p:nvSpPr>
          <p:spPr>
            <a:xfrm>
              <a:off x="6059320" y="1630513"/>
              <a:ext cx="335280" cy="313746"/>
            </a:xfrm>
            <a:prstGeom prst="rect">
              <a:avLst/>
            </a:prstGeom>
            <a:solidFill>
              <a:srgbClr val="0070C0">
                <a:alpha val="7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40" name="Google Shape;170;p22">
              <a:extLst>
                <a:ext uri="{FF2B5EF4-FFF2-40B4-BE49-F238E27FC236}">
                  <a16:creationId xmlns:a16="http://schemas.microsoft.com/office/drawing/2014/main" id="{13D685EA-43E7-1B75-2D55-40B7CDDDC3B5}"/>
                </a:ext>
              </a:extLst>
            </p:cNvPr>
            <p:cNvSpPr/>
            <p:nvPr/>
          </p:nvSpPr>
          <p:spPr>
            <a:xfrm>
              <a:off x="6394600" y="1630513"/>
              <a:ext cx="335280" cy="313746"/>
            </a:xfrm>
            <a:prstGeom prst="rect">
              <a:avLst/>
            </a:prstGeom>
            <a:solidFill>
              <a:srgbClr val="0070C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41" name="Google Shape;171;p22">
              <a:extLst>
                <a:ext uri="{FF2B5EF4-FFF2-40B4-BE49-F238E27FC236}">
                  <a16:creationId xmlns:a16="http://schemas.microsoft.com/office/drawing/2014/main" id="{99C29E0B-1BB9-963A-E15B-D35A45E32167}"/>
                </a:ext>
              </a:extLst>
            </p:cNvPr>
            <p:cNvSpPr/>
            <p:nvPr/>
          </p:nvSpPr>
          <p:spPr>
            <a:xfrm>
              <a:off x="6729881" y="1630513"/>
              <a:ext cx="335280" cy="313746"/>
            </a:xfrm>
            <a:prstGeom prst="rect">
              <a:avLst/>
            </a:prstGeom>
            <a:solidFill>
              <a:srgbClr val="0070C0">
                <a:alpha val="7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42" name="Google Shape;169;p22">
              <a:extLst>
                <a:ext uri="{FF2B5EF4-FFF2-40B4-BE49-F238E27FC236}">
                  <a16:creationId xmlns:a16="http://schemas.microsoft.com/office/drawing/2014/main" id="{C9AA29BD-0B0A-AFF2-96DD-F0A948702D32}"/>
                </a:ext>
              </a:extLst>
            </p:cNvPr>
            <p:cNvSpPr/>
            <p:nvPr/>
          </p:nvSpPr>
          <p:spPr>
            <a:xfrm>
              <a:off x="6059320" y="1944258"/>
              <a:ext cx="335280" cy="313746"/>
            </a:xfrm>
            <a:prstGeom prst="rect">
              <a:avLst/>
            </a:prstGeom>
            <a:solidFill>
              <a:srgbClr val="0070C0">
                <a:alpha val="2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43" name="Google Shape;170;p22">
              <a:extLst>
                <a:ext uri="{FF2B5EF4-FFF2-40B4-BE49-F238E27FC236}">
                  <a16:creationId xmlns:a16="http://schemas.microsoft.com/office/drawing/2014/main" id="{DB039CD9-9F80-5755-C856-6F6629776505}"/>
                </a:ext>
              </a:extLst>
            </p:cNvPr>
            <p:cNvSpPr/>
            <p:nvPr/>
          </p:nvSpPr>
          <p:spPr>
            <a:xfrm>
              <a:off x="6394600" y="1944258"/>
              <a:ext cx="335280" cy="313746"/>
            </a:xfrm>
            <a:prstGeom prst="rect">
              <a:avLst/>
            </a:prstGeom>
            <a:solidFill>
              <a:srgbClr val="0070C0">
                <a:alpha val="7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44" name="Google Shape;171;p22">
              <a:extLst>
                <a:ext uri="{FF2B5EF4-FFF2-40B4-BE49-F238E27FC236}">
                  <a16:creationId xmlns:a16="http://schemas.microsoft.com/office/drawing/2014/main" id="{AF7E4DCF-0597-8D39-629E-C6258AA84754}"/>
                </a:ext>
              </a:extLst>
            </p:cNvPr>
            <p:cNvSpPr/>
            <p:nvPr/>
          </p:nvSpPr>
          <p:spPr>
            <a:xfrm>
              <a:off x="6729881" y="1944258"/>
              <a:ext cx="335280" cy="313746"/>
            </a:xfrm>
            <a:prstGeom prst="rect">
              <a:avLst/>
            </a:prstGeom>
            <a:solidFill>
              <a:srgbClr val="0070C0">
                <a:alpha val="2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45" name="Google Shape;166;p22">
              <a:extLst>
                <a:ext uri="{FF2B5EF4-FFF2-40B4-BE49-F238E27FC236}">
                  <a16:creationId xmlns:a16="http://schemas.microsoft.com/office/drawing/2014/main" id="{9AF7E04F-5770-0DD1-57DC-86567C0A14F0}"/>
                </a:ext>
              </a:extLst>
            </p:cNvPr>
            <p:cNvSpPr/>
            <p:nvPr/>
          </p:nvSpPr>
          <p:spPr>
            <a:xfrm>
              <a:off x="6059320" y="1003021"/>
              <a:ext cx="335280" cy="31374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dirty="0"/>
                <a:t>		</a:t>
              </a:r>
              <a:endParaRPr dirty="0"/>
            </a:p>
          </p:txBody>
        </p:sp>
        <p:sp>
          <p:nvSpPr>
            <p:cNvPr id="46" name="Google Shape;167;p22">
              <a:extLst>
                <a:ext uri="{FF2B5EF4-FFF2-40B4-BE49-F238E27FC236}">
                  <a16:creationId xmlns:a16="http://schemas.microsoft.com/office/drawing/2014/main" id="{1FD3E520-5664-A45C-390C-2AB44823F7C0}"/>
                </a:ext>
              </a:extLst>
            </p:cNvPr>
            <p:cNvSpPr/>
            <p:nvPr/>
          </p:nvSpPr>
          <p:spPr>
            <a:xfrm>
              <a:off x="6394600" y="1003021"/>
              <a:ext cx="335280" cy="313746"/>
            </a:xfrm>
            <a:prstGeom prst="rect">
              <a:avLst/>
            </a:prstGeom>
            <a:solidFill>
              <a:srgbClr val="0070C0">
                <a:alpha val="1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47" name="Google Shape;168;p22">
              <a:extLst>
                <a:ext uri="{FF2B5EF4-FFF2-40B4-BE49-F238E27FC236}">
                  <a16:creationId xmlns:a16="http://schemas.microsoft.com/office/drawing/2014/main" id="{7C9A602C-9EC2-61B3-2991-1CEB908E699E}"/>
                </a:ext>
              </a:extLst>
            </p:cNvPr>
            <p:cNvSpPr/>
            <p:nvPr/>
          </p:nvSpPr>
          <p:spPr>
            <a:xfrm>
              <a:off x="6729881" y="1003021"/>
              <a:ext cx="335280" cy="31374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48" name="Google Shape;166;p22">
              <a:extLst>
                <a:ext uri="{FF2B5EF4-FFF2-40B4-BE49-F238E27FC236}">
                  <a16:creationId xmlns:a16="http://schemas.microsoft.com/office/drawing/2014/main" id="{369045ED-35B8-18DC-6F84-40FB2906DD8C}"/>
                </a:ext>
              </a:extLst>
            </p:cNvPr>
            <p:cNvSpPr/>
            <p:nvPr/>
          </p:nvSpPr>
          <p:spPr>
            <a:xfrm>
              <a:off x="6059320" y="2258004"/>
              <a:ext cx="335280" cy="31374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dirty="0"/>
                <a:t>		</a:t>
              </a:r>
              <a:endParaRPr dirty="0"/>
            </a:p>
          </p:txBody>
        </p:sp>
        <p:sp>
          <p:nvSpPr>
            <p:cNvPr id="49" name="Google Shape;167;p22">
              <a:extLst>
                <a:ext uri="{FF2B5EF4-FFF2-40B4-BE49-F238E27FC236}">
                  <a16:creationId xmlns:a16="http://schemas.microsoft.com/office/drawing/2014/main" id="{DDE3DBA2-4287-2DEA-5213-019D95C5F2C5}"/>
                </a:ext>
              </a:extLst>
            </p:cNvPr>
            <p:cNvSpPr/>
            <p:nvPr/>
          </p:nvSpPr>
          <p:spPr>
            <a:xfrm>
              <a:off x="6394600" y="2258004"/>
              <a:ext cx="335280" cy="313746"/>
            </a:xfrm>
            <a:prstGeom prst="rect">
              <a:avLst/>
            </a:prstGeom>
            <a:solidFill>
              <a:srgbClr val="0070C0">
                <a:alpha val="1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50" name="Google Shape;168;p22">
              <a:extLst>
                <a:ext uri="{FF2B5EF4-FFF2-40B4-BE49-F238E27FC236}">
                  <a16:creationId xmlns:a16="http://schemas.microsoft.com/office/drawing/2014/main" id="{578613A7-A918-6929-E592-12DE6C03374B}"/>
                </a:ext>
              </a:extLst>
            </p:cNvPr>
            <p:cNvSpPr/>
            <p:nvPr/>
          </p:nvSpPr>
          <p:spPr>
            <a:xfrm>
              <a:off x="6729881" y="2258004"/>
              <a:ext cx="335280" cy="31374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51" name="Google Shape;168;p22">
              <a:extLst>
                <a:ext uri="{FF2B5EF4-FFF2-40B4-BE49-F238E27FC236}">
                  <a16:creationId xmlns:a16="http://schemas.microsoft.com/office/drawing/2014/main" id="{799E1E9F-4F74-744F-B032-DADDFF172FC2}"/>
                </a:ext>
              </a:extLst>
            </p:cNvPr>
            <p:cNvSpPr/>
            <p:nvPr/>
          </p:nvSpPr>
          <p:spPr>
            <a:xfrm>
              <a:off x="7065161" y="1316767"/>
              <a:ext cx="335280" cy="31374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52" name="Google Shape;171;p22">
              <a:extLst>
                <a:ext uri="{FF2B5EF4-FFF2-40B4-BE49-F238E27FC236}">
                  <a16:creationId xmlns:a16="http://schemas.microsoft.com/office/drawing/2014/main" id="{36601184-7C4E-5C62-F64F-AEC093D7A67F}"/>
                </a:ext>
              </a:extLst>
            </p:cNvPr>
            <p:cNvSpPr/>
            <p:nvPr/>
          </p:nvSpPr>
          <p:spPr>
            <a:xfrm>
              <a:off x="7065161" y="1630513"/>
              <a:ext cx="335280" cy="313746"/>
            </a:xfrm>
            <a:prstGeom prst="rect">
              <a:avLst/>
            </a:prstGeom>
            <a:solidFill>
              <a:srgbClr val="0070C0">
                <a:alpha val="1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53" name="Google Shape;171;p22">
              <a:extLst>
                <a:ext uri="{FF2B5EF4-FFF2-40B4-BE49-F238E27FC236}">
                  <a16:creationId xmlns:a16="http://schemas.microsoft.com/office/drawing/2014/main" id="{D070832E-CD96-47C2-5472-E06D83274C92}"/>
                </a:ext>
              </a:extLst>
            </p:cNvPr>
            <p:cNvSpPr/>
            <p:nvPr/>
          </p:nvSpPr>
          <p:spPr>
            <a:xfrm>
              <a:off x="7065161" y="1944258"/>
              <a:ext cx="335280" cy="31374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54" name="Google Shape;168;p22">
              <a:extLst>
                <a:ext uri="{FF2B5EF4-FFF2-40B4-BE49-F238E27FC236}">
                  <a16:creationId xmlns:a16="http://schemas.microsoft.com/office/drawing/2014/main" id="{D39143E8-244A-1DD8-9551-39444B3E9B0F}"/>
                </a:ext>
              </a:extLst>
            </p:cNvPr>
            <p:cNvSpPr/>
            <p:nvPr/>
          </p:nvSpPr>
          <p:spPr>
            <a:xfrm>
              <a:off x="7065161" y="1003021"/>
              <a:ext cx="335280" cy="31374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55" name="Google Shape;168;p22">
              <a:extLst>
                <a:ext uri="{FF2B5EF4-FFF2-40B4-BE49-F238E27FC236}">
                  <a16:creationId xmlns:a16="http://schemas.microsoft.com/office/drawing/2014/main" id="{C016B333-7E3C-04D3-FA83-5525FE1E16D7}"/>
                </a:ext>
              </a:extLst>
            </p:cNvPr>
            <p:cNvSpPr/>
            <p:nvPr/>
          </p:nvSpPr>
          <p:spPr>
            <a:xfrm>
              <a:off x="7065161" y="2258004"/>
              <a:ext cx="335280" cy="31374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56" name="Google Shape;168;p22">
              <a:extLst>
                <a:ext uri="{FF2B5EF4-FFF2-40B4-BE49-F238E27FC236}">
                  <a16:creationId xmlns:a16="http://schemas.microsoft.com/office/drawing/2014/main" id="{2EF85C24-437D-64BF-6590-43D4E13D0EED}"/>
                </a:ext>
              </a:extLst>
            </p:cNvPr>
            <p:cNvSpPr/>
            <p:nvPr/>
          </p:nvSpPr>
          <p:spPr>
            <a:xfrm>
              <a:off x="5724040" y="1316767"/>
              <a:ext cx="335280" cy="31374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57" name="Google Shape;171;p22">
              <a:extLst>
                <a:ext uri="{FF2B5EF4-FFF2-40B4-BE49-F238E27FC236}">
                  <a16:creationId xmlns:a16="http://schemas.microsoft.com/office/drawing/2014/main" id="{0B6CB3E4-34FB-353D-A551-2FF0A70C7A2F}"/>
                </a:ext>
              </a:extLst>
            </p:cNvPr>
            <p:cNvSpPr/>
            <p:nvPr/>
          </p:nvSpPr>
          <p:spPr>
            <a:xfrm>
              <a:off x="5724040" y="1630513"/>
              <a:ext cx="335280" cy="313746"/>
            </a:xfrm>
            <a:prstGeom prst="rect">
              <a:avLst/>
            </a:prstGeom>
            <a:solidFill>
              <a:srgbClr val="0070C0">
                <a:alpha val="1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58" name="Google Shape;171;p22">
              <a:extLst>
                <a:ext uri="{FF2B5EF4-FFF2-40B4-BE49-F238E27FC236}">
                  <a16:creationId xmlns:a16="http://schemas.microsoft.com/office/drawing/2014/main" id="{BC91B887-76B1-A1EF-71B9-5B06C97C7DBC}"/>
                </a:ext>
              </a:extLst>
            </p:cNvPr>
            <p:cNvSpPr/>
            <p:nvPr/>
          </p:nvSpPr>
          <p:spPr>
            <a:xfrm>
              <a:off x="5724040" y="1944258"/>
              <a:ext cx="335280" cy="31374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59" name="Google Shape;168;p22">
              <a:extLst>
                <a:ext uri="{FF2B5EF4-FFF2-40B4-BE49-F238E27FC236}">
                  <a16:creationId xmlns:a16="http://schemas.microsoft.com/office/drawing/2014/main" id="{32A31EFC-DE88-B83B-0E2C-BA077F153281}"/>
                </a:ext>
              </a:extLst>
            </p:cNvPr>
            <p:cNvSpPr/>
            <p:nvPr/>
          </p:nvSpPr>
          <p:spPr>
            <a:xfrm>
              <a:off x="5724040" y="1003021"/>
              <a:ext cx="335280" cy="31374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60" name="Google Shape;168;p22">
              <a:extLst>
                <a:ext uri="{FF2B5EF4-FFF2-40B4-BE49-F238E27FC236}">
                  <a16:creationId xmlns:a16="http://schemas.microsoft.com/office/drawing/2014/main" id="{33172B2F-717D-76DA-E7E8-330442BC5184}"/>
                </a:ext>
              </a:extLst>
            </p:cNvPr>
            <p:cNvSpPr/>
            <p:nvPr/>
          </p:nvSpPr>
          <p:spPr>
            <a:xfrm>
              <a:off x="5724040" y="2258004"/>
              <a:ext cx="335280" cy="31374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grpSp>
      <p:grpSp>
        <p:nvGrpSpPr>
          <p:cNvPr id="399" name="Group 398">
            <a:extLst>
              <a:ext uri="{FF2B5EF4-FFF2-40B4-BE49-F238E27FC236}">
                <a16:creationId xmlns:a16="http://schemas.microsoft.com/office/drawing/2014/main" id="{E262184C-1ED0-A634-55C5-7C8FEF70F28E}"/>
              </a:ext>
            </a:extLst>
          </p:cNvPr>
          <p:cNvGrpSpPr/>
          <p:nvPr/>
        </p:nvGrpSpPr>
        <p:grpSpPr>
          <a:xfrm>
            <a:off x="5346653" y="3260610"/>
            <a:ext cx="1676404" cy="1568730"/>
            <a:chOff x="5346653" y="3260610"/>
            <a:chExt cx="1676404" cy="1568730"/>
          </a:xfrm>
        </p:grpSpPr>
        <p:sp>
          <p:nvSpPr>
            <p:cNvPr id="63" name="Google Shape;166;p22">
              <a:extLst>
                <a:ext uri="{FF2B5EF4-FFF2-40B4-BE49-F238E27FC236}">
                  <a16:creationId xmlns:a16="http://schemas.microsoft.com/office/drawing/2014/main" id="{FE42E9CE-D2F5-33D6-711F-5834DF377D9E}"/>
                </a:ext>
              </a:extLst>
            </p:cNvPr>
            <p:cNvSpPr/>
            <p:nvPr/>
          </p:nvSpPr>
          <p:spPr>
            <a:xfrm>
              <a:off x="5681936" y="3574356"/>
              <a:ext cx="335280" cy="313746"/>
            </a:xfrm>
            <a:prstGeom prst="rect">
              <a:avLst/>
            </a:prstGeom>
            <a:solidFill>
              <a:srgbClr val="0070C0">
                <a:alpha val="1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dirty="0"/>
                <a:t>		</a:t>
              </a:r>
              <a:endParaRPr dirty="0"/>
            </a:p>
          </p:txBody>
        </p:sp>
        <p:sp>
          <p:nvSpPr>
            <p:cNvPr id="320" name="Google Shape;167;p22">
              <a:extLst>
                <a:ext uri="{FF2B5EF4-FFF2-40B4-BE49-F238E27FC236}">
                  <a16:creationId xmlns:a16="http://schemas.microsoft.com/office/drawing/2014/main" id="{ECAB1507-9CC5-DA7F-64A0-CF18A3710657}"/>
                </a:ext>
              </a:extLst>
            </p:cNvPr>
            <p:cNvSpPr/>
            <p:nvPr/>
          </p:nvSpPr>
          <p:spPr>
            <a:xfrm>
              <a:off x="6017216" y="3574356"/>
              <a:ext cx="335280" cy="313746"/>
            </a:xfrm>
            <a:prstGeom prst="rect">
              <a:avLst/>
            </a:prstGeom>
            <a:solidFill>
              <a:srgbClr val="0070C0">
                <a:alpha val="7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21" name="Google Shape;168;p22">
              <a:extLst>
                <a:ext uri="{FF2B5EF4-FFF2-40B4-BE49-F238E27FC236}">
                  <a16:creationId xmlns:a16="http://schemas.microsoft.com/office/drawing/2014/main" id="{E4BD19E1-72D7-95AE-40F0-F67169E05652}"/>
                </a:ext>
              </a:extLst>
            </p:cNvPr>
            <p:cNvSpPr/>
            <p:nvPr/>
          </p:nvSpPr>
          <p:spPr>
            <a:xfrm>
              <a:off x="6352497" y="3574356"/>
              <a:ext cx="335280" cy="313746"/>
            </a:xfrm>
            <a:prstGeom prst="rect">
              <a:avLst/>
            </a:prstGeom>
            <a:solidFill>
              <a:srgbClr val="0070C0">
                <a:alpha val="1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22" name="Google Shape;169;p22">
              <a:extLst>
                <a:ext uri="{FF2B5EF4-FFF2-40B4-BE49-F238E27FC236}">
                  <a16:creationId xmlns:a16="http://schemas.microsoft.com/office/drawing/2014/main" id="{C9A23057-5CDB-C32C-326A-8E20E9EEAB07}"/>
                </a:ext>
              </a:extLst>
            </p:cNvPr>
            <p:cNvSpPr/>
            <p:nvPr/>
          </p:nvSpPr>
          <p:spPr>
            <a:xfrm>
              <a:off x="5681936" y="3888102"/>
              <a:ext cx="335280" cy="313746"/>
            </a:xfrm>
            <a:prstGeom prst="rect">
              <a:avLst/>
            </a:prstGeom>
            <a:solidFill>
              <a:srgbClr val="0070C0">
                <a:alpha val="7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23" name="Google Shape;170;p22">
              <a:extLst>
                <a:ext uri="{FF2B5EF4-FFF2-40B4-BE49-F238E27FC236}">
                  <a16:creationId xmlns:a16="http://schemas.microsoft.com/office/drawing/2014/main" id="{3892C0D0-B35D-4E15-FABE-E10C485C1DFD}"/>
                </a:ext>
              </a:extLst>
            </p:cNvPr>
            <p:cNvSpPr/>
            <p:nvPr/>
          </p:nvSpPr>
          <p:spPr>
            <a:xfrm>
              <a:off x="6017216" y="3888102"/>
              <a:ext cx="335280" cy="313746"/>
            </a:xfrm>
            <a:prstGeom prst="rect">
              <a:avLst/>
            </a:prstGeom>
            <a:solidFill>
              <a:srgbClr val="0070C0">
                <a:alpha val="8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24" name="Google Shape;171;p22">
              <a:extLst>
                <a:ext uri="{FF2B5EF4-FFF2-40B4-BE49-F238E27FC236}">
                  <a16:creationId xmlns:a16="http://schemas.microsoft.com/office/drawing/2014/main" id="{C0AEA5A5-2BA0-D777-6D99-C276851FD220}"/>
                </a:ext>
              </a:extLst>
            </p:cNvPr>
            <p:cNvSpPr/>
            <p:nvPr/>
          </p:nvSpPr>
          <p:spPr>
            <a:xfrm>
              <a:off x="6352497" y="3888102"/>
              <a:ext cx="335280" cy="313746"/>
            </a:xfrm>
            <a:prstGeom prst="rect">
              <a:avLst/>
            </a:prstGeom>
            <a:solidFill>
              <a:srgbClr val="0070C0">
                <a:alpha val="7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25" name="Google Shape;169;p22">
              <a:extLst>
                <a:ext uri="{FF2B5EF4-FFF2-40B4-BE49-F238E27FC236}">
                  <a16:creationId xmlns:a16="http://schemas.microsoft.com/office/drawing/2014/main" id="{923BC7DD-9F03-F3A8-70AF-4A6E581D41BC}"/>
                </a:ext>
              </a:extLst>
            </p:cNvPr>
            <p:cNvSpPr/>
            <p:nvPr/>
          </p:nvSpPr>
          <p:spPr>
            <a:xfrm>
              <a:off x="5681936" y="4201847"/>
              <a:ext cx="335280" cy="313746"/>
            </a:xfrm>
            <a:prstGeom prst="rect">
              <a:avLst/>
            </a:prstGeom>
            <a:solidFill>
              <a:srgbClr val="0070C0">
                <a:alpha val="1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26" name="Google Shape;170;p22">
              <a:extLst>
                <a:ext uri="{FF2B5EF4-FFF2-40B4-BE49-F238E27FC236}">
                  <a16:creationId xmlns:a16="http://schemas.microsoft.com/office/drawing/2014/main" id="{951347F2-FDA0-F1BA-3B5C-389A5CD38B3F}"/>
                </a:ext>
              </a:extLst>
            </p:cNvPr>
            <p:cNvSpPr/>
            <p:nvPr/>
          </p:nvSpPr>
          <p:spPr>
            <a:xfrm>
              <a:off x="6017216" y="4201847"/>
              <a:ext cx="335280" cy="313746"/>
            </a:xfrm>
            <a:prstGeom prst="rect">
              <a:avLst/>
            </a:prstGeom>
            <a:solidFill>
              <a:srgbClr val="0070C0">
                <a:alpha val="7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27" name="Google Shape;171;p22">
              <a:extLst>
                <a:ext uri="{FF2B5EF4-FFF2-40B4-BE49-F238E27FC236}">
                  <a16:creationId xmlns:a16="http://schemas.microsoft.com/office/drawing/2014/main" id="{E04925A1-56A3-DE24-EC53-AB85BAA5738E}"/>
                </a:ext>
              </a:extLst>
            </p:cNvPr>
            <p:cNvSpPr/>
            <p:nvPr/>
          </p:nvSpPr>
          <p:spPr>
            <a:xfrm>
              <a:off x="6352497" y="4201847"/>
              <a:ext cx="335280" cy="313746"/>
            </a:xfrm>
            <a:prstGeom prst="rect">
              <a:avLst/>
            </a:prstGeom>
            <a:solidFill>
              <a:srgbClr val="0070C0">
                <a:alpha val="1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28" name="Google Shape;166;p22">
              <a:extLst>
                <a:ext uri="{FF2B5EF4-FFF2-40B4-BE49-F238E27FC236}">
                  <a16:creationId xmlns:a16="http://schemas.microsoft.com/office/drawing/2014/main" id="{8B58ACF4-F5EE-6800-13A8-D8D8294F11FC}"/>
                </a:ext>
              </a:extLst>
            </p:cNvPr>
            <p:cNvSpPr/>
            <p:nvPr/>
          </p:nvSpPr>
          <p:spPr>
            <a:xfrm>
              <a:off x="5681936" y="3260610"/>
              <a:ext cx="335280" cy="313746"/>
            </a:xfrm>
            <a:prstGeom prst="rect">
              <a:avLst/>
            </a:prstGeom>
            <a:solidFill>
              <a:srgbClr val="0070C0">
                <a:alpha val="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dirty="0"/>
                <a:t>		</a:t>
              </a:r>
              <a:endParaRPr dirty="0"/>
            </a:p>
          </p:txBody>
        </p:sp>
        <p:sp>
          <p:nvSpPr>
            <p:cNvPr id="329" name="Google Shape;167;p22">
              <a:extLst>
                <a:ext uri="{FF2B5EF4-FFF2-40B4-BE49-F238E27FC236}">
                  <a16:creationId xmlns:a16="http://schemas.microsoft.com/office/drawing/2014/main" id="{B2F1B14A-6B10-068C-D845-E52E0DA2ADEB}"/>
                </a:ext>
              </a:extLst>
            </p:cNvPr>
            <p:cNvSpPr/>
            <p:nvPr/>
          </p:nvSpPr>
          <p:spPr>
            <a:xfrm>
              <a:off x="6017216" y="3260610"/>
              <a:ext cx="335280" cy="313746"/>
            </a:xfrm>
            <a:prstGeom prst="rect">
              <a:avLst/>
            </a:prstGeom>
            <a:solidFill>
              <a:srgbClr val="0070C0">
                <a:alpha val="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30" name="Google Shape;168;p22">
              <a:extLst>
                <a:ext uri="{FF2B5EF4-FFF2-40B4-BE49-F238E27FC236}">
                  <a16:creationId xmlns:a16="http://schemas.microsoft.com/office/drawing/2014/main" id="{C9827FE7-1488-BE89-B394-D0E8D4764FD0}"/>
                </a:ext>
              </a:extLst>
            </p:cNvPr>
            <p:cNvSpPr/>
            <p:nvPr/>
          </p:nvSpPr>
          <p:spPr>
            <a:xfrm>
              <a:off x="6352497" y="3260610"/>
              <a:ext cx="335280" cy="313746"/>
            </a:xfrm>
            <a:prstGeom prst="rect">
              <a:avLst/>
            </a:prstGeom>
            <a:solidFill>
              <a:srgbClr val="0070C0">
                <a:alpha val="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31" name="Google Shape;166;p22">
              <a:extLst>
                <a:ext uri="{FF2B5EF4-FFF2-40B4-BE49-F238E27FC236}">
                  <a16:creationId xmlns:a16="http://schemas.microsoft.com/office/drawing/2014/main" id="{0FEAAAD6-1E16-78D5-DBA8-E68BE6979203}"/>
                </a:ext>
              </a:extLst>
            </p:cNvPr>
            <p:cNvSpPr/>
            <p:nvPr/>
          </p:nvSpPr>
          <p:spPr>
            <a:xfrm>
              <a:off x="5681936" y="4515593"/>
              <a:ext cx="335280" cy="313746"/>
            </a:xfrm>
            <a:prstGeom prst="rect">
              <a:avLst/>
            </a:prstGeom>
            <a:solidFill>
              <a:srgbClr val="0070C0">
                <a:alpha val="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dirty="0"/>
                <a:t>		</a:t>
              </a:r>
              <a:endParaRPr dirty="0"/>
            </a:p>
          </p:txBody>
        </p:sp>
        <p:sp>
          <p:nvSpPr>
            <p:cNvPr id="332" name="Google Shape;167;p22">
              <a:extLst>
                <a:ext uri="{FF2B5EF4-FFF2-40B4-BE49-F238E27FC236}">
                  <a16:creationId xmlns:a16="http://schemas.microsoft.com/office/drawing/2014/main" id="{87E1B5CD-684C-5E70-4435-BF53FCA13351}"/>
                </a:ext>
              </a:extLst>
            </p:cNvPr>
            <p:cNvSpPr/>
            <p:nvPr/>
          </p:nvSpPr>
          <p:spPr>
            <a:xfrm>
              <a:off x="6017216" y="4515593"/>
              <a:ext cx="335280" cy="313746"/>
            </a:xfrm>
            <a:prstGeom prst="rect">
              <a:avLst/>
            </a:prstGeom>
            <a:solidFill>
              <a:srgbClr val="0070C0">
                <a:alpha val="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33" name="Google Shape;168;p22">
              <a:extLst>
                <a:ext uri="{FF2B5EF4-FFF2-40B4-BE49-F238E27FC236}">
                  <a16:creationId xmlns:a16="http://schemas.microsoft.com/office/drawing/2014/main" id="{6A958BCD-D3C6-FB1E-2C29-5BAF5DC4DAA7}"/>
                </a:ext>
              </a:extLst>
            </p:cNvPr>
            <p:cNvSpPr/>
            <p:nvPr/>
          </p:nvSpPr>
          <p:spPr>
            <a:xfrm>
              <a:off x="6352497" y="4515593"/>
              <a:ext cx="335280" cy="313746"/>
            </a:xfrm>
            <a:prstGeom prst="rect">
              <a:avLst/>
            </a:prstGeom>
            <a:solidFill>
              <a:srgbClr val="0070C0">
                <a:alpha val="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34" name="Google Shape;168;p22">
              <a:extLst>
                <a:ext uri="{FF2B5EF4-FFF2-40B4-BE49-F238E27FC236}">
                  <a16:creationId xmlns:a16="http://schemas.microsoft.com/office/drawing/2014/main" id="{343B73D2-87AF-0F99-C2E3-265834FC9485}"/>
                </a:ext>
              </a:extLst>
            </p:cNvPr>
            <p:cNvSpPr/>
            <p:nvPr/>
          </p:nvSpPr>
          <p:spPr>
            <a:xfrm>
              <a:off x="6687777" y="3574356"/>
              <a:ext cx="335280" cy="313746"/>
            </a:xfrm>
            <a:prstGeom prst="rect">
              <a:avLst/>
            </a:prstGeom>
            <a:solidFill>
              <a:srgbClr val="0070C0">
                <a:alpha val="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35" name="Google Shape;171;p22">
              <a:extLst>
                <a:ext uri="{FF2B5EF4-FFF2-40B4-BE49-F238E27FC236}">
                  <a16:creationId xmlns:a16="http://schemas.microsoft.com/office/drawing/2014/main" id="{82AE1123-7BC8-3977-3654-302651C8E2E8}"/>
                </a:ext>
              </a:extLst>
            </p:cNvPr>
            <p:cNvSpPr/>
            <p:nvPr/>
          </p:nvSpPr>
          <p:spPr>
            <a:xfrm>
              <a:off x="6687777" y="3888102"/>
              <a:ext cx="335280" cy="313746"/>
            </a:xfrm>
            <a:prstGeom prst="rect">
              <a:avLst/>
            </a:prstGeom>
            <a:solidFill>
              <a:srgbClr val="0070C0">
                <a:alpha val="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36" name="Google Shape;171;p22">
              <a:extLst>
                <a:ext uri="{FF2B5EF4-FFF2-40B4-BE49-F238E27FC236}">
                  <a16:creationId xmlns:a16="http://schemas.microsoft.com/office/drawing/2014/main" id="{75A5E0A8-C6E3-4E1F-6A37-8AC462C7CA8D}"/>
                </a:ext>
              </a:extLst>
            </p:cNvPr>
            <p:cNvSpPr/>
            <p:nvPr/>
          </p:nvSpPr>
          <p:spPr>
            <a:xfrm>
              <a:off x="6687777" y="4201847"/>
              <a:ext cx="335280" cy="313746"/>
            </a:xfrm>
            <a:prstGeom prst="rect">
              <a:avLst/>
            </a:prstGeom>
            <a:solidFill>
              <a:srgbClr val="0070C0">
                <a:alpha val="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37" name="Google Shape;168;p22">
              <a:extLst>
                <a:ext uri="{FF2B5EF4-FFF2-40B4-BE49-F238E27FC236}">
                  <a16:creationId xmlns:a16="http://schemas.microsoft.com/office/drawing/2014/main" id="{0DF79D2E-BBF7-F796-B46F-A0084FA97562}"/>
                </a:ext>
              </a:extLst>
            </p:cNvPr>
            <p:cNvSpPr/>
            <p:nvPr/>
          </p:nvSpPr>
          <p:spPr>
            <a:xfrm>
              <a:off x="6687777" y="3260610"/>
              <a:ext cx="335280" cy="31374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38" name="Google Shape;168;p22">
              <a:extLst>
                <a:ext uri="{FF2B5EF4-FFF2-40B4-BE49-F238E27FC236}">
                  <a16:creationId xmlns:a16="http://schemas.microsoft.com/office/drawing/2014/main" id="{715DE4A4-1326-7F14-6A44-D21AEE0C997C}"/>
                </a:ext>
              </a:extLst>
            </p:cNvPr>
            <p:cNvSpPr/>
            <p:nvPr/>
          </p:nvSpPr>
          <p:spPr>
            <a:xfrm>
              <a:off x="6687777" y="4515593"/>
              <a:ext cx="335280" cy="31374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39" name="Google Shape;168;p22">
              <a:extLst>
                <a:ext uri="{FF2B5EF4-FFF2-40B4-BE49-F238E27FC236}">
                  <a16:creationId xmlns:a16="http://schemas.microsoft.com/office/drawing/2014/main" id="{4C57D108-1392-5A90-E275-EAED5C7335FD}"/>
                </a:ext>
              </a:extLst>
            </p:cNvPr>
            <p:cNvSpPr/>
            <p:nvPr/>
          </p:nvSpPr>
          <p:spPr>
            <a:xfrm>
              <a:off x="5346656" y="3574356"/>
              <a:ext cx="335280" cy="313746"/>
            </a:xfrm>
            <a:prstGeom prst="rect">
              <a:avLst/>
            </a:prstGeom>
            <a:solidFill>
              <a:srgbClr val="0070C0">
                <a:alpha val="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42" name="Google Shape;171;p22">
              <a:extLst>
                <a:ext uri="{FF2B5EF4-FFF2-40B4-BE49-F238E27FC236}">
                  <a16:creationId xmlns:a16="http://schemas.microsoft.com/office/drawing/2014/main" id="{743AAA0F-637F-F837-5804-785DEF36A607}"/>
                </a:ext>
              </a:extLst>
            </p:cNvPr>
            <p:cNvSpPr/>
            <p:nvPr/>
          </p:nvSpPr>
          <p:spPr>
            <a:xfrm>
              <a:off x="5346656" y="3888102"/>
              <a:ext cx="335280" cy="313746"/>
            </a:xfrm>
            <a:prstGeom prst="rect">
              <a:avLst/>
            </a:prstGeom>
            <a:solidFill>
              <a:srgbClr val="0070C0">
                <a:alpha val="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43" name="Google Shape;171;p22">
              <a:extLst>
                <a:ext uri="{FF2B5EF4-FFF2-40B4-BE49-F238E27FC236}">
                  <a16:creationId xmlns:a16="http://schemas.microsoft.com/office/drawing/2014/main" id="{89B5A5A2-A477-9AB9-6217-9358545417D9}"/>
                </a:ext>
              </a:extLst>
            </p:cNvPr>
            <p:cNvSpPr/>
            <p:nvPr/>
          </p:nvSpPr>
          <p:spPr>
            <a:xfrm>
              <a:off x="5346656" y="4201847"/>
              <a:ext cx="335280" cy="313746"/>
            </a:xfrm>
            <a:prstGeom prst="rect">
              <a:avLst/>
            </a:prstGeom>
            <a:solidFill>
              <a:srgbClr val="0070C0">
                <a:alpha val="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44" name="Google Shape;168;p22">
              <a:extLst>
                <a:ext uri="{FF2B5EF4-FFF2-40B4-BE49-F238E27FC236}">
                  <a16:creationId xmlns:a16="http://schemas.microsoft.com/office/drawing/2014/main" id="{9CC73E45-69A5-85FF-DD6F-6E2AAA09DCFC}"/>
                </a:ext>
              </a:extLst>
            </p:cNvPr>
            <p:cNvSpPr/>
            <p:nvPr/>
          </p:nvSpPr>
          <p:spPr>
            <a:xfrm>
              <a:off x="5346656" y="3260610"/>
              <a:ext cx="335280" cy="31374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45" name="Google Shape;168;p22">
              <a:extLst>
                <a:ext uri="{FF2B5EF4-FFF2-40B4-BE49-F238E27FC236}">
                  <a16:creationId xmlns:a16="http://schemas.microsoft.com/office/drawing/2014/main" id="{856B9D91-E6D6-0943-F110-8945B29D96E8}"/>
                </a:ext>
              </a:extLst>
            </p:cNvPr>
            <p:cNvSpPr/>
            <p:nvPr/>
          </p:nvSpPr>
          <p:spPr>
            <a:xfrm>
              <a:off x="5346653" y="4515594"/>
              <a:ext cx="335280" cy="31374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grpSp>
      <p:grpSp>
        <p:nvGrpSpPr>
          <p:cNvPr id="401" name="Group 400">
            <a:extLst>
              <a:ext uri="{FF2B5EF4-FFF2-40B4-BE49-F238E27FC236}">
                <a16:creationId xmlns:a16="http://schemas.microsoft.com/office/drawing/2014/main" id="{1E8013C6-C938-34A5-5672-42219F3E1976}"/>
              </a:ext>
            </a:extLst>
          </p:cNvPr>
          <p:cNvGrpSpPr/>
          <p:nvPr/>
        </p:nvGrpSpPr>
        <p:grpSpPr>
          <a:xfrm>
            <a:off x="7214721" y="1064390"/>
            <a:ext cx="1676401" cy="1568729"/>
            <a:chOff x="7214721" y="1064390"/>
            <a:chExt cx="1676401" cy="1568729"/>
          </a:xfrm>
        </p:grpSpPr>
        <p:sp>
          <p:nvSpPr>
            <p:cNvPr id="348" name="Google Shape;166;p22">
              <a:extLst>
                <a:ext uri="{FF2B5EF4-FFF2-40B4-BE49-F238E27FC236}">
                  <a16:creationId xmlns:a16="http://schemas.microsoft.com/office/drawing/2014/main" id="{1A8B86E4-7CD7-2861-205C-DD4C9EE4C0FD}"/>
                </a:ext>
              </a:extLst>
            </p:cNvPr>
            <p:cNvSpPr/>
            <p:nvPr/>
          </p:nvSpPr>
          <p:spPr>
            <a:xfrm>
              <a:off x="7550001" y="1378136"/>
              <a:ext cx="335280" cy="313746"/>
            </a:xfrm>
            <a:prstGeom prst="rect">
              <a:avLst/>
            </a:prstGeom>
            <a:solidFill>
              <a:srgbClr val="0070C0">
                <a:alpha val="26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dirty="0"/>
                <a:t>		</a:t>
              </a:r>
              <a:endParaRPr dirty="0"/>
            </a:p>
          </p:txBody>
        </p:sp>
        <p:sp>
          <p:nvSpPr>
            <p:cNvPr id="349" name="Google Shape;167;p22">
              <a:extLst>
                <a:ext uri="{FF2B5EF4-FFF2-40B4-BE49-F238E27FC236}">
                  <a16:creationId xmlns:a16="http://schemas.microsoft.com/office/drawing/2014/main" id="{3B0CD3FB-86ED-31AA-1029-D21BA6293C35}"/>
                </a:ext>
              </a:extLst>
            </p:cNvPr>
            <p:cNvSpPr/>
            <p:nvPr/>
          </p:nvSpPr>
          <p:spPr>
            <a:xfrm>
              <a:off x="7885281" y="1378136"/>
              <a:ext cx="335280" cy="313746"/>
            </a:xfrm>
            <a:prstGeom prst="rect">
              <a:avLst/>
            </a:prstGeom>
            <a:solidFill>
              <a:srgbClr val="0070C0">
                <a:alpha val="57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50" name="Google Shape;168;p22">
              <a:extLst>
                <a:ext uri="{FF2B5EF4-FFF2-40B4-BE49-F238E27FC236}">
                  <a16:creationId xmlns:a16="http://schemas.microsoft.com/office/drawing/2014/main" id="{4E5856AB-91DD-2CCC-CAD8-96F9568890D8}"/>
                </a:ext>
              </a:extLst>
            </p:cNvPr>
            <p:cNvSpPr/>
            <p:nvPr/>
          </p:nvSpPr>
          <p:spPr>
            <a:xfrm>
              <a:off x="8220562" y="1378136"/>
              <a:ext cx="335280" cy="313746"/>
            </a:xfrm>
            <a:prstGeom prst="rect">
              <a:avLst/>
            </a:prstGeom>
            <a:solidFill>
              <a:srgbClr val="0070C0">
                <a:alpha val="26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51" name="Google Shape;169;p22">
              <a:extLst>
                <a:ext uri="{FF2B5EF4-FFF2-40B4-BE49-F238E27FC236}">
                  <a16:creationId xmlns:a16="http://schemas.microsoft.com/office/drawing/2014/main" id="{4EC1FEED-1141-3F8A-E232-EE714393C907}"/>
                </a:ext>
              </a:extLst>
            </p:cNvPr>
            <p:cNvSpPr/>
            <p:nvPr/>
          </p:nvSpPr>
          <p:spPr>
            <a:xfrm>
              <a:off x="7550001" y="1691882"/>
              <a:ext cx="335280" cy="313746"/>
            </a:xfrm>
            <a:prstGeom prst="rect">
              <a:avLst/>
            </a:prstGeom>
            <a:solidFill>
              <a:srgbClr val="0070C0">
                <a:alpha val="57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52" name="Google Shape;170;p22">
              <a:extLst>
                <a:ext uri="{FF2B5EF4-FFF2-40B4-BE49-F238E27FC236}">
                  <a16:creationId xmlns:a16="http://schemas.microsoft.com/office/drawing/2014/main" id="{89725B7A-BF32-8394-245D-B8452664F33E}"/>
                </a:ext>
              </a:extLst>
            </p:cNvPr>
            <p:cNvSpPr/>
            <p:nvPr/>
          </p:nvSpPr>
          <p:spPr>
            <a:xfrm>
              <a:off x="7885281" y="1691882"/>
              <a:ext cx="335280" cy="313746"/>
            </a:xfrm>
            <a:prstGeom prst="rect">
              <a:avLst/>
            </a:prstGeom>
            <a:solidFill>
              <a:srgbClr val="0070C0">
                <a:alpha val="88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53" name="Google Shape;171;p22">
              <a:extLst>
                <a:ext uri="{FF2B5EF4-FFF2-40B4-BE49-F238E27FC236}">
                  <a16:creationId xmlns:a16="http://schemas.microsoft.com/office/drawing/2014/main" id="{8A777D33-7025-718A-07C6-1BDB07AB1ECD}"/>
                </a:ext>
              </a:extLst>
            </p:cNvPr>
            <p:cNvSpPr/>
            <p:nvPr/>
          </p:nvSpPr>
          <p:spPr>
            <a:xfrm>
              <a:off x="8220562" y="1691882"/>
              <a:ext cx="335280" cy="313746"/>
            </a:xfrm>
            <a:prstGeom prst="rect">
              <a:avLst/>
            </a:prstGeom>
            <a:solidFill>
              <a:srgbClr val="0070C0">
                <a:alpha val="57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54" name="Google Shape;169;p22">
              <a:extLst>
                <a:ext uri="{FF2B5EF4-FFF2-40B4-BE49-F238E27FC236}">
                  <a16:creationId xmlns:a16="http://schemas.microsoft.com/office/drawing/2014/main" id="{EE86CE7F-ADF6-6375-EF86-E132BE493901}"/>
                </a:ext>
              </a:extLst>
            </p:cNvPr>
            <p:cNvSpPr/>
            <p:nvPr/>
          </p:nvSpPr>
          <p:spPr>
            <a:xfrm>
              <a:off x="7550001" y="2005627"/>
              <a:ext cx="335280" cy="313746"/>
            </a:xfrm>
            <a:prstGeom prst="rect">
              <a:avLst/>
            </a:prstGeom>
            <a:solidFill>
              <a:srgbClr val="0070C0">
                <a:alpha val="26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55" name="Google Shape;170;p22">
              <a:extLst>
                <a:ext uri="{FF2B5EF4-FFF2-40B4-BE49-F238E27FC236}">
                  <a16:creationId xmlns:a16="http://schemas.microsoft.com/office/drawing/2014/main" id="{520A2EAB-2F02-F8AF-0D51-9A802329F31B}"/>
                </a:ext>
              </a:extLst>
            </p:cNvPr>
            <p:cNvSpPr/>
            <p:nvPr/>
          </p:nvSpPr>
          <p:spPr>
            <a:xfrm>
              <a:off x="7885281" y="2005627"/>
              <a:ext cx="335280" cy="313746"/>
            </a:xfrm>
            <a:prstGeom prst="rect">
              <a:avLst/>
            </a:prstGeom>
            <a:solidFill>
              <a:srgbClr val="0070C0">
                <a:alpha val="57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56" name="Google Shape;171;p22">
              <a:extLst>
                <a:ext uri="{FF2B5EF4-FFF2-40B4-BE49-F238E27FC236}">
                  <a16:creationId xmlns:a16="http://schemas.microsoft.com/office/drawing/2014/main" id="{A4696A22-85D8-5904-DFF3-53FC9F38D2CD}"/>
                </a:ext>
              </a:extLst>
            </p:cNvPr>
            <p:cNvSpPr/>
            <p:nvPr/>
          </p:nvSpPr>
          <p:spPr>
            <a:xfrm>
              <a:off x="8220562" y="2005627"/>
              <a:ext cx="335280" cy="313746"/>
            </a:xfrm>
            <a:prstGeom prst="rect">
              <a:avLst/>
            </a:prstGeom>
            <a:solidFill>
              <a:srgbClr val="0070C0">
                <a:alpha val="26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57" name="Google Shape;166;p22">
              <a:extLst>
                <a:ext uri="{FF2B5EF4-FFF2-40B4-BE49-F238E27FC236}">
                  <a16:creationId xmlns:a16="http://schemas.microsoft.com/office/drawing/2014/main" id="{46EC55A1-19D5-9540-F922-5151400CC584}"/>
                </a:ext>
              </a:extLst>
            </p:cNvPr>
            <p:cNvSpPr/>
            <p:nvPr/>
          </p:nvSpPr>
          <p:spPr>
            <a:xfrm>
              <a:off x="7550001" y="1064390"/>
              <a:ext cx="335280" cy="313746"/>
            </a:xfrm>
            <a:prstGeom prst="rect">
              <a:avLst/>
            </a:prstGeom>
            <a:solidFill>
              <a:srgbClr val="0070C0">
                <a:alpha val="3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dirty="0"/>
                <a:t>		</a:t>
              </a:r>
              <a:endParaRPr dirty="0"/>
            </a:p>
          </p:txBody>
        </p:sp>
        <p:sp>
          <p:nvSpPr>
            <p:cNvPr id="358" name="Google Shape;167;p22">
              <a:extLst>
                <a:ext uri="{FF2B5EF4-FFF2-40B4-BE49-F238E27FC236}">
                  <a16:creationId xmlns:a16="http://schemas.microsoft.com/office/drawing/2014/main" id="{10ED2550-5F65-125A-E0B8-D9B4976CFA04}"/>
                </a:ext>
              </a:extLst>
            </p:cNvPr>
            <p:cNvSpPr/>
            <p:nvPr/>
          </p:nvSpPr>
          <p:spPr>
            <a:xfrm>
              <a:off x="7885281" y="1064390"/>
              <a:ext cx="335280" cy="313746"/>
            </a:xfrm>
            <a:prstGeom prst="rect">
              <a:avLst/>
            </a:prstGeom>
            <a:solidFill>
              <a:srgbClr val="0070C0">
                <a:alpha val="13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59" name="Google Shape;168;p22">
              <a:extLst>
                <a:ext uri="{FF2B5EF4-FFF2-40B4-BE49-F238E27FC236}">
                  <a16:creationId xmlns:a16="http://schemas.microsoft.com/office/drawing/2014/main" id="{8F4CB3D4-FB25-F72B-3AEB-3BB5B13FBA83}"/>
                </a:ext>
              </a:extLst>
            </p:cNvPr>
            <p:cNvSpPr/>
            <p:nvPr/>
          </p:nvSpPr>
          <p:spPr>
            <a:xfrm>
              <a:off x="8220562" y="1064390"/>
              <a:ext cx="335280" cy="313746"/>
            </a:xfrm>
            <a:prstGeom prst="rect">
              <a:avLst/>
            </a:prstGeom>
            <a:solidFill>
              <a:srgbClr val="0070C0">
                <a:alpha val="3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60" name="Google Shape;166;p22">
              <a:extLst>
                <a:ext uri="{FF2B5EF4-FFF2-40B4-BE49-F238E27FC236}">
                  <a16:creationId xmlns:a16="http://schemas.microsoft.com/office/drawing/2014/main" id="{458EDA3E-AA7C-393E-D52A-DF8AAB1B944F}"/>
                </a:ext>
              </a:extLst>
            </p:cNvPr>
            <p:cNvSpPr/>
            <p:nvPr/>
          </p:nvSpPr>
          <p:spPr>
            <a:xfrm>
              <a:off x="7550001" y="2319373"/>
              <a:ext cx="335280" cy="313746"/>
            </a:xfrm>
            <a:prstGeom prst="rect">
              <a:avLst/>
            </a:prstGeom>
            <a:solidFill>
              <a:srgbClr val="0070C0">
                <a:alpha val="3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dirty="0"/>
                <a:t>		</a:t>
              </a:r>
              <a:endParaRPr dirty="0"/>
            </a:p>
          </p:txBody>
        </p:sp>
        <p:sp>
          <p:nvSpPr>
            <p:cNvPr id="361" name="Google Shape;167;p22">
              <a:extLst>
                <a:ext uri="{FF2B5EF4-FFF2-40B4-BE49-F238E27FC236}">
                  <a16:creationId xmlns:a16="http://schemas.microsoft.com/office/drawing/2014/main" id="{91B2CA44-B02F-0094-0290-341A29451C8F}"/>
                </a:ext>
              </a:extLst>
            </p:cNvPr>
            <p:cNvSpPr/>
            <p:nvPr/>
          </p:nvSpPr>
          <p:spPr>
            <a:xfrm>
              <a:off x="7885281" y="2319373"/>
              <a:ext cx="335280" cy="313746"/>
            </a:xfrm>
            <a:prstGeom prst="rect">
              <a:avLst/>
            </a:prstGeom>
            <a:solidFill>
              <a:srgbClr val="0070C0">
                <a:alpha val="13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62" name="Google Shape;168;p22">
              <a:extLst>
                <a:ext uri="{FF2B5EF4-FFF2-40B4-BE49-F238E27FC236}">
                  <a16:creationId xmlns:a16="http://schemas.microsoft.com/office/drawing/2014/main" id="{71A4E04C-1553-7BD4-3793-6AA9B1B8E655}"/>
                </a:ext>
              </a:extLst>
            </p:cNvPr>
            <p:cNvSpPr/>
            <p:nvPr/>
          </p:nvSpPr>
          <p:spPr>
            <a:xfrm>
              <a:off x="8220562" y="2319373"/>
              <a:ext cx="335280" cy="313746"/>
            </a:xfrm>
            <a:prstGeom prst="rect">
              <a:avLst/>
            </a:prstGeom>
            <a:solidFill>
              <a:srgbClr val="0070C0">
                <a:alpha val="3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63" name="Google Shape;168;p22">
              <a:extLst>
                <a:ext uri="{FF2B5EF4-FFF2-40B4-BE49-F238E27FC236}">
                  <a16:creationId xmlns:a16="http://schemas.microsoft.com/office/drawing/2014/main" id="{048E6782-7E50-7EFF-F2B9-CE10FE5A3769}"/>
                </a:ext>
              </a:extLst>
            </p:cNvPr>
            <p:cNvSpPr/>
            <p:nvPr/>
          </p:nvSpPr>
          <p:spPr>
            <a:xfrm>
              <a:off x="8555842" y="1378136"/>
              <a:ext cx="335280" cy="313746"/>
            </a:xfrm>
            <a:prstGeom prst="rect">
              <a:avLst/>
            </a:prstGeom>
            <a:solidFill>
              <a:srgbClr val="0070C0">
                <a:alpha val="3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64" name="Google Shape;171;p22">
              <a:extLst>
                <a:ext uri="{FF2B5EF4-FFF2-40B4-BE49-F238E27FC236}">
                  <a16:creationId xmlns:a16="http://schemas.microsoft.com/office/drawing/2014/main" id="{AD2ABB6A-EC41-17AA-73CC-CB342B4C0EA4}"/>
                </a:ext>
              </a:extLst>
            </p:cNvPr>
            <p:cNvSpPr/>
            <p:nvPr/>
          </p:nvSpPr>
          <p:spPr>
            <a:xfrm>
              <a:off x="8555842" y="1691882"/>
              <a:ext cx="335280" cy="313746"/>
            </a:xfrm>
            <a:prstGeom prst="rect">
              <a:avLst/>
            </a:prstGeom>
            <a:solidFill>
              <a:srgbClr val="0070C0">
                <a:alpha val="13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65" name="Google Shape;171;p22">
              <a:extLst>
                <a:ext uri="{FF2B5EF4-FFF2-40B4-BE49-F238E27FC236}">
                  <a16:creationId xmlns:a16="http://schemas.microsoft.com/office/drawing/2014/main" id="{04305F52-7A90-A65C-C14E-B12D11314377}"/>
                </a:ext>
              </a:extLst>
            </p:cNvPr>
            <p:cNvSpPr/>
            <p:nvPr/>
          </p:nvSpPr>
          <p:spPr>
            <a:xfrm>
              <a:off x="8555842" y="2005627"/>
              <a:ext cx="335280" cy="313746"/>
            </a:xfrm>
            <a:prstGeom prst="rect">
              <a:avLst/>
            </a:prstGeom>
            <a:solidFill>
              <a:srgbClr val="0070C0">
                <a:alpha val="3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66" name="Google Shape;168;p22">
              <a:extLst>
                <a:ext uri="{FF2B5EF4-FFF2-40B4-BE49-F238E27FC236}">
                  <a16:creationId xmlns:a16="http://schemas.microsoft.com/office/drawing/2014/main" id="{81150ABC-5121-28B3-93C0-7D44DD41CABF}"/>
                </a:ext>
              </a:extLst>
            </p:cNvPr>
            <p:cNvSpPr/>
            <p:nvPr/>
          </p:nvSpPr>
          <p:spPr>
            <a:xfrm>
              <a:off x="8555842" y="1064390"/>
              <a:ext cx="335280" cy="31374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67" name="Google Shape;168;p22">
              <a:extLst>
                <a:ext uri="{FF2B5EF4-FFF2-40B4-BE49-F238E27FC236}">
                  <a16:creationId xmlns:a16="http://schemas.microsoft.com/office/drawing/2014/main" id="{5A65339C-DB0D-D4AF-8958-689C4C60CFD6}"/>
                </a:ext>
              </a:extLst>
            </p:cNvPr>
            <p:cNvSpPr/>
            <p:nvPr/>
          </p:nvSpPr>
          <p:spPr>
            <a:xfrm>
              <a:off x="8555842" y="2319373"/>
              <a:ext cx="335280" cy="31374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68" name="Google Shape;168;p22">
              <a:extLst>
                <a:ext uri="{FF2B5EF4-FFF2-40B4-BE49-F238E27FC236}">
                  <a16:creationId xmlns:a16="http://schemas.microsoft.com/office/drawing/2014/main" id="{D502633E-CE14-13F4-183F-46DD73A5F24B}"/>
                </a:ext>
              </a:extLst>
            </p:cNvPr>
            <p:cNvSpPr/>
            <p:nvPr/>
          </p:nvSpPr>
          <p:spPr>
            <a:xfrm>
              <a:off x="7214721" y="1378136"/>
              <a:ext cx="335280" cy="313746"/>
            </a:xfrm>
            <a:prstGeom prst="rect">
              <a:avLst/>
            </a:prstGeom>
            <a:solidFill>
              <a:srgbClr val="0070C0">
                <a:alpha val="3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69" name="Google Shape;171;p22">
              <a:extLst>
                <a:ext uri="{FF2B5EF4-FFF2-40B4-BE49-F238E27FC236}">
                  <a16:creationId xmlns:a16="http://schemas.microsoft.com/office/drawing/2014/main" id="{81F7FBA1-F472-ADC4-CDFE-1448BC5C3617}"/>
                </a:ext>
              </a:extLst>
            </p:cNvPr>
            <p:cNvSpPr/>
            <p:nvPr/>
          </p:nvSpPr>
          <p:spPr>
            <a:xfrm>
              <a:off x="7214721" y="1691882"/>
              <a:ext cx="335280" cy="313746"/>
            </a:xfrm>
            <a:prstGeom prst="rect">
              <a:avLst/>
            </a:prstGeom>
            <a:solidFill>
              <a:srgbClr val="0070C0">
                <a:alpha val="13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70" name="Google Shape;171;p22">
              <a:extLst>
                <a:ext uri="{FF2B5EF4-FFF2-40B4-BE49-F238E27FC236}">
                  <a16:creationId xmlns:a16="http://schemas.microsoft.com/office/drawing/2014/main" id="{B6E4B1FB-F770-4EC5-4372-3398BBB55B32}"/>
                </a:ext>
              </a:extLst>
            </p:cNvPr>
            <p:cNvSpPr/>
            <p:nvPr/>
          </p:nvSpPr>
          <p:spPr>
            <a:xfrm>
              <a:off x="7214721" y="2005627"/>
              <a:ext cx="335280" cy="313746"/>
            </a:xfrm>
            <a:prstGeom prst="rect">
              <a:avLst/>
            </a:prstGeom>
            <a:solidFill>
              <a:srgbClr val="0070C0">
                <a:alpha val="3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71" name="Google Shape;168;p22">
              <a:extLst>
                <a:ext uri="{FF2B5EF4-FFF2-40B4-BE49-F238E27FC236}">
                  <a16:creationId xmlns:a16="http://schemas.microsoft.com/office/drawing/2014/main" id="{0098D9CE-53FE-A076-0331-63E33E6D5E05}"/>
                </a:ext>
              </a:extLst>
            </p:cNvPr>
            <p:cNvSpPr/>
            <p:nvPr/>
          </p:nvSpPr>
          <p:spPr>
            <a:xfrm>
              <a:off x="7214721" y="1064390"/>
              <a:ext cx="335280" cy="31374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72" name="Google Shape;168;p22">
              <a:extLst>
                <a:ext uri="{FF2B5EF4-FFF2-40B4-BE49-F238E27FC236}">
                  <a16:creationId xmlns:a16="http://schemas.microsoft.com/office/drawing/2014/main" id="{8A4B4456-11D4-1328-56C8-C607F1B839DF}"/>
                </a:ext>
              </a:extLst>
            </p:cNvPr>
            <p:cNvSpPr/>
            <p:nvPr/>
          </p:nvSpPr>
          <p:spPr>
            <a:xfrm>
              <a:off x="7214721" y="2319373"/>
              <a:ext cx="335280" cy="31374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grpSp>
      <p:grpSp>
        <p:nvGrpSpPr>
          <p:cNvPr id="400" name="Group 399">
            <a:extLst>
              <a:ext uri="{FF2B5EF4-FFF2-40B4-BE49-F238E27FC236}">
                <a16:creationId xmlns:a16="http://schemas.microsoft.com/office/drawing/2014/main" id="{D928F4DD-9D4A-C7C9-D286-A5E73F3ACFCB}"/>
              </a:ext>
            </a:extLst>
          </p:cNvPr>
          <p:cNvGrpSpPr/>
          <p:nvPr/>
        </p:nvGrpSpPr>
        <p:grpSpPr>
          <a:xfrm>
            <a:off x="7214721" y="3260609"/>
            <a:ext cx="1676404" cy="1568730"/>
            <a:chOff x="7185515" y="3257999"/>
            <a:chExt cx="1676404" cy="1568730"/>
          </a:xfrm>
        </p:grpSpPr>
        <p:sp>
          <p:nvSpPr>
            <p:cNvPr id="374" name="Google Shape;166;p22">
              <a:extLst>
                <a:ext uri="{FF2B5EF4-FFF2-40B4-BE49-F238E27FC236}">
                  <a16:creationId xmlns:a16="http://schemas.microsoft.com/office/drawing/2014/main" id="{D5F451E9-70DE-EEFB-4BD1-0C55E22339A8}"/>
                </a:ext>
              </a:extLst>
            </p:cNvPr>
            <p:cNvSpPr/>
            <p:nvPr/>
          </p:nvSpPr>
          <p:spPr>
            <a:xfrm>
              <a:off x="7520798" y="3571745"/>
              <a:ext cx="335280" cy="313746"/>
            </a:xfrm>
            <a:prstGeom prst="rect">
              <a:avLst/>
            </a:prstGeom>
            <a:solidFill>
              <a:srgbClr val="0070C0">
                <a:alpha val="2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dirty="0"/>
                <a:t>		</a:t>
              </a:r>
              <a:endParaRPr dirty="0"/>
            </a:p>
          </p:txBody>
        </p:sp>
        <p:sp>
          <p:nvSpPr>
            <p:cNvPr id="375" name="Google Shape;167;p22">
              <a:extLst>
                <a:ext uri="{FF2B5EF4-FFF2-40B4-BE49-F238E27FC236}">
                  <a16:creationId xmlns:a16="http://schemas.microsoft.com/office/drawing/2014/main" id="{7331480C-1A74-E60B-F607-D5A3EDD20C1F}"/>
                </a:ext>
              </a:extLst>
            </p:cNvPr>
            <p:cNvSpPr/>
            <p:nvPr/>
          </p:nvSpPr>
          <p:spPr>
            <a:xfrm>
              <a:off x="7856078" y="3571745"/>
              <a:ext cx="335280" cy="313746"/>
            </a:xfrm>
            <a:prstGeom prst="rect">
              <a:avLst/>
            </a:prstGeom>
            <a:solidFill>
              <a:srgbClr val="0070C0">
                <a:alpha val="57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76" name="Google Shape;168;p22">
              <a:extLst>
                <a:ext uri="{FF2B5EF4-FFF2-40B4-BE49-F238E27FC236}">
                  <a16:creationId xmlns:a16="http://schemas.microsoft.com/office/drawing/2014/main" id="{ADADC6FE-B979-C50C-A6F7-C3BAB85068D3}"/>
                </a:ext>
              </a:extLst>
            </p:cNvPr>
            <p:cNvSpPr/>
            <p:nvPr/>
          </p:nvSpPr>
          <p:spPr>
            <a:xfrm>
              <a:off x="8191359" y="3571745"/>
              <a:ext cx="335280" cy="313746"/>
            </a:xfrm>
            <a:prstGeom prst="rect">
              <a:avLst/>
            </a:prstGeom>
            <a:solidFill>
              <a:srgbClr val="0070C0">
                <a:alpha val="2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77" name="Google Shape;169;p22">
              <a:extLst>
                <a:ext uri="{FF2B5EF4-FFF2-40B4-BE49-F238E27FC236}">
                  <a16:creationId xmlns:a16="http://schemas.microsoft.com/office/drawing/2014/main" id="{F75360E2-7A44-88AA-50FB-E4157A04BC14}"/>
                </a:ext>
              </a:extLst>
            </p:cNvPr>
            <p:cNvSpPr/>
            <p:nvPr/>
          </p:nvSpPr>
          <p:spPr>
            <a:xfrm>
              <a:off x="7520798" y="3885491"/>
              <a:ext cx="335280" cy="313746"/>
            </a:xfrm>
            <a:prstGeom prst="rect">
              <a:avLst/>
            </a:prstGeom>
            <a:solidFill>
              <a:srgbClr val="0070C0">
                <a:alpha val="57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78" name="Google Shape;170;p22">
              <a:extLst>
                <a:ext uri="{FF2B5EF4-FFF2-40B4-BE49-F238E27FC236}">
                  <a16:creationId xmlns:a16="http://schemas.microsoft.com/office/drawing/2014/main" id="{FCC78CB7-7CF9-EA83-A793-97252F2EEAAE}"/>
                </a:ext>
              </a:extLst>
            </p:cNvPr>
            <p:cNvSpPr/>
            <p:nvPr/>
          </p:nvSpPr>
          <p:spPr>
            <a:xfrm>
              <a:off x="7856078" y="3885491"/>
              <a:ext cx="335280" cy="313746"/>
            </a:xfrm>
            <a:prstGeom prst="rect">
              <a:avLst/>
            </a:prstGeom>
            <a:solidFill>
              <a:srgbClr val="0070C0">
                <a:alpha val="78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79" name="Google Shape;171;p22">
              <a:extLst>
                <a:ext uri="{FF2B5EF4-FFF2-40B4-BE49-F238E27FC236}">
                  <a16:creationId xmlns:a16="http://schemas.microsoft.com/office/drawing/2014/main" id="{6B1CB6A2-2605-82C5-3682-FE1C0A1EBD1E}"/>
                </a:ext>
              </a:extLst>
            </p:cNvPr>
            <p:cNvSpPr/>
            <p:nvPr/>
          </p:nvSpPr>
          <p:spPr>
            <a:xfrm>
              <a:off x="8191359" y="3885491"/>
              <a:ext cx="335280" cy="313746"/>
            </a:xfrm>
            <a:prstGeom prst="rect">
              <a:avLst/>
            </a:prstGeom>
            <a:solidFill>
              <a:srgbClr val="0070C0">
                <a:alpha val="57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80" name="Google Shape;169;p22">
              <a:extLst>
                <a:ext uri="{FF2B5EF4-FFF2-40B4-BE49-F238E27FC236}">
                  <a16:creationId xmlns:a16="http://schemas.microsoft.com/office/drawing/2014/main" id="{10818CA3-EE89-115B-B5BF-1A0B10D1CE4F}"/>
                </a:ext>
              </a:extLst>
            </p:cNvPr>
            <p:cNvSpPr/>
            <p:nvPr/>
          </p:nvSpPr>
          <p:spPr>
            <a:xfrm>
              <a:off x="7520798" y="4199236"/>
              <a:ext cx="335280" cy="313746"/>
            </a:xfrm>
            <a:prstGeom prst="rect">
              <a:avLst/>
            </a:prstGeom>
            <a:solidFill>
              <a:srgbClr val="0070C0">
                <a:alpha val="2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81" name="Google Shape;170;p22">
              <a:extLst>
                <a:ext uri="{FF2B5EF4-FFF2-40B4-BE49-F238E27FC236}">
                  <a16:creationId xmlns:a16="http://schemas.microsoft.com/office/drawing/2014/main" id="{F0796882-D9C5-4F88-6D8C-E3E501C3F8D4}"/>
                </a:ext>
              </a:extLst>
            </p:cNvPr>
            <p:cNvSpPr/>
            <p:nvPr/>
          </p:nvSpPr>
          <p:spPr>
            <a:xfrm>
              <a:off x="7856078" y="4199236"/>
              <a:ext cx="335280" cy="313746"/>
            </a:xfrm>
            <a:prstGeom prst="rect">
              <a:avLst/>
            </a:prstGeom>
            <a:solidFill>
              <a:srgbClr val="0070C0">
                <a:alpha val="57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82" name="Google Shape;171;p22">
              <a:extLst>
                <a:ext uri="{FF2B5EF4-FFF2-40B4-BE49-F238E27FC236}">
                  <a16:creationId xmlns:a16="http://schemas.microsoft.com/office/drawing/2014/main" id="{1428511B-30F8-30B8-9117-143E5EC0CC5B}"/>
                </a:ext>
              </a:extLst>
            </p:cNvPr>
            <p:cNvSpPr/>
            <p:nvPr/>
          </p:nvSpPr>
          <p:spPr>
            <a:xfrm>
              <a:off x="8191359" y="4199236"/>
              <a:ext cx="335280" cy="313746"/>
            </a:xfrm>
            <a:prstGeom prst="rect">
              <a:avLst/>
            </a:prstGeom>
            <a:solidFill>
              <a:srgbClr val="0070C0">
                <a:alpha val="2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83" name="Google Shape;166;p22">
              <a:extLst>
                <a:ext uri="{FF2B5EF4-FFF2-40B4-BE49-F238E27FC236}">
                  <a16:creationId xmlns:a16="http://schemas.microsoft.com/office/drawing/2014/main" id="{D053016F-1703-B2AD-B438-885AB8745E1D}"/>
                </a:ext>
              </a:extLst>
            </p:cNvPr>
            <p:cNvSpPr/>
            <p:nvPr/>
          </p:nvSpPr>
          <p:spPr>
            <a:xfrm>
              <a:off x="7520798" y="3257999"/>
              <a:ext cx="335280" cy="313746"/>
            </a:xfrm>
            <a:prstGeom prst="rect">
              <a:avLst/>
            </a:prstGeom>
            <a:solidFill>
              <a:srgbClr val="0070C0">
                <a:alpha val="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dirty="0"/>
                <a:t>		</a:t>
              </a:r>
              <a:endParaRPr dirty="0"/>
            </a:p>
          </p:txBody>
        </p:sp>
        <p:sp>
          <p:nvSpPr>
            <p:cNvPr id="384" name="Google Shape;167;p22">
              <a:extLst>
                <a:ext uri="{FF2B5EF4-FFF2-40B4-BE49-F238E27FC236}">
                  <a16:creationId xmlns:a16="http://schemas.microsoft.com/office/drawing/2014/main" id="{EFB12110-3738-4D53-4B8E-94F4A9245D7E}"/>
                </a:ext>
              </a:extLst>
            </p:cNvPr>
            <p:cNvSpPr/>
            <p:nvPr/>
          </p:nvSpPr>
          <p:spPr>
            <a:xfrm>
              <a:off x="7856078" y="3257999"/>
              <a:ext cx="335280" cy="313746"/>
            </a:xfrm>
            <a:prstGeom prst="rect">
              <a:avLst/>
            </a:prstGeom>
            <a:solidFill>
              <a:srgbClr val="0070C0">
                <a:alpha val="12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85" name="Google Shape;168;p22">
              <a:extLst>
                <a:ext uri="{FF2B5EF4-FFF2-40B4-BE49-F238E27FC236}">
                  <a16:creationId xmlns:a16="http://schemas.microsoft.com/office/drawing/2014/main" id="{E2700DCE-1F22-976D-1DE4-4C0CF371A914}"/>
                </a:ext>
              </a:extLst>
            </p:cNvPr>
            <p:cNvSpPr/>
            <p:nvPr/>
          </p:nvSpPr>
          <p:spPr>
            <a:xfrm>
              <a:off x="8191359" y="3257999"/>
              <a:ext cx="335280" cy="313746"/>
            </a:xfrm>
            <a:prstGeom prst="rect">
              <a:avLst/>
            </a:prstGeom>
            <a:solidFill>
              <a:srgbClr val="0070C0">
                <a:alpha val="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86" name="Google Shape;166;p22">
              <a:extLst>
                <a:ext uri="{FF2B5EF4-FFF2-40B4-BE49-F238E27FC236}">
                  <a16:creationId xmlns:a16="http://schemas.microsoft.com/office/drawing/2014/main" id="{538E4D59-0BDF-4553-0855-4D2746749D10}"/>
                </a:ext>
              </a:extLst>
            </p:cNvPr>
            <p:cNvSpPr/>
            <p:nvPr/>
          </p:nvSpPr>
          <p:spPr>
            <a:xfrm>
              <a:off x="7520798" y="4512982"/>
              <a:ext cx="335280" cy="313746"/>
            </a:xfrm>
            <a:prstGeom prst="rect">
              <a:avLst/>
            </a:prstGeom>
            <a:solidFill>
              <a:srgbClr val="0070C0">
                <a:alpha val="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AU" dirty="0"/>
                <a:t>		</a:t>
              </a:r>
              <a:endParaRPr dirty="0"/>
            </a:p>
          </p:txBody>
        </p:sp>
        <p:sp>
          <p:nvSpPr>
            <p:cNvPr id="387" name="Google Shape;167;p22">
              <a:extLst>
                <a:ext uri="{FF2B5EF4-FFF2-40B4-BE49-F238E27FC236}">
                  <a16:creationId xmlns:a16="http://schemas.microsoft.com/office/drawing/2014/main" id="{37028F37-456D-F8C4-4F34-9C720996A9E9}"/>
                </a:ext>
              </a:extLst>
            </p:cNvPr>
            <p:cNvSpPr/>
            <p:nvPr/>
          </p:nvSpPr>
          <p:spPr>
            <a:xfrm>
              <a:off x="7856078" y="4512982"/>
              <a:ext cx="335280" cy="313746"/>
            </a:xfrm>
            <a:prstGeom prst="rect">
              <a:avLst/>
            </a:prstGeom>
            <a:solidFill>
              <a:srgbClr val="0070C0">
                <a:alpha val="12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88" name="Google Shape;168;p22">
              <a:extLst>
                <a:ext uri="{FF2B5EF4-FFF2-40B4-BE49-F238E27FC236}">
                  <a16:creationId xmlns:a16="http://schemas.microsoft.com/office/drawing/2014/main" id="{F2117342-7395-11EF-9FA4-DFEF3773B12F}"/>
                </a:ext>
              </a:extLst>
            </p:cNvPr>
            <p:cNvSpPr/>
            <p:nvPr/>
          </p:nvSpPr>
          <p:spPr>
            <a:xfrm>
              <a:off x="8191359" y="4512982"/>
              <a:ext cx="335280" cy="313746"/>
            </a:xfrm>
            <a:prstGeom prst="rect">
              <a:avLst/>
            </a:prstGeom>
            <a:solidFill>
              <a:srgbClr val="0070C0">
                <a:alpha val="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89" name="Google Shape;168;p22">
              <a:extLst>
                <a:ext uri="{FF2B5EF4-FFF2-40B4-BE49-F238E27FC236}">
                  <a16:creationId xmlns:a16="http://schemas.microsoft.com/office/drawing/2014/main" id="{22FBF114-0908-66B8-2C30-912EF4540F03}"/>
                </a:ext>
              </a:extLst>
            </p:cNvPr>
            <p:cNvSpPr/>
            <p:nvPr/>
          </p:nvSpPr>
          <p:spPr>
            <a:xfrm>
              <a:off x="8526639" y="3571745"/>
              <a:ext cx="335280" cy="313746"/>
            </a:xfrm>
            <a:prstGeom prst="rect">
              <a:avLst/>
            </a:prstGeom>
            <a:solidFill>
              <a:srgbClr val="0070C0">
                <a:alpha val="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90" name="Google Shape;171;p22">
              <a:extLst>
                <a:ext uri="{FF2B5EF4-FFF2-40B4-BE49-F238E27FC236}">
                  <a16:creationId xmlns:a16="http://schemas.microsoft.com/office/drawing/2014/main" id="{5FD80CD2-9022-48C4-AADB-8067C00870C2}"/>
                </a:ext>
              </a:extLst>
            </p:cNvPr>
            <p:cNvSpPr/>
            <p:nvPr/>
          </p:nvSpPr>
          <p:spPr>
            <a:xfrm>
              <a:off x="8526639" y="3885491"/>
              <a:ext cx="335280" cy="313746"/>
            </a:xfrm>
            <a:prstGeom prst="rect">
              <a:avLst/>
            </a:prstGeom>
            <a:solidFill>
              <a:srgbClr val="0070C0">
                <a:alpha val="12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91" name="Google Shape;171;p22">
              <a:extLst>
                <a:ext uri="{FF2B5EF4-FFF2-40B4-BE49-F238E27FC236}">
                  <a16:creationId xmlns:a16="http://schemas.microsoft.com/office/drawing/2014/main" id="{D43AA4A7-60FA-FEE5-B9A1-B3B78D8F2E2B}"/>
                </a:ext>
              </a:extLst>
            </p:cNvPr>
            <p:cNvSpPr/>
            <p:nvPr/>
          </p:nvSpPr>
          <p:spPr>
            <a:xfrm>
              <a:off x="8526639" y="4199236"/>
              <a:ext cx="335280" cy="313746"/>
            </a:xfrm>
            <a:prstGeom prst="rect">
              <a:avLst/>
            </a:prstGeom>
            <a:solidFill>
              <a:srgbClr val="0070C0">
                <a:alpha val="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92" name="Google Shape;168;p22">
              <a:extLst>
                <a:ext uri="{FF2B5EF4-FFF2-40B4-BE49-F238E27FC236}">
                  <a16:creationId xmlns:a16="http://schemas.microsoft.com/office/drawing/2014/main" id="{F818C641-16EA-F6CD-6EDC-CC0C156F44E9}"/>
                </a:ext>
              </a:extLst>
            </p:cNvPr>
            <p:cNvSpPr/>
            <p:nvPr/>
          </p:nvSpPr>
          <p:spPr>
            <a:xfrm>
              <a:off x="8526639" y="3257999"/>
              <a:ext cx="335280" cy="313746"/>
            </a:xfrm>
            <a:prstGeom prst="rect">
              <a:avLst/>
            </a:prstGeom>
            <a:solidFill>
              <a:srgbClr val="0070C0">
                <a:alpha val="1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93" name="Google Shape;168;p22">
              <a:extLst>
                <a:ext uri="{FF2B5EF4-FFF2-40B4-BE49-F238E27FC236}">
                  <a16:creationId xmlns:a16="http://schemas.microsoft.com/office/drawing/2014/main" id="{B3897F47-E277-B3E7-4DD7-988EFFC28BFB}"/>
                </a:ext>
              </a:extLst>
            </p:cNvPr>
            <p:cNvSpPr/>
            <p:nvPr/>
          </p:nvSpPr>
          <p:spPr>
            <a:xfrm>
              <a:off x="8526639" y="4512982"/>
              <a:ext cx="335280" cy="313746"/>
            </a:xfrm>
            <a:prstGeom prst="rect">
              <a:avLst/>
            </a:prstGeom>
            <a:solidFill>
              <a:srgbClr val="0070C0">
                <a:alpha val="1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94" name="Google Shape;168;p22">
              <a:extLst>
                <a:ext uri="{FF2B5EF4-FFF2-40B4-BE49-F238E27FC236}">
                  <a16:creationId xmlns:a16="http://schemas.microsoft.com/office/drawing/2014/main" id="{4DD8CF0C-E531-8521-467B-6E57FA1D0478}"/>
                </a:ext>
              </a:extLst>
            </p:cNvPr>
            <p:cNvSpPr/>
            <p:nvPr/>
          </p:nvSpPr>
          <p:spPr>
            <a:xfrm>
              <a:off x="7185518" y="3571745"/>
              <a:ext cx="335280" cy="313746"/>
            </a:xfrm>
            <a:prstGeom prst="rect">
              <a:avLst/>
            </a:prstGeom>
            <a:solidFill>
              <a:srgbClr val="0070C0">
                <a:alpha val="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95" name="Google Shape;171;p22">
              <a:extLst>
                <a:ext uri="{FF2B5EF4-FFF2-40B4-BE49-F238E27FC236}">
                  <a16:creationId xmlns:a16="http://schemas.microsoft.com/office/drawing/2014/main" id="{7B945524-0E8F-3B74-A925-9DDA1BE31DF6}"/>
                </a:ext>
              </a:extLst>
            </p:cNvPr>
            <p:cNvSpPr/>
            <p:nvPr/>
          </p:nvSpPr>
          <p:spPr>
            <a:xfrm>
              <a:off x="7185518" y="3885491"/>
              <a:ext cx="335280" cy="313746"/>
            </a:xfrm>
            <a:prstGeom prst="rect">
              <a:avLst/>
            </a:prstGeom>
            <a:solidFill>
              <a:srgbClr val="0070C0">
                <a:alpha val="12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96" name="Google Shape;171;p22">
              <a:extLst>
                <a:ext uri="{FF2B5EF4-FFF2-40B4-BE49-F238E27FC236}">
                  <a16:creationId xmlns:a16="http://schemas.microsoft.com/office/drawing/2014/main" id="{D05F115B-8A53-64B8-20BE-051795BF0A4D}"/>
                </a:ext>
              </a:extLst>
            </p:cNvPr>
            <p:cNvSpPr/>
            <p:nvPr/>
          </p:nvSpPr>
          <p:spPr>
            <a:xfrm>
              <a:off x="7185518" y="4199236"/>
              <a:ext cx="335280" cy="313746"/>
            </a:xfrm>
            <a:prstGeom prst="rect">
              <a:avLst/>
            </a:prstGeom>
            <a:solidFill>
              <a:srgbClr val="0070C0">
                <a:alpha val="5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97" name="Google Shape;168;p22">
              <a:extLst>
                <a:ext uri="{FF2B5EF4-FFF2-40B4-BE49-F238E27FC236}">
                  <a16:creationId xmlns:a16="http://schemas.microsoft.com/office/drawing/2014/main" id="{933D9605-80F9-968C-4BB9-9AAAE05D1AA4}"/>
                </a:ext>
              </a:extLst>
            </p:cNvPr>
            <p:cNvSpPr/>
            <p:nvPr/>
          </p:nvSpPr>
          <p:spPr>
            <a:xfrm>
              <a:off x="7185518" y="3257999"/>
              <a:ext cx="335280" cy="313746"/>
            </a:xfrm>
            <a:prstGeom prst="rect">
              <a:avLst/>
            </a:prstGeom>
            <a:solidFill>
              <a:srgbClr val="0070C0">
                <a:alpha val="1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sp>
          <p:nvSpPr>
            <p:cNvPr id="398" name="Google Shape;168;p22">
              <a:extLst>
                <a:ext uri="{FF2B5EF4-FFF2-40B4-BE49-F238E27FC236}">
                  <a16:creationId xmlns:a16="http://schemas.microsoft.com/office/drawing/2014/main" id="{255E354E-15B4-81F9-9C57-D34DE5F315C1}"/>
                </a:ext>
              </a:extLst>
            </p:cNvPr>
            <p:cNvSpPr/>
            <p:nvPr/>
          </p:nvSpPr>
          <p:spPr>
            <a:xfrm>
              <a:off x="7185515" y="4512983"/>
              <a:ext cx="335280" cy="313746"/>
            </a:xfrm>
            <a:prstGeom prst="rect">
              <a:avLst/>
            </a:prstGeom>
            <a:solidFill>
              <a:srgbClr val="0070C0">
                <a:alpha val="1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dirty="0"/>
            </a:p>
          </p:txBody>
        </p:sp>
      </p:grpSp>
      <p:sp>
        <p:nvSpPr>
          <p:cNvPr id="402" name="TextBox 401">
            <a:extLst>
              <a:ext uri="{FF2B5EF4-FFF2-40B4-BE49-F238E27FC236}">
                <a16:creationId xmlns:a16="http://schemas.microsoft.com/office/drawing/2014/main" id="{408E0856-84DF-D098-00AD-FF3751984C7E}"/>
              </a:ext>
            </a:extLst>
          </p:cNvPr>
          <p:cNvSpPr txBox="1"/>
          <p:nvPr/>
        </p:nvSpPr>
        <p:spPr>
          <a:xfrm>
            <a:off x="6017216" y="650445"/>
            <a:ext cx="2238113" cy="307777"/>
          </a:xfrm>
          <a:prstGeom prst="rect">
            <a:avLst/>
          </a:prstGeom>
          <a:noFill/>
        </p:spPr>
        <p:txBody>
          <a:bodyPr wrap="none" rtlCol="0">
            <a:spAutoFit/>
          </a:bodyPr>
          <a:lstStyle/>
          <a:p>
            <a:r>
              <a:rPr lang="en-AU" dirty="0">
                <a:latin typeface="Gill Sans MT" panose="020B0502020104020203" pitchFamily="34" charset="0"/>
              </a:rPr>
              <a:t>Von Neumann (2 iterations)</a:t>
            </a:r>
          </a:p>
        </p:txBody>
      </p:sp>
      <p:sp>
        <p:nvSpPr>
          <p:cNvPr id="403" name="TextBox 402">
            <a:extLst>
              <a:ext uri="{FF2B5EF4-FFF2-40B4-BE49-F238E27FC236}">
                <a16:creationId xmlns:a16="http://schemas.microsoft.com/office/drawing/2014/main" id="{301CAAC2-0A25-059C-665E-D37ECBEEB401}"/>
              </a:ext>
            </a:extLst>
          </p:cNvPr>
          <p:cNvSpPr txBox="1"/>
          <p:nvPr/>
        </p:nvSpPr>
        <p:spPr>
          <a:xfrm>
            <a:off x="6301283" y="2862464"/>
            <a:ext cx="1675459" cy="307777"/>
          </a:xfrm>
          <a:prstGeom prst="rect">
            <a:avLst/>
          </a:prstGeom>
          <a:noFill/>
        </p:spPr>
        <p:txBody>
          <a:bodyPr wrap="none" rtlCol="0">
            <a:spAutoFit/>
          </a:bodyPr>
          <a:lstStyle/>
          <a:p>
            <a:r>
              <a:rPr lang="en-AU" dirty="0">
                <a:latin typeface="Gill Sans MT" panose="020B0502020104020203" pitchFamily="34" charset="0"/>
              </a:rPr>
              <a:t>Moore (2 iterations)</a:t>
            </a:r>
          </a:p>
        </p:txBody>
      </p:sp>
      <p:grpSp>
        <p:nvGrpSpPr>
          <p:cNvPr id="415" name="Group 414">
            <a:extLst>
              <a:ext uri="{FF2B5EF4-FFF2-40B4-BE49-F238E27FC236}">
                <a16:creationId xmlns:a16="http://schemas.microsoft.com/office/drawing/2014/main" id="{7AFE4597-4741-EC47-A154-10044B519DD0}"/>
              </a:ext>
            </a:extLst>
          </p:cNvPr>
          <p:cNvGrpSpPr/>
          <p:nvPr/>
        </p:nvGrpSpPr>
        <p:grpSpPr>
          <a:xfrm>
            <a:off x="5208104" y="882770"/>
            <a:ext cx="1947107" cy="1925571"/>
            <a:chOff x="5208104" y="882770"/>
            <a:chExt cx="1947107" cy="1925571"/>
          </a:xfrm>
        </p:grpSpPr>
        <p:cxnSp>
          <p:nvCxnSpPr>
            <p:cNvPr id="405" name="Straight Arrow Connector 404">
              <a:extLst>
                <a:ext uri="{FF2B5EF4-FFF2-40B4-BE49-F238E27FC236}">
                  <a16:creationId xmlns:a16="http://schemas.microsoft.com/office/drawing/2014/main" id="{CAF4E599-22D0-526A-BE82-503F7D34D6C3}"/>
                </a:ext>
              </a:extLst>
            </p:cNvPr>
            <p:cNvCxnSpPr>
              <a:cxnSpLocks/>
              <a:stCxn id="39" idx="3"/>
            </p:cNvCxnSpPr>
            <p:nvPr/>
          </p:nvCxnSpPr>
          <p:spPr>
            <a:xfrm flipH="1">
              <a:off x="5208104" y="1848755"/>
              <a:ext cx="809112"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08" name="Straight Arrow Connector 407">
              <a:extLst>
                <a:ext uri="{FF2B5EF4-FFF2-40B4-BE49-F238E27FC236}">
                  <a16:creationId xmlns:a16="http://schemas.microsoft.com/office/drawing/2014/main" id="{08AB51AF-84E7-0780-E1E8-2ABA9731BEF2}"/>
                </a:ext>
              </a:extLst>
            </p:cNvPr>
            <p:cNvCxnSpPr>
              <a:cxnSpLocks/>
              <a:stCxn id="41" idx="1"/>
            </p:cNvCxnSpPr>
            <p:nvPr/>
          </p:nvCxnSpPr>
          <p:spPr>
            <a:xfrm>
              <a:off x="6352497" y="1848755"/>
              <a:ext cx="802714"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12" name="Straight Arrow Connector 411">
              <a:extLst>
                <a:ext uri="{FF2B5EF4-FFF2-40B4-BE49-F238E27FC236}">
                  <a16:creationId xmlns:a16="http://schemas.microsoft.com/office/drawing/2014/main" id="{30BCA62B-E533-72E7-146B-3EE1D8816C1F}"/>
                </a:ext>
              </a:extLst>
            </p:cNvPr>
            <p:cNvCxnSpPr>
              <a:cxnSpLocks/>
            </p:cNvCxnSpPr>
            <p:nvPr/>
          </p:nvCxnSpPr>
          <p:spPr>
            <a:xfrm rot="5400000" flipH="1">
              <a:off x="5779041" y="1287326"/>
              <a:ext cx="809112"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13" name="Straight Arrow Connector 412">
              <a:extLst>
                <a:ext uri="{FF2B5EF4-FFF2-40B4-BE49-F238E27FC236}">
                  <a16:creationId xmlns:a16="http://schemas.microsoft.com/office/drawing/2014/main" id="{2B00334B-98E8-A85B-8300-7C600D670AC6}"/>
                </a:ext>
              </a:extLst>
            </p:cNvPr>
            <p:cNvCxnSpPr>
              <a:cxnSpLocks/>
            </p:cNvCxnSpPr>
            <p:nvPr/>
          </p:nvCxnSpPr>
          <p:spPr>
            <a:xfrm rot="5400000">
              <a:off x="5782240" y="2406984"/>
              <a:ext cx="802714"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8" name="Group 417">
            <a:extLst>
              <a:ext uri="{FF2B5EF4-FFF2-40B4-BE49-F238E27FC236}">
                <a16:creationId xmlns:a16="http://schemas.microsoft.com/office/drawing/2014/main" id="{FF7503FF-455F-A7A1-4E56-2EA958E4B3BC}"/>
              </a:ext>
            </a:extLst>
          </p:cNvPr>
          <p:cNvGrpSpPr/>
          <p:nvPr/>
        </p:nvGrpSpPr>
        <p:grpSpPr>
          <a:xfrm>
            <a:off x="5216172" y="3076470"/>
            <a:ext cx="1947107" cy="1925571"/>
            <a:chOff x="5208104" y="882770"/>
            <a:chExt cx="1947107" cy="1925571"/>
          </a:xfrm>
        </p:grpSpPr>
        <p:cxnSp>
          <p:nvCxnSpPr>
            <p:cNvPr id="419" name="Straight Arrow Connector 418">
              <a:extLst>
                <a:ext uri="{FF2B5EF4-FFF2-40B4-BE49-F238E27FC236}">
                  <a16:creationId xmlns:a16="http://schemas.microsoft.com/office/drawing/2014/main" id="{C1090EBF-D4DB-F8AB-3774-95B39E9B9BFC}"/>
                </a:ext>
              </a:extLst>
            </p:cNvPr>
            <p:cNvCxnSpPr>
              <a:cxnSpLocks/>
            </p:cNvCxnSpPr>
            <p:nvPr/>
          </p:nvCxnSpPr>
          <p:spPr>
            <a:xfrm flipH="1">
              <a:off x="5208104" y="1848755"/>
              <a:ext cx="809112"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20" name="Straight Arrow Connector 419">
              <a:extLst>
                <a:ext uri="{FF2B5EF4-FFF2-40B4-BE49-F238E27FC236}">
                  <a16:creationId xmlns:a16="http://schemas.microsoft.com/office/drawing/2014/main" id="{AFCDFD4E-EFB9-81DB-63B5-65C54D093EFE}"/>
                </a:ext>
              </a:extLst>
            </p:cNvPr>
            <p:cNvCxnSpPr>
              <a:cxnSpLocks/>
            </p:cNvCxnSpPr>
            <p:nvPr/>
          </p:nvCxnSpPr>
          <p:spPr>
            <a:xfrm>
              <a:off x="6352497" y="1848755"/>
              <a:ext cx="802714"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21" name="Straight Arrow Connector 420">
              <a:extLst>
                <a:ext uri="{FF2B5EF4-FFF2-40B4-BE49-F238E27FC236}">
                  <a16:creationId xmlns:a16="http://schemas.microsoft.com/office/drawing/2014/main" id="{71E747E6-B893-A16E-EE13-61782BCD511E}"/>
                </a:ext>
              </a:extLst>
            </p:cNvPr>
            <p:cNvCxnSpPr>
              <a:cxnSpLocks/>
            </p:cNvCxnSpPr>
            <p:nvPr/>
          </p:nvCxnSpPr>
          <p:spPr>
            <a:xfrm rot="5400000" flipH="1">
              <a:off x="5779041" y="1287326"/>
              <a:ext cx="809112"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22" name="Straight Arrow Connector 421">
              <a:extLst>
                <a:ext uri="{FF2B5EF4-FFF2-40B4-BE49-F238E27FC236}">
                  <a16:creationId xmlns:a16="http://schemas.microsoft.com/office/drawing/2014/main" id="{DE454978-F51B-5A20-3ED2-A3039967FEC3}"/>
                </a:ext>
              </a:extLst>
            </p:cNvPr>
            <p:cNvCxnSpPr>
              <a:cxnSpLocks/>
            </p:cNvCxnSpPr>
            <p:nvPr/>
          </p:nvCxnSpPr>
          <p:spPr>
            <a:xfrm rot="5400000">
              <a:off x="5782240" y="2406984"/>
              <a:ext cx="802714"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3" name="Group 422">
            <a:extLst>
              <a:ext uri="{FF2B5EF4-FFF2-40B4-BE49-F238E27FC236}">
                <a16:creationId xmlns:a16="http://schemas.microsoft.com/office/drawing/2014/main" id="{2CF680D9-8303-08C9-B324-AD31E76EDAC0}"/>
              </a:ext>
            </a:extLst>
          </p:cNvPr>
          <p:cNvGrpSpPr/>
          <p:nvPr/>
        </p:nvGrpSpPr>
        <p:grpSpPr>
          <a:xfrm rot="2590337">
            <a:off x="5218111" y="3079669"/>
            <a:ext cx="1947107" cy="1925571"/>
            <a:chOff x="5208104" y="882770"/>
            <a:chExt cx="1947107" cy="1925571"/>
          </a:xfrm>
        </p:grpSpPr>
        <p:cxnSp>
          <p:nvCxnSpPr>
            <p:cNvPr id="424" name="Straight Arrow Connector 423">
              <a:extLst>
                <a:ext uri="{FF2B5EF4-FFF2-40B4-BE49-F238E27FC236}">
                  <a16:creationId xmlns:a16="http://schemas.microsoft.com/office/drawing/2014/main" id="{B8DBEA44-7FE0-C783-31D6-2342724E68AC}"/>
                </a:ext>
              </a:extLst>
            </p:cNvPr>
            <p:cNvCxnSpPr>
              <a:cxnSpLocks/>
            </p:cNvCxnSpPr>
            <p:nvPr/>
          </p:nvCxnSpPr>
          <p:spPr>
            <a:xfrm flipH="1">
              <a:off x="5208104" y="1848755"/>
              <a:ext cx="809112"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25" name="Straight Arrow Connector 424">
              <a:extLst>
                <a:ext uri="{FF2B5EF4-FFF2-40B4-BE49-F238E27FC236}">
                  <a16:creationId xmlns:a16="http://schemas.microsoft.com/office/drawing/2014/main" id="{D6F80F59-02E0-C8F6-C085-F0339A7E8F97}"/>
                </a:ext>
              </a:extLst>
            </p:cNvPr>
            <p:cNvCxnSpPr>
              <a:cxnSpLocks/>
            </p:cNvCxnSpPr>
            <p:nvPr/>
          </p:nvCxnSpPr>
          <p:spPr>
            <a:xfrm>
              <a:off x="6352497" y="1848755"/>
              <a:ext cx="802714"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26" name="Straight Arrow Connector 425">
              <a:extLst>
                <a:ext uri="{FF2B5EF4-FFF2-40B4-BE49-F238E27FC236}">
                  <a16:creationId xmlns:a16="http://schemas.microsoft.com/office/drawing/2014/main" id="{C4B4D2AE-1833-69C0-5EC6-15FDCBA9AE54}"/>
                </a:ext>
              </a:extLst>
            </p:cNvPr>
            <p:cNvCxnSpPr>
              <a:cxnSpLocks/>
            </p:cNvCxnSpPr>
            <p:nvPr/>
          </p:nvCxnSpPr>
          <p:spPr>
            <a:xfrm rot="5400000" flipH="1">
              <a:off x="5779041" y="1287326"/>
              <a:ext cx="809112"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27" name="Straight Arrow Connector 426">
              <a:extLst>
                <a:ext uri="{FF2B5EF4-FFF2-40B4-BE49-F238E27FC236}">
                  <a16:creationId xmlns:a16="http://schemas.microsoft.com/office/drawing/2014/main" id="{766762E2-9C90-1C87-CE63-811A47D2B897}"/>
                </a:ext>
              </a:extLst>
            </p:cNvPr>
            <p:cNvCxnSpPr>
              <a:cxnSpLocks/>
            </p:cNvCxnSpPr>
            <p:nvPr/>
          </p:nvCxnSpPr>
          <p:spPr>
            <a:xfrm rot="5400000">
              <a:off x="5782240" y="2406984"/>
              <a:ext cx="802714"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428" name="TextBox 427">
            <a:extLst>
              <a:ext uri="{FF2B5EF4-FFF2-40B4-BE49-F238E27FC236}">
                <a16:creationId xmlns:a16="http://schemas.microsoft.com/office/drawing/2014/main" id="{7FA3D46E-F029-6CF5-5046-3847F3F18146}"/>
              </a:ext>
            </a:extLst>
          </p:cNvPr>
          <p:cNvSpPr txBox="1"/>
          <p:nvPr/>
        </p:nvSpPr>
        <p:spPr>
          <a:xfrm>
            <a:off x="2295128" y="2103964"/>
            <a:ext cx="766557" cy="307777"/>
          </a:xfrm>
          <a:prstGeom prst="rect">
            <a:avLst/>
          </a:prstGeom>
          <a:noFill/>
        </p:spPr>
        <p:txBody>
          <a:bodyPr wrap="none" rtlCol="0">
            <a:spAutoFit/>
          </a:bodyPr>
          <a:lstStyle/>
          <a:p>
            <a:r>
              <a:rPr lang="en-AU" dirty="0">
                <a:latin typeface="Gill Sans MT" panose="020B0502020104020203" pitchFamily="34" charset="0"/>
              </a:rPr>
              <a:t>Original</a:t>
            </a:r>
          </a:p>
        </p:txBody>
      </p:sp>
    </p:spTree>
    <p:extLst>
      <p:ext uri="{BB962C8B-B14F-4D97-AF65-F5344CB8AC3E}">
        <p14:creationId xmlns:p14="http://schemas.microsoft.com/office/powerpoint/2010/main" val="3023969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8"/>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Plotting</a:t>
            </a:r>
            <a:endParaRPr/>
          </a:p>
        </p:txBody>
      </p:sp>
      <p:sp>
        <p:nvSpPr>
          <p:cNvPr id="249" name="Google Shape;249;p8"/>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457200" lvl="0" indent="-349250" algn="l" rtl="0">
              <a:lnSpc>
                <a:spcPct val="115000"/>
              </a:lnSpc>
              <a:spcBef>
                <a:spcPts val="0"/>
              </a:spcBef>
              <a:spcAft>
                <a:spcPts val="0"/>
              </a:spcAft>
              <a:buSzPts val="1900"/>
              <a:buChar char="●"/>
            </a:pPr>
            <a:r>
              <a:rPr lang="en" sz="1700" dirty="0"/>
              <a:t>Matplotlib works by building up a buffer of things to show, kind of like a storyboard for an animation.</a:t>
            </a:r>
            <a:br>
              <a:rPr lang="en" sz="1700" dirty="0"/>
            </a:br>
            <a:endParaRPr sz="1700" dirty="0"/>
          </a:p>
          <a:p>
            <a:pPr marL="457200" lvl="0" indent="-349250" algn="l" rtl="0">
              <a:lnSpc>
                <a:spcPct val="115000"/>
              </a:lnSpc>
              <a:spcBef>
                <a:spcPts val="0"/>
              </a:spcBef>
              <a:spcAft>
                <a:spcPts val="0"/>
              </a:spcAft>
              <a:buSzPts val="1900"/>
              <a:buChar char="●"/>
            </a:pPr>
            <a:r>
              <a:rPr lang="en" sz="1700" dirty="0"/>
              <a:t>It then “presses play” when you run </a:t>
            </a:r>
            <a:r>
              <a:rPr lang="en" sz="1700" dirty="0">
                <a:latin typeface="Roboto Mono"/>
                <a:ea typeface="Roboto Mono"/>
                <a:cs typeface="Roboto Mono"/>
                <a:sym typeface="Roboto Mono"/>
              </a:rPr>
              <a:t>plt.show()</a:t>
            </a:r>
            <a:br>
              <a:rPr lang="en" sz="1700" dirty="0"/>
            </a:br>
            <a:r>
              <a:rPr lang="en" sz="1700" dirty="0"/>
              <a:t>(This should usually only run at the very end, as it empties the buffer)</a:t>
            </a:r>
            <a:br>
              <a:rPr lang="en" sz="1700" dirty="0"/>
            </a:br>
            <a:endParaRPr sz="1700" dirty="0"/>
          </a:p>
          <a:p>
            <a:pPr marL="457200" lvl="0" indent="-349250" algn="l" rtl="0">
              <a:lnSpc>
                <a:spcPct val="115000"/>
              </a:lnSpc>
              <a:spcBef>
                <a:spcPts val="0"/>
              </a:spcBef>
              <a:spcAft>
                <a:spcPts val="0"/>
              </a:spcAft>
              <a:buSzPts val="1900"/>
              <a:buChar char="●"/>
            </a:pPr>
            <a:r>
              <a:rPr lang="en" sz="1700" dirty="0"/>
              <a:t>For a lot of things you should define axes and work on these</a:t>
            </a:r>
            <a:br>
              <a:rPr lang="en" sz="1700" dirty="0"/>
            </a:br>
            <a:r>
              <a:rPr lang="en" sz="1700" dirty="0"/>
              <a:t>(As we’ve seen in Prac Test 2 and 3, and the assignment).</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9"/>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Plotting</a:t>
            </a:r>
            <a:endParaRPr/>
          </a:p>
        </p:txBody>
      </p:sp>
      <p:sp>
        <p:nvSpPr>
          <p:cNvPr id="261" name="Google Shape;261;p9"/>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fontScale="92500" lnSpcReduction="10000"/>
          </a:bodyPr>
          <a:lstStyle/>
          <a:p>
            <a:pPr marL="107950" lvl="0" indent="0" algn="l" rtl="0">
              <a:lnSpc>
                <a:spcPct val="115000"/>
              </a:lnSpc>
              <a:spcBef>
                <a:spcPts val="0"/>
              </a:spcBef>
              <a:spcAft>
                <a:spcPts val="0"/>
              </a:spcAft>
              <a:buSzPct val="120826"/>
              <a:buNone/>
            </a:pPr>
            <a:r>
              <a:rPr lang="en" sz="1700"/>
              <a:t>What do you think this code does?</a:t>
            </a:r>
            <a:endParaRPr/>
          </a:p>
          <a:p>
            <a:pPr marL="107950" lvl="0" indent="0" algn="l" rtl="0">
              <a:lnSpc>
                <a:spcPct val="115000"/>
              </a:lnSpc>
              <a:spcBef>
                <a:spcPts val="0"/>
              </a:spcBef>
              <a:spcAft>
                <a:spcPts val="0"/>
              </a:spcAft>
              <a:buSzPct val="120826"/>
              <a:buNone/>
            </a:pPr>
            <a:endParaRPr sz="1700"/>
          </a:p>
          <a:p>
            <a:pPr marL="107950" lvl="0" indent="0" algn="l" rtl="0">
              <a:lnSpc>
                <a:spcPct val="115000"/>
              </a:lnSpc>
              <a:spcBef>
                <a:spcPts val="0"/>
              </a:spcBef>
              <a:spcAft>
                <a:spcPts val="0"/>
              </a:spcAft>
              <a:buSzPct val="136936"/>
              <a:buNone/>
            </a:pPr>
            <a:r>
              <a:rPr lang="en" sz="1500">
                <a:latin typeface="Roboto Mono"/>
                <a:ea typeface="Roboto Mono"/>
                <a:cs typeface="Roboto Mono"/>
                <a:sym typeface="Roboto Mono"/>
              </a:rPr>
              <a:t>fig, axs = plt.subplots((2, 2))</a:t>
            </a:r>
            <a:endParaRPr/>
          </a:p>
          <a:p>
            <a:pPr marL="107950" lvl="0" indent="0" algn="l" rtl="0">
              <a:lnSpc>
                <a:spcPct val="115000"/>
              </a:lnSpc>
              <a:spcBef>
                <a:spcPts val="0"/>
              </a:spcBef>
              <a:spcAft>
                <a:spcPts val="0"/>
              </a:spcAft>
              <a:buSzPct val="136936"/>
              <a:buNone/>
            </a:pPr>
            <a:r>
              <a:rPr lang="en" sz="1500">
                <a:latin typeface="Roboto Mono"/>
                <a:ea typeface="Roboto Mono"/>
                <a:cs typeface="Roboto Mono"/>
                <a:sym typeface="Roboto Mono"/>
              </a:rPr>
              <a:t>axs[0, 0].set_xlim(0, 36)</a:t>
            </a:r>
            <a:endParaRPr/>
          </a:p>
          <a:p>
            <a:pPr marL="107950" lvl="0" indent="0" algn="l" rtl="0">
              <a:lnSpc>
                <a:spcPct val="115000"/>
              </a:lnSpc>
              <a:spcBef>
                <a:spcPts val="0"/>
              </a:spcBef>
              <a:spcAft>
                <a:spcPts val="0"/>
              </a:spcAft>
              <a:buSzPct val="136936"/>
              <a:buNone/>
            </a:pPr>
            <a:r>
              <a:rPr lang="en" sz="1500">
                <a:latin typeface="Roboto Mono"/>
                <a:ea typeface="Roboto Mono"/>
                <a:cs typeface="Roboto Mono"/>
                <a:sym typeface="Roboto Mono"/>
              </a:rPr>
              <a:t>axs[0, 0].set_ylim(0, 36)</a:t>
            </a:r>
            <a:br>
              <a:rPr lang="en" sz="1500">
                <a:latin typeface="Roboto Mono"/>
                <a:ea typeface="Roboto Mono"/>
                <a:cs typeface="Roboto Mono"/>
                <a:sym typeface="Roboto Mono"/>
              </a:rPr>
            </a:br>
            <a:r>
              <a:rPr lang="en" sz="1500">
                <a:latin typeface="Roboto Mono"/>
                <a:ea typeface="Roboto Mono"/>
                <a:cs typeface="Roboto Mono"/>
                <a:sym typeface="Roboto Mono"/>
              </a:rPr>
              <a:t>axs[0, 0].set_facecolor(“black”)</a:t>
            </a:r>
            <a:endParaRPr/>
          </a:p>
          <a:p>
            <a:pPr marL="107950" lvl="0" indent="0" algn="l" rtl="0">
              <a:lnSpc>
                <a:spcPct val="115000"/>
              </a:lnSpc>
              <a:spcBef>
                <a:spcPts val="0"/>
              </a:spcBef>
              <a:spcAft>
                <a:spcPts val="0"/>
              </a:spcAft>
              <a:buSzPct val="136936"/>
              <a:buNone/>
            </a:pPr>
            <a:r>
              <a:rPr lang="en" sz="1500">
                <a:latin typeface="Roboto Mono"/>
                <a:ea typeface="Roboto Mono"/>
                <a:cs typeface="Roboto Mono"/>
                <a:sym typeface="Roboto Mono"/>
              </a:rPr>
              <a:t>axs[0, 0].set_title(“The void.”)</a:t>
            </a:r>
            <a:br>
              <a:rPr lang="en" sz="1500">
                <a:latin typeface="Roboto Mono"/>
                <a:ea typeface="Roboto Mono"/>
                <a:cs typeface="Roboto Mono"/>
                <a:sym typeface="Roboto Mono"/>
              </a:rPr>
            </a:br>
            <a:r>
              <a:rPr lang="en" sz="1500">
                <a:latin typeface="Roboto Mono"/>
                <a:ea typeface="Roboto Mono"/>
                <a:cs typeface="Roboto Mono"/>
                <a:sym typeface="Roboto Mono"/>
              </a:rPr>
              <a:t>axs[1, 1].set_facecolor(“blue”)</a:t>
            </a:r>
            <a:br>
              <a:rPr lang="en" sz="1500">
                <a:latin typeface="Roboto Mono"/>
                <a:ea typeface="Roboto Mono"/>
                <a:cs typeface="Roboto Mono"/>
                <a:sym typeface="Roboto Mono"/>
              </a:rPr>
            </a:br>
            <a:r>
              <a:rPr lang="en" sz="1500">
                <a:latin typeface="Roboto Mono"/>
                <a:ea typeface="Roboto Mono"/>
                <a:cs typeface="Roboto Mono"/>
                <a:sym typeface="Roboto Mono"/>
              </a:rPr>
              <a:t>axs[1, 1].plot([0,0], [35,35], “white”)</a:t>
            </a:r>
            <a:endParaRPr/>
          </a:p>
          <a:p>
            <a:pPr marL="107950" lvl="0" indent="0" algn="l" rtl="0">
              <a:lnSpc>
                <a:spcPct val="115000"/>
              </a:lnSpc>
              <a:spcBef>
                <a:spcPts val="0"/>
              </a:spcBef>
              <a:spcAft>
                <a:spcPts val="0"/>
              </a:spcAft>
              <a:buSzPct val="136936"/>
              <a:buNone/>
            </a:pPr>
            <a:endParaRPr sz="1500">
              <a:latin typeface="Roboto Mono"/>
              <a:ea typeface="Roboto Mono"/>
              <a:cs typeface="Roboto Mono"/>
              <a:sym typeface="Roboto Mono"/>
            </a:endParaRPr>
          </a:p>
          <a:p>
            <a:pPr marL="107950" lvl="0" indent="0" algn="l" rtl="0">
              <a:lnSpc>
                <a:spcPct val="115000"/>
              </a:lnSpc>
              <a:spcBef>
                <a:spcPts val="0"/>
              </a:spcBef>
              <a:spcAft>
                <a:spcPts val="0"/>
              </a:spcAft>
              <a:buSzPct val="136936"/>
              <a:buNone/>
            </a:pPr>
            <a:r>
              <a:rPr lang="en" sz="1500">
                <a:latin typeface="Roboto Mono"/>
                <a:ea typeface="Roboto Mono"/>
                <a:cs typeface="Roboto Mono"/>
                <a:sym typeface="Roboto Mono"/>
              </a:rPr>
              <a:t>plt.show()</a:t>
            </a:r>
            <a:endParaRPr/>
          </a:p>
          <a:p>
            <a:pPr marL="107950" lvl="0" indent="0" algn="l" rtl="0">
              <a:lnSpc>
                <a:spcPct val="115000"/>
              </a:lnSpc>
              <a:spcBef>
                <a:spcPts val="0"/>
              </a:spcBef>
              <a:spcAft>
                <a:spcPts val="0"/>
              </a:spcAft>
              <a:buSzPct val="120826"/>
              <a:buNone/>
            </a:pPr>
            <a:endParaRPr sz="1700">
              <a:latin typeface="Roboto Mono"/>
              <a:ea typeface="Roboto Mono"/>
              <a:cs typeface="Roboto Mono"/>
              <a:sym typeface="Roboto Mono"/>
            </a:endParaRPr>
          </a:p>
        </p:txBody>
      </p:sp>
      <p:cxnSp>
        <p:nvCxnSpPr>
          <p:cNvPr id="262" name="Google Shape;262;p9"/>
          <p:cNvCxnSpPr/>
          <p:nvPr/>
        </p:nvCxnSpPr>
        <p:spPr>
          <a:xfrm>
            <a:off x="7315200" y="1108750"/>
            <a:ext cx="0" cy="1758436"/>
          </a:xfrm>
          <a:prstGeom prst="straightConnector1">
            <a:avLst/>
          </a:prstGeom>
          <a:noFill/>
          <a:ln w="9525" cap="flat" cmpd="sng">
            <a:solidFill>
              <a:srgbClr val="159886"/>
            </a:solidFill>
            <a:prstDash val="solid"/>
            <a:round/>
            <a:headEnd type="none" w="sm" len="sm"/>
            <a:tailEnd type="none" w="sm" len="sm"/>
          </a:ln>
        </p:spPr>
      </p:cxnSp>
      <p:cxnSp>
        <p:nvCxnSpPr>
          <p:cNvPr id="263" name="Google Shape;263;p9"/>
          <p:cNvCxnSpPr/>
          <p:nvPr/>
        </p:nvCxnSpPr>
        <p:spPr>
          <a:xfrm>
            <a:off x="6083085" y="1960536"/>
            <a:ext cx="2331465" cy="0"/>
          </a:xfrm>
          <a:prstGeom prst="straightConnector1">
            <a:avLst/>
          </a:prstGeom>
          <a:noFill/>
          <a:ln w="9525" cap="flat" cmpd="sng">
            <a:solidFill>
              <a:srgbClr val="565656"/>
            </a:solidFill>
            <a:prstDash val="solid"/>
            <a:round/>
            <a:headEnd type="none" w="sm" len="sm"/>
            <a:tailEnd type="none" w="sm" len="sm"/>
          </a:ln>
        </p:spPr>
      </p:cxnSp>
      <p:sp>
        <p:nvSpPr>
          <p:cNvPr id="264" name="Google Shape;264;p9"/>
          <p:cNvSpPr txBox="1"/>
          <p:nvPr/>
        </p:nvSpPr>
        <p:spPr>
          <a:xfrm>
            <a:off x="6457731" y="1299740"/>
            <a:ext cx="48282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0, 0</a:t>
            </a:r>
            <a:endParaRPr/>
          </a:p>
        </p:txBody>
      </p:sp>
      <p:sp>
        <p:nvSpPr>
          <p:cNvPr id="265" name="Google Shape;265;p9"/>
          <p:cNvSpPr txBox="1"/>
          <p:nvPr/>
        </p:nvSpPr>
        <p:spPr>
          <a:xfrm>
            <a:off x="7623463" y="1293864"/>
            <a:ext cx="48282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0, 1</a:t>
            </a:r>
            <a:endParaRPr/>
          </a:p>
        </p:txBody>
      </p:sp>
      <p:sp>
        <p:nvSpPr>
          <p:cNvPr id="266" name="Google Shape;266;p9"/>
          <p:cNvSpPr txBox="1"/>
          <p:nvPr/>
        </p:nvSpPr>
        <p:spPr>
          <a:xfrm>
            <a:off x="6457731" y="2270383"/>
            <a:ext cx="48282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1, 0</a:t>
            </a:r>
            <a:endParaRPr/>
          </a:p>
        </p:txBody>
      </p:sp>
      <p:sp>
        <p:nvSpPr>
          <p:cNvPr id="267" name="Google Shape;267;p9"/>
          <p:cNvSpPr txBox="1"/>
          <p:nvPr/>
        </p:nvSpPr>
        <p:spPr>
          <a:xfrm>
            <a:off x="7623463" y="2264507"/>
            <a:ext cx="48282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1, 1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3a647e8e91_3_83"/>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Icebreaker</a:t>
            </a:r>
            <a:endParaRPr/>
          </a:p>
        </p:txBody>
      </p:sp>
      <p:sp>
        <p:nvSpPr>
          <p:cNvPr id="99" name="Google Shape;99;g23a647e8e91_3_83"/>
          <p:cNvSpPr txBox="1">
            <a:spLocks noGrp="1"/>
          </p:cNvSpPr>
          <p:nvPr>
            <p:ph type="body" idx="1"/>
          </p:nvPr>
        </p:nvSpPr>
        <p:spPr>
          <a:xfrm>
            <a:off x="729449" y="2078875"/>
            <a:ext cx="7817865" cy="29361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r>
              <a:rPr lang="en-AU" sz="1800" dirty="0"/>
              <a:t>Which topic do you know least about? </a:t>
            </a:r>
            <a:br>
              <a:rPr lang="en-AU" sz="1800" dirty="0"/>
            </a:br>
            <a:r>
              <a:rPr lang="en-AU" sz="1800" dirty="0"/>
              <a:t>Move to the table which has that sign on it.</a:t>
            </a:r>
            <a:br>
              <a:rPr lang="en-AU" sz="1800" dirty="0"/>
            </a:br>
            <a:r>
              <a:rPr lang="en-AU" sz="1800" dirty="0"/>
              <a:t>If there’s too many people at one table, negotiate with your class mates who knows enough to go to a different table.</a:t>
            </a:r>
            <a:endParaRPr sz="1800" dirty="0"/>
          </a:p>
          <a:p>
            <a:pPr marL="146050" lvl="0" indent="0" algn="l" rtl="0">
              <a:lnSpc>
                <a:spcPct val="115000"/>
              </a:lnSpc>
              <a:spcBef>
                <a:spcPts val="0"/>
              </a:spcBef>
              <a:spcAft>
                <a:spcPts val="0"/>
              </a:spcAft>
              <a:buSzPts val="1300"/>
              <a:buNone/>
            </a:pPr>
            <a:endParaRPr sz="1800" dirty="0"/>
          </a:p>
          <a:p>
            <a:pPr marL="114300" lvl="0" indent="0" algn="l" rtl="0">
              <a:lnSpc>
                <a:spcPct val="115000"/>
              </a:lnSpc>
              <a:spcBef>
                <a:spcPts val="0"/>
              </a:spcBef>
              <a:spcAft>
                <a:spcPts val="0"/>
              </a:spcAft>
              <a:buSzPts val="1800"/>
              <a:buNone/>
            </a:pPr>
            <a:r>
              <a:rPr lang="en-AU" sz="1600" dirty="0"/>
              <a:t>· Lists, </a:t>
            </a:r>
            <a:r>
              <a:rPr lang="en-AU" sz="1600" dirty="0" err="1"/>
              <a:t>Dicts</a:t>
            </a:r>
            <a:r>
              <a:rPr lang="en-AU" sz="1600" dirty="0"/>
              <a:t>, Regex	 · Arrays, Grids, Plotting	· Functions/Exceptions</a:t>
            </a:r>
            <a:br>
              <a:rPr lang="en-AU" sz="1600" dirty="0"/>
            </a:br>
            <a:br>
              <a:rPr lang="en-AU" sz="1600" dirty="0"/>
            </a:br>
            <a:r>
              <a:rPr lang="en-AU" sz="1600" dirty="0"/>
              <a:t>          · Objects, Classes, Methods	 · Bash Scripting, Automation</a:t>
            </a:r>
            <a:endParaRPr sz="1600" dirty="0"/>
          </a:p>
          <a:p>
            <a:pPr marL="0" lvl="0" indent="0" algn="l" rtl="0">
              <a:lnSpc>
                <a:spcPct val="115000"/>
              </a:lnSpc>
              <a:spcBef>
                <a:spcPts val="0"/>
              </a:spcBef>
              <a:spcAft>
                <a:spcPts val="0"/>
              </a:spcAft>
              <a:buNone/>
            </a:pPr>
            <a:endParaRPr sz="1800" dirty="0"/>
          </a:p>
          <a:p>
            <a:pPr marL="0" lvl="0" indent="0" algn="l" rtl="0">
              <a:lnSpc>
                <a:spcPct val="115000"/>
              </a:lnSpc>
              <a:spcBef>
                <a:spcPts val="0"/>
              </a:spcBef>
              <a:spcAft>
                <a:spcPts val="0"/>
              </a:spcAft>
              <a:buNone/>
            </a:pPr>
            <a:endParaRPr sz="1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25A44973-6597-D35C-C0A9-525BFB8EE417}"/>
              </a:ext>
            </a:extLst>
          </p:cNvPr>
          <p:cNvSpPr/>
          <p:nvPr/>
        </p:nvSpPr>
        <p:spPr>
          <a:xfrm>
            <a:off x="3510367" y="2668144"/>
            <a:ext cx="433952" cy="9735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Google Shape;92;p2">
            <a:extLst>
              <a:ext uri="{FF2B5EF4-FFF2-40B4-BE49-F238E27FC236}">
                <a16:creationId xmlns:a16="http://schemas.microsoft.com/office/drawing/2014/main" id="{AB677FE3-AD16-BD71-1E6D-BBF93061FF35}"/>
              </a:ext>
            </a:extLst>
          </p:cNvPr>
          <p:cNvSpPr txBox="1">
            <a:spLocks/>
          </p:cNvSpPr>
          <p:nvPr/>
        </p:nvSpPr>
        <p:spPr>
          <a:xfrm>
            <a:off x="2298590" y="4189617"/>
            <a:ext cx="4743252" cy="535200"/>
          </a:xfrm>
          <a:prstGeom prst="rect">
            <a:avLst/>
          </a:prstGeom>
          <a:noFill/>
          <a:ln>
            <a:noFill/>
          </a:ln>
        </p:spPr>
        <p:txBody>
          <a:bodyPr spcFirstLastPara="1" wrap="square" lIns="91425" tIns="91425" rIns="91425" bIns="91425" anchor="t" anchorCtr="0">
            <a:normAutofit fontScale="6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rgbClr val="1A1A1A"/>
              </a:buClr>
              <a:buSzPct val="111111"/>
              <a:buFont typeface="Raleway"/>
              <a:buNone/>
              <a:tabLst/>
              <a:defRPr/>
            </a:pPr>
            <a:r>
              <a:rPr kumimoji="0" lang="en-AU" sz="2600" b="1" i="0" u="none" strike="noStrike" kern="0" cap="none" spc="0" normalizeH="0" baseline="0" noProof="0" dirty="0">
                <a:ln>
                  <a:noFill/>
                </a:ln>
                <a:solidFill>
                  <a:srgbClr val="1A1A1A"/>
                </a:solidFill>
                <a:effectLst/>
                <a:uLnTx/>
                <a:uFillTx/>
                <a:latin typeface="Raleway"/>
                <a:sym typeface="Raleway"/>
              </a:rPr>
              <a:t>3. Files, Functions and Structured Data</a:t>
            </a:r>
          </a:p>
        </p:txBody>
      </p:sp>
      <p:pic>
        <p:nvPicPr>
          <p:cNvPr id="2050" name="Picture 2">
            <a:extLst>
              <a:ext uri="{FF2B5EF4-FFF2-40B4-BE49-F238E27FC236}">
                <a16:creationId xmlns:a16="http://schemas.microsoft.com/office/drawing/2014/main" id="{E5E8B52B-B89C-9367-48B9-06BA7D22E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240" y="1724186"/>
            <a:ext cx="1133475" cy="457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3CA989B-2645-E286-5150-17D81D505D13}"/>
              </a:ext>
            </a:extLst>
          </p:cNvPr>
          <p:cNvSpPr txBox="1"/>
          <p:nvPr/>
        </p:nvSpPr>
        <p:spPr>
          <a:xfrm>
            <a:off x="1340604" y="1244900"/>
            <a:ext cx="2582758" cy="707886"/>
          </a:xfrm>
          <a:prstGeom prst="rect">
            <a:avLst/>
          </a:prstGeom>
          <a:noFill/>
        </p:spPr>
        <p:txBody>
          <a:bodyPr wrap="none" rtlCol="0">
            <a:spAutoFit/>
          </a:bodyPr>
          <a:lstStyle/>
          <a:p>
            <a:r>
              <a:rPr lang="en-AU" sz="1000" dirty="0">
                <a:solidFill>
                  <a:schemeClr val="bg1">
                    <a:lumMod val="65000"/>
                  </a:schemeClr>
                </a:solidFill>
                <a:latin typeface="Consolas" panose="020B0609020204030204" pitchFamily="49" charset="0"/>
              </a:rPr>
              <a:t>def section3(</a:t>
            </a:r>
            <a:r>
              <a:rPr lang="en-AU" sz="1000" dirty="0" err="1">
                <a:solidFill>
                  <a:schemeClr val="bg1">
                    <a:lumMod val="65000"/>
                  </a:schemeClr>
                </a:solidFill>
                <a:latin typeface="Consolas" panose="020B0609020204030204" pitchFamily="49" charset="0"/>
              </a:rPr>
              <a:t>myFile</a:t>
            </a:r>
            <a:r>
              <a:rPr lang="en-AU" sz="1000" dirty="0">
                <a:solidFill>
                  <a:schemeClr val="bg1">
                    <a:lumMod val="65000"/>
                  </a:schemeClr>
                </a:solidFill>
                <a:latin typeface="Consolas" panose="020B0609020204030204" pitchFamily="49" charset="0"/>
              </a:rPr>
              <a:t>):</a:t>
            </a:r>
          </a:p>
          <a:p>
            <a:r>
              <a:rPr lang="en-AU" sz="1000" dirty="0">
                <a:solidFill>
                  <a:schemeClr val="bg1">
                    <a:lumMod val="65000"/>
                  </a:schemeClr>
                </a:solidFill>
                <a:latin typeface="Consolas" panose="020B0609020204030204" pitchFamily="49" charset="0"/>
              </a:rPr>
              <a:t>    print(</a:t>
            </a:r>
            <a:r>
              <a:rPr lang="en-US" sz="1000" dirty="0">
                <a:solidFill>
                  <a:schemeClr val="bg1">
                    <a:lumMod val="65000"/>
                  </a:schemeClr>
                </a:solidFill>
                <a:latin typeface="Consolas" panose="020B0609020204030204" pitchFamily="49" charset="0"/>
              </a:rPr>
              <a:t>"Now for the fun stuff")</a:t>
            </a:r>
          </a:p>
          <a:p>
            <a:r>
              <a:rPr lang="en-US" sz="1000" dirty="0">
                <a:solidFill>
                  <a:schemeClr val="bg1">
                    <a:lumMod val="65000"/>
                  </a:schemeClr>
                </a:solidFill>
                <a:latin typeface="Consolas" panose="020B0609020204030204" pitchFamily="49" charset="0"/>
              </a:rPr>
              <a:t>    </a:t>
            </a:r>
            <a:r>
              <a:rPr lang="en-US" sz="1000" dirty="0" err="1">
                <a:solidFill>
                  <a:schemeClr val="bg1">
                    <a:lumMod val="65000"/>
                  </a:schemeClr>
                </a:solidFill>
                <a:latin typeface="Consolas" panose="020B0609020204030204" pitchFamily="49" charset="0"/>
              </a:rPr>
              <a:t>comssa</a:t>
            </a:r>
            <a:r>
              <a:rPr lang="en-US" sz="1000" dirty="0">
                <a:solidFill>
                  <a:schemeClr val="bg1">
                    <a:lumMod val="65000"/>
                  </a:schemeClr>
                </a:solidFill>
                <a:latin typeface="Consolas" panose="020B0609020204030204" pitchFamily="49" charset="0"/>
              </a:rPr>
              <a:t>(3, </a:t>
            </a:r>
            <a:r>
              <a:rPr lang="en-US" sz="1000" dirty="0" err="1">
                <a:solidFill>
                  <a:schemeClr val="bg1">
                    <a:lumMod val="65000"/>
                  </a:schemeClr>
                </a:solidFill>
                <a:latin typeface="Consolas" panose="020B0609020204030204" pitchFamily="49" charset="0"/>
              </a:rPr>
              <a:t>myFile.readline</a:t>
            </a:r>
            <a:r>
              <a:rPr lang="en-US" sz="1000" dirty="0">
                <a:solidFill>
                  <a:schemeClr val="bg1">
                    <a:lumMod val="65000"/>
                  </a:schemeClr>
                </a:solidFill>
                <a:latin typeface="Consolas" panose="020B0609020204030204" pitchFamily="49" charset="0"/>
              </a:rPr>
              <a:t>())</a:t>
            </a:r>
          </a:p>
          <a:p>
            <a:r>
              <a:rPr lang="en-US" sz="1000" dirty="0">
                <a:solidFill>
                  <a:schemeClr val="bg1">
                    <a:lumMod val="65000"/>
                  </a:schemeClr>
                </a:solidFill>
                <a:latin typeface="Consolas" panose="020B0609020204030204" pitchFamily="49" charset="0"/>
              </a:rPr>
              <a:t>    return [1, 2, 3]</a:t>
            </a:r>
            <a:endParaRPr lang="en-AU" sz="1000" dirty="0">
              <a:solidFill>
                <a:schemeClr val="bg1">
                  <a:lumMod val="65000"/>
                </a:schemeClr>
              </a:solidFill>
              <a:latin typeface="Consolas" panose="020B0609020204030204" pitchFamily="49" charset="0"/>
            </a:endParaRPr>
          </a:p>
        </p:txBody>
      </p:sp>
      <p:sp>
        <p:nvSpPr>
          <p:cNvPr id="42" name="Graphic 39" descr="Table outline">
            <a:extLst>
              <a:ext uri="{FF2B5EF4-FFF2-40B4-BE49-F238E27FC236}">
                <a16:creationId xmlns:a16="http://schemas.microsoft.com/office/drawing/2014/main" id="{49ACAB2C-89F6-DCB5-B28D-5987B2A0BF7E}"/>
              </a:ext>
            </a:extLst>
          </p:cNvPr>
          <p:cNvSpPr/>
          <p:nvPr/>
        </p:nvSpPr>
        <p:spPr>
          <a:xfrm>
            <a:off x="3041998" y="2668144"/>
            <a:ext cx="1379487" cy="973516"/>
          </a:xfrm>
          <a:custGeom>
            <a:avLst/>
            <a:gdLst>
              <a:gd name="connsiteX0" fmla="*/ 0 w 1379487"/>
              <a:gd name="connsiteY0" fmla="*/ 925708 h 925708"/>
              <a:gd name="connsiteX1" fmla="*/ 1379487 w 1379487"/>
              <a:gd name="connsiteY1" fmla="*/ 925708 h 925708"/>
              <a:gd name="connsiteX2" fmla="*/ 1379487 w 1379487"/>
              <a:gd name="connsiteY2" fmla="*/ 0 h 925708"/>
              <a:gd name="connsiteX3" fmla="*/ 0 w 1379487"/>
              <a:gd name="connsiteY3" fmla="*/ 0 h 925708"/>
              <a:gd name="connsiteX4" fmla="*/ 36302 w 1379487"/>
              <a:gd name="connsiteY4" fmla="*/ 889406 h 925708"/>
              <a:gd name="connsiteX5" fmla="*/ 36302 w 1379487"/>
              <a:gd name="connsiteY5" fmla="*/ 635290 h 925708"/>
              <a:gd name="connsiteX6" fmla="*/ 453779 w 1379487"/>
              <a:gd name="connsiteY6" fmla="*/ 635290 h 925708"/>
              <a:gd name="connsiteX7" fmla="*/ 453779 w 1379487"/>
              <a:gd name="connsiteY7" fmla="*/ 889406 h 925708"/>
              <a:gd name="connsiteX8" fmla="*/ 889406 w 1379487"/>
              <a:gd name="connsiteY8" fmla="*/ 344872 h 925708"/>
              <a:gd name="connsiteX9" fmla="*/ 889406 w 1379487"/>
              <a:gd name="connsiteY9" fmla="*/ 598988 h 925708"/>
              <a:gd name="connsiteX10" fmla="*/ 490081 w 1379487"/>
              <a:gd name="connsiteY10" fmla="*/ 598988 h 925708"/>
              <a:gd name="connsiteX11" fmla="*/ 490081 w 1379487"/>
              <a:gd name="connsiteY11" fmla="*/ 344872 h 925708"/>
              <a:gd name="connsiteX12" fmla="*/ 490081 w 1379487"/>
              <a:gd name="connsiteY12" fmla="*/ 308569 h 925708"/>
              <a:gd name="connsiteX13" fmla="*/ 490081 w 1379487"/>
              <a:gd name="connsiteY13" fmla="*/ 36302 h 925708"/>
              <a:gd name="connsiteX14" fmla="*/ 889406 w 1379487"/>
              <a:gd name="connsiteY14" fmla="*/ 36302 h 925708"/>
              <a:gd name="connsiteX15" fmla="*/ 889406 w 1379487"/>
              <a:gd name="connsiteY15" fmla="*/ 308569 h 925708"/>
              <a:gd name="connsiteX16" fmla="*/ 925708 w 1379487"/>
              <a:gd name="connsiteY16" fmla="*/ 344872 h 925708"/>
              <a:gd name="connsiteX17" fmla="*/ 1343185 w 1379487"/>
              <a:gd name="connsiteY17" fmla="*/ 344872 h 925708"/>
              <a:gd name="connsiteX18" fmla="*/ 1343185 w 1379487"/>
              <a:gd name="connsiteY18" fmla="*/ 598988 h 925708"/>
              <a:gd name="connsiteX19" fmla="*/ 925708 w 1379487"/>
              <a:gd name="connsiteY19" fmla="*/ 598988 h 925708"/>
              <a:gd name="connsiteX20" fmla="*/ 453779 w 1379487"/>
              <a:gd name="connsiteY20" fmla="*/ 598988 h 925708"/>
              <a:gd name="connsiteX21" fmla="*/ 36302 w 1379487"/>
              <a:gd name="connsiteY21" fmla="*/ 598988 h 925708"/>
              <a:gd name="connsiteX22" fmla="*/ 36302 w 1379487"/>
              <a:gd name="connsiteY22" fmla="*/ 344872 h 925708"/>
              <a:gd name="connsiteX23" fmla="*/ 453779 w 1379487"/>
              <a:gd name="connsiteY23" fmla="*/ 344872 h 925708"/>
              <a:gd name="connsiteX24" fmla="*/ 490081 w 1379487"/>
              <a:gd name="connsiteY24" fmla="*/ 889406 h 925708"/>
              <a:gd name="connsiteX25" fmla="*/ 490081 w 1379487"/>
              <a:gd name="connsiteY25" fmla="*/ 635290 h 925708"/>
              <a:gd name="connsiteX26" fmla="*/ 889406 w 1379487"/>
              <a:gd name="connsiteY26" fmla="*/ 635290 h 925708"/>
              <a:gd name="connsiteX27" fmla="*/ 889406 w 1379487"/>
              <a:gd name="connsiteY27" fmla="*/ 889406 h 925708"/>
              <a:gd name="connsiteX28" fmla="*/ 925708 w 1379487"/>
              <a:gd name="connsiteY28" fmla="*/ 889406 h 925708"/>
              <a:gd name="connsiteX29" fmla="*/ 925708 w 1379487"/>
              <a:gd name="connsiteY29" fmla="*/ 635290 h 925708"/>
              <a:gd name="connsiteX30" fmla="*/ 1343185 w 1379487"/>
              <a:gd name="connsiteY30" fmla="*/ 635290 h 925708"/>
              <a:gd name="connsiteX31" fmla="*/ 1343185 w 1379487"/>
              <a:gd name="connsiteY31" fmla="*/ 889406 h 925708"/>
              <a:gd name="connsiteX32" fmla="*/ 1343185 w 1379487"/>
              <a:gd name="connsiteY32" fmla="*/ 308569 h 925708"/>
              <a:gd name="connsiteX33" fmla="*/ 925708 w 1379487"/>
              <a:gd name="connsiteY33" fmla="*/ 308569 h 925708"/>
              <a:gd name="connsiteX34" fmla="*/ 925708 w 1379487"/>
              <a:gd name="connsiteY34" fmla="*/ 36302 h 925708"/>
              <a:gd name="connsiteX35" fmla="*/ 1343185 w 1379487"/>
              <a:gd name="connsiteY35" fmla="*/ 36302 h 925708"/>
              <a:gd name="connsiteX36" fmla="*/ 453779 w 1379487"/>
              <a:gd name="connsiteY36" fmla="*/ 36302 h 925708"/>
              <a:gd name="connsiteX37" fmla="*/ 453779 w 1379487"/>
              <a:gd name="connsiteY37" fmla="*/ 308569 h 925708"/>
              <a:gd name="connsiteX38" fmla="*/ 36302 w 1379487"/>
              <a:gd name="connsiteY38" fmla="*/ 308569 h 925708"/>
              <a:gd name="connsiteX39" fmla="*/ 36302 w 1379487"/>
              <a:gd name="connsiteY39" fmla="*/ 36302 h 92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79487" h="925708">
                <a:moveTo>
                  <a:pt x="0" y="925708"/>
                </a:moveTo>
                <a:lnTo>
                  <a:pt x="1379487" y="925708"/>
                </a:lnTo>
                <a:lnTo>
                  <a:pt x="1379487" y="0"/>
                </a:lnTo>
                <a:lnTo>
                  <a:pt x="0" y="0"/>
                </a:lnTo>
                <a:close/>
                <a:moveTo>
                  <a:pt x="36302" y="889406"/>
                </a:moveTo>
                <a:lnTo>
                  <a:pt x="36302" y="635290"/>
                </a:lnTo>
                <a:lnTo>
                  <a:pt x="453779" y="635290"/>
                </a:lnTo>
                <a:lnTo>
                  <a:pt x="453779" y="889406"/>
                </a:lnTo>
                <a:close/>
                <a:moveTo>
                  <a:pt x="889406" y="344872"/>
                </a:moveTo>
                <a:lnTo>
                  <a:pt x="889406" y="598988"/>
                </a:lnTo>
                <a:lnTo>
                  <a:pt x="490081" y="598988"/>
                </a:lnTo>
                <a:lnTo>
                  <a:pt x="490081" y="344872"/>
                </a:lnTo>
                <a:close/>
                <a:moveTo>
                  <a:pt x="490081" y="308569"/>
                </a:moveTo>
                <a:lnTo>
                  <a:pt x="490081" y="36302"/>
                </a:lnTo>
                <a:lnTo>
                  <a:pt x="889406" y="36302"/>
                </a:lnTo>
                <a:lnTo>
                  <a:pt x="889406" y="308569"/>
                </a:lnTo>
                <a:close/>
                <a:moveTo>
                  <a:pt x="925708" y="344872"/>
                </a:moveTo>
                <a:lnTo>
                  <a:pt x="1343185" y="344872"/>
                </a:lnTo>
                <a:lnTo>
                  <a:pt x="1343185" y="598988"/>
                </a:lnTo>
                <a:lnTo>
                  <a:pt x="925708" y="598988"/>
                </a:lnTo>
                <a:close/>
                <a:moveTo>
                  <a:pt x="453779" y="598988"/>
                </a:moveTo>
                <a:lnTo>
                  <a:pt x="36302" y="598988"/>
                </a:lnTo>
                <a:lnTo>
                  <a:pt x="36302" y="344872"/>
                </a:lnTo>
                <a:lnTo>
                  <a:pt x="453779" y="344872"/>
                </a:lnTo>
                <a:close/>
                <a:moveTo>
                  <a:pt x="490081" y="889406"/>
                </a:moveTo>
                <a:lnTo>
                  <a:pt x="490081" y="635290"/>
                </a:lnTo>
                <a:lnTo>
                  <a:pt x="889406" y="635290"/>
                </a:lnTo>
                <a:lnTo>
                  <a:pt x="889406" y="889406"/>
                </a:lnTo>
                <a:close/>
                <a:moveTo>
                  <a:pt x="925708" y="889406"/>
                </a:moveTo>
                <a:lnTo>
                  <a:pt x="925708" y="635290"/>
                </a:lnTo>
                <a:lnTo>
                  <a:pt x="1343185" y="635290"/>
                </a:lnTo>
                <a:lnTo>
                  <a:pt x="1343185" y="889406"/>
                </a:lnTo>
                <a:close/>
                <a:moveTo>
                  <a:pt x="1343185" y="308569"/>
                </a:moveTo>
                <a:lnTo>
                  <a:pt x="925708" y="308569"/>
                </a:lnTo>
                <a:lnTo>
                  <a:pt x="925708" y="36302"/>
                </a:lnTo>
                <a:lnTo>
                  <a:pt x="1343185" y="36302"/>
                </a:lnTo>
                <a:close/>
                <a:moveTo>
                  <a:pt x="453779" y="36302"/>
                </a:moveTo>
                <a:lnTo>
                  <a:pt x="453779" y="308569"/>
                </a:lnTo>
                <a:lnTo>
                  <a:pt x="36302" y="308569"/>
                </a:lnTo>
                <a:lnTo>
                  <a:pt x="36302" y="36302"/>
                </a:lnTo>
                <a:close/>
              </a:path>
            </a:pathLst>
          </a:custGeom>
          <a:solidFill>
            <a:srgbClr val="000000"/>
          </a:solidFill>
          <a:ln w="18058" cap="flat">
            <a:noFill/>
            <a:prstDash val="solid"/>
            <a:miter/>
          </a:ln>
        </p:spPr>
        <p:txBody>
          <a:bodyPr rtlCol="0" anchor="ctr"/>
          <a:lstStyle/>
          <a:p>
            <a:endParaRPr lang="en-AU"/>
          </a:p>
        </p:txBody>
      </p:sp>
      <p:sp>
        <p:nvSpPr>
          <p:cNvPr id="51" name="TextBox 50">
            <a:extLst>
              <a:ext uri="{FF2B5EF4-FFF2-40B4-BE49-F238E27FC236}">
                <a16:creationId xmlns:a16="http://schemas.microsoft.com/office/drawing/2014/main" id="{35C22AF1-A9E9-47F1-F8A4-E2B141FF03B3}"/>
              </a:ext>
            </a:extLst>
          </p:cNvPr>
          <p:cNvSpPr txBox="1"/>
          <p:nvPr/>
        </p:nvSpPr>
        <p:spPr>
          <a:xfrm>
            <a:off x="3265653" y="2321467"/>
            <a:ext cx="1000595" cy="307777"/>
          </a:xfrm>
          <a:prstGeom prst="rect">
            <a:avLst/>
          </a:prstGeom>
          <a:noFill/>
        </p:spPr>
        <p:txBody>
          <a:bodyPr wrap="none" rtlCol="0">
            <a:spAutoFit/>
          </a:bodyPr>
          <a:lstStyle/>
          <a:p>
            <a:r>
              <a:rPr lang="en-AU" dirty="0" err="1"/>
              <a:t>df.iloc</a:t>
            </a:r>
            <a:r>
              <a:rPr lang="en-AU" dirty="0"/>
              <a:t>[:, 1]</a:t>
            </a:r>
          </a:p>
        </p:txBody>
      </p:sp>
      <p:sp>
        <p:nvSpPr>
          <p:cNvPr id="52" name="TextBox 51">
            <a:extLst>
              <a:ext uri="{FF2B5EF4-FFF2-40B4-BE49-F238E27FC236}">
                <a16:creationId xmlns:a16="http://schemas.microsoft.com/office/drawing/2014/main" id="{DA73E5BF-5120-5C89-B604-52EB7A925D32}"/>
              </a:ext>
            </a:extLst>
          </p:cNvPr>
          <p:cNvSpPr txBox="1"/>
          <p:nvPr/>
        </p:nvSpPr>
        <p:spPr>
          <a:xfrm>
            <a:off x="5560461" y="2941303"/>
            <a:ext cx="1598516" cy="523220"/>
          </a:xfrm>
          <a:prstGeom prst="rect">
            <a:avLst/>
          </a:prstGeom>
          <a:noFill/>
          <a:effectLst>
            <a:outerShdw blurRad="50800" dist="38100" dir="2700000" algn="tl" rotWithShape="0">
              <a:prstClr val="black">
                <a:alpha val="40000"/>
              </a:prstClr>
            </a:outerShdw>
          </a:effectLst>
        </p:spPr>
        <p:txBody>
          <a:bodyPr wrap="none" rtlCol="0">
            <a:spAutoFit/>
          </a:bodyPr>
          <a:lstStyle/>
          <a:p>
            <a:pPr algn="r"/>
            <a:r>
              <a:rPr lang="en-AU" dirty="0">
                <a:solidFill>
                  <a:srgbClr val="FF0000"/>
                </a:solidFill>
                <a:latin typeface="Algerian" panose="04020705040A02060702" pitchFamily="82" charset="0"/>
              </a:rPr>
              <a:t>data science… </a:t>
            </a:r>
            <a:br>
              <a:rPr lang="en-AU" dirty="0">
                <a:solidFill>
                  <a:srgbClr val="FF0000"/>
                </a:solidFill>
                <a:latin typeface="Algerian" panose="04020705040A02060702" pitchFamily="82" charset="0"/>
              </a:rPr>
            </a:br>
            <a:r>
              <a:rPr lang="en-AU" dirty="0">
                <a:solidFill>
                  <a:srgbClr val="FF0000"/>
                </a:solidFill>
                <a:latin typeface="Algerian" panose="04020705040A02060702" pitchFamily="82" charset="0"/>
              </a:rPr>
              <a:t>or </a:t>
            </a:r>
            <a:r>
              <a:rPr lang="en-AU" dirty="0">
                <a:solidFill>
                  <a:schemeClr val="bg1">
                    <a:lumMod val="50000"/>
                  </a:schemeClr>
                </a:solidFill>
                <a:latin typeface="Algerian" panose="04020705040A02060702" pitchFamily="82" charset="0"/>
              </a:rPr>
              <a:t>magic?</a:t>
            </a:r>
          </a:p>
        </p:txBody>
      </p:sp>
      <p:sp>
        <p:nvSpPr>
          <p:cNvPr id="53" name="Explosion: 14 Points 52">
            <a:extLst>
              <a:ext uri="{FF2B5EF4-FFF2-40B4-BE49-F238E27FC236}">
                <a16:creationId xmlns:a16="http://schemas.microsoft.com/office/drawing/2014/main" id="{14CE09AC-2AD5-B490-F1CE-65561E7C90C1}"/>
              </a:ext>
            </a:extLst>
          </p:cNvPr>
          <p:cNvSpPr/>
          <p:nvPr/>
        </p:nvSpPr>
        <p:spPr>
          <a:xfrm>
            <a:off x="4371560" y="1095349"/>
            <a:ext cx="2044738" cy="1393879"/>
          </a:xfrm>
          <a:prstGeom prst="irregularSeal2">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dirty="0">
                <a:solidFill>
                  <a:srgbClr val="FFFF00"/>
                </a:solidFill>
              </a:rPr>
              <a:t>ERROR!</a:t>
            </a:r>
          </a:p>
        </p:txBody>
      </p:sp>
    </p:spTree>
    <p:extLst>
      <p:ext uri="{BB962C8B-B14F-4D97-AF65-F5344CB8AC3E}">
        <p14:creationId xmlns:p14="http://schemas.microsoft.com/office/powerpoint/2010/main" val="982999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6"/>
          <p:cNvSpPr txBox="1">
            <a:spLocks noGrp="1"/>
          </p:cNvSpPr>
          <p:nvPr>
            <p:ph type="body" idx="1"/>
          </p:nvPr>
        </p:nvSpPr>
        <p:spPr>
          <a:xfrm>
            <a:off x="729450" y="1562275"/>
            <a:ext cx="7783500" cy="2777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r>
              <a:rPr lang="en" sz="1700"/>
              <a:t>Two ways to open files for reading:</a:t>
            </a:r>
            <a:endParaRPr sz="1700"/>
          </a:p>
          <a:p>
            <a:pPr marL="457200" lvl="0" indent="-336550" algn="l" rtl="0">
              <a:lnSpc>
                <a:spcPct val="115000"/>
              </a:lnSpc>
              <a:spcBef>
                <a:spcPts val="1200"/>
              </a:spcBef>
              <a:spcAft>
                <a:spcPts val="0"/>
              </a:spcAft>
              <a:buSzPts val="1700"/>
              <a:buAutoNum type="arabicPeriod"/>
            </a:pPr>
            <a:r>
              <a:rPr lang="en" sz="1700">
                <a:latin typeface="Roboto Mono"/>
                <a:ea typeface="Roboto Mono"/>
                <a:cs typeface="Roboto Mono"/>
                <a:sym typeface="Roboto Mono"/>
              </a:rPr>
              <a:t>with open("file.csv") as f:</a:t>
            </a:r>
            <a:br>
              <a:rPr lang="en" sz="1700">
                <a:latin typeface="Roboto Mono"/>
                <a:ea typeface="Roboto Mono"/>
                <a:cs typeface="Roboto Mono"/>
                <a:sym typeface="Roboto Mono"/>
              </a:rPr>
            </a:br>
            <a:r>
              <a:rPr lang="en" sz="1700">
                <a:latin typeface="Roboto Mono"/>
                <a:ea typeface="Roboto Mono"/>
                <a:cs typeface="Roboto Mono"/>
                <a:sym typeface="Roboto Mono"/>
              </a:rPr>
              <a:t>    lines = f.readlines()</a:t>
            </a:r>
            <a:br>
              <a:rPr lang="en" sz="1700">
                <a:latin typeface="Roboto Mono"/>
                <a:ea typeface="Roboto Mono"/>
                <a:cs typeface="Roboto Mono"/>
                <a:sym typeface="Roboto Mono"/>
              </a:rPr>
            </a:br>
            <a:endParaRPr sz="1700">
              <a:latin typeface="Roboto Mono"/>
              <a:ea typeface="Roboto Mono"/>
              <a:cs typeface="Roboto Mono"/>
              <a:sym typeface="Roboto Mono"/>
            </a:endParaRPr>
          </a:p>
          <a:p>
            <a:pPr marL="457200" lvl="0" indent="-336550" algn="l" rtl="0">
              <a:lnSpc>
                <a:spcPct val="115000"/>
              </a:lnSpc>
              <a:spcBef>
                <a:spcPts val="0"/>
              </a:spcBef>
              <a:spcAft>
                <a:spcPts val="0"/>
              </a:spcAft>
              <a:buSzPts val="1700"/>
              <a:buAutoNum type="arabicPeriod"/>
            </a:pPr>
            <a:r>
              <a:rPr lang="en" sz="1700">
                <a:latin typeface="Roboto Mono"/>
                <a:ea typeface="Roboto Mono"/>
                <a:cs typeface="Roboto Mono"/>
                <a:sym typeface="Roboto Mono"/>
              </a:rPr>
              <a:t>f = open("file.csv")</a:t>
            </a:r>
            <a:br>
              <a:rPr lang="en" sz="1700">
                <a:latin typeface="Roboto Mono"/>
                <a:ea typeface="Roboto Mono"/>
                <a:cs typeface="Roboto Mono"/>
                <a:sym typeface="Roboto Mono"/>
              </a:rPr>
            </a:br>
            <a:r>
              <a:rPr lang="en" sz="1700">
                <a:latin typeface="Roboto Mono"/>
                <a:ea typeface="Roboto Mono"/>
                <a:cs typeface="Roboto Mono"/>
                <a:sym typeface="Roboto Mono"/>
              </a:rPr>
              <a:t>lines = f.readlines()</a:t>
            </a:r>
            <a:br>
              <a:rPr lang="en" sz="1700">
                <a:latin typeface="Roboto Mono"/>
                <a:ea typeface="Roboto Mono"/>
                <a:cs typeface="Roboto Mono"/>
                <a:sym typeface="Roboto Mono"/>
              </a:rPr>
            </a:br>
            <a:r>
              <a:rPr lang="en" sz="1700">
                <a:latin typeface="Roboto Mono"/>
                <a:ea typeface="Roboto Mono"/>
                <a:cs typeface="Roboto Mono"/>
                <a:sym typeface="Roboto Mono"/>
              </a:rPr>
              <a:t>f.close()</a:t>
            </a:r>
            <a:endParaRPr sz="1700"/>
          </a:p>
        </p:txBody>
      </p:sp>
      <p:sp>
        <p:nvSpPr>
          <p:cNvPr id="279" name="Google Shape;279;p26"/>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Revision: Files</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7"/>
          <p:cNvSpPr txBox="1">
            <a:spLocks noGrp="1"/>
          </p:cNvSpPr>
          <p:nvPr>
            <p:ph type="body" idx="1"/>
          </p:nvPr>
        </p:nvSpPr>
        <p:spPr>
          <a:xfrm>
            <a:off x="729450" y="1562275"/>
            <a:ext cx="7783500" cy="27777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300"/>
              <a:buNone/>
            </a:pPr>
            <a:r>
              <a:rPr lang="en" sz="1700"/>
              <a:t>Once we have the data, we need to process it. readlines() creates a list of lines in the file (just long strings, they look meaningful to us but mean nothing to Python). To start processing them, we need to split them up. For example:</a:t>
            </a:r>
            <a:endParaRPr/>
          </a:p>
          <a:p>
            <a:pPr marL="0" lvl="0" indent="0" algn="l" rtl="0">
              <a:lnSpc>
                <a:spcPct val="115000"/>
              </a:lnSpc>
              <a:spcBef>
                <a:spcPts val="0"/>
              </a:spcBef>
              <a:spcAft>
                <a:spcPts val="0"/>
              </a:spcAft>
              <a:buSzPts val="1300"/>
              <a:buNone/>
            </a:pPr>
            <a:endParaRPr sz="1700"/>
          </a:p>
          <a:p>
            <a:pPr marL="0" lvl="0" indent="0" algn="l" rtl="0">
              <a:lnSpc>
                <a:spcPct val="115000"/>
              </a:lnSpc>
              <a:spcBef>
                <a:spcPts val="1200"/>
              </a:spcBef>
              <a:spcAft>
                <a:spcPts val="0"/>
              </a:spcAft>
              <a:buSzPts val="1300"/>
              <a:buNone/>
            </a:pPr>
            <a:r>
              <a:rPr lang="en" sz="1400">
                <a:latin typeface="Roboto Mono"/>
                <a:ea typeface="Roboto Mono"/>
                <a:cs typeface="Roboto Mono"/>
                <a:sym typeface="Roboto Mono"/>
              </a:rPr>
              <a:t>itemslist = []			# creates empty list</a:t>
            </a:r>
            <a:endParaRPr sz="1400">
              <a:latin typeface="Roboto Mono"/>
              <a:ea typeface="Roboto Mono"/>
              <a:cs typeface="Roboto Mono"/>
              <a:sym typeface="Roboto Mono"/>
            </a:endParaRPr>
          </a:p>
          <a:p>
            <a:pPr marL="0" lvl="0" indent="0" algn="l" rtl="0">
              <a:lnSpc>
                <a:spcPct val="115000"/>
              </a:lnSpc>
              <a:spcBef>
                <a:spcPts val="1200"/>
              </a:spcBef>
              <a:spcAft>
                <a:spcPts val="1200"/>
              </a:spcAft>
              <a:buSzPts val="1300"/>
              <a:buNone/>
            </a:pPr>
            <a:r>
              <a:rPr lang="en" sz="1400">
                <a:latin typeface="Roboto Mono"/>
                <a:ea typeface="Roboto Mono"/>
                <a:cs typeface="Roboto Mono"/>
                <a:sym typeface="Roboto Mono"/>
              </a:rPr>
              <a:t>for line in lines:</a:t>
            </a:r>
            <a:br>
              <a:rPr lang="en" sz="1400">
                <a:latin typeface="Roboto Mono"/>
                <a:ea typeface="Roboto Mono"/>
                <a:cs typeface="Roboto Mono"/>
                <a:sym typeface="Roboto Mono"/>
              </a:rPr>
            </a:br>
            <a:r>
              <a:rPr lang="en" sz="1400">
                <a:latin typeface="Roboto Mono"/>
                <a:ea typeface="Roboto Mono"/>
                <a:cs typeface="Roboto Mono"/>
                <a:sym typeface="Roboto Mono"/>
              </a:rPr>
              <a:t>    a = line.split(",")		# split "a,b" into ["a","b"]</a:t>
            </a:r>
            <a:br>
              <a:rPr lang="en" sz="1400">
                <a:latin typeface="Roboto Mono"/>
                <a:ea typeface="Roboto Mono"/>
                <a:cs typeface="Roboto Mono"/>
                <a:sym typeface="Roboto Mono"/>
              </a:rPr>
            </a:br>
            <a:r>
              <a:rPr lang="en" sz="1400">
                <a:latin typeface="Roboto Mono"/>
                <a:ea typeface="Roboto Mono"/>
                <a:cs typeface="Roboto Mono"/>
                <a:sym typeface="Roboto Mono"/>
              </a:rPr>
              <a:t>    itemslist.append(a[0])	# adds to our list</a:t>
            </a:r>
            <a:endParaRPr sz="1400">
              <a:latin typeface="Roboto Mono"/>
              <a:ea typeface="Roboto Mono"/>
              <a:cs typeface="Roboto Mono"/>
              <a:sym typeface="Roboto Mono"/>
            </a:endParaRPr>
          </a:p>
        </p:txBody>
      </p:sp>
      <p:sp>
        <p:nvSpPr>
          <p:cNvPr id="285" name="Google Shape;285;p27"/>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Revision: Files</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7"/>
          <p:cNvSpPr txBox="1">
            <a:spLocks noGrp="1"/>
          </p:cNvSpPr>
          <p:nvPr>
            <p:ph type="body" idx="1"/>
          </p:nvPr>
        </p:nvSpPr>
        <p:spPr>
          <a:xfrm>
            <a:off x="729450" y="1562275"/>
            <a:ext cx="7783500" cy="2777700"/>
          </a:xfrm>
          <a:prstGeom prst="rect">
            <a:avLst/>
          </a:prstGeom>
          <a:noFill/>
          <a:ln>
            <a:noFill/>
          </a:ln>
        </p:spPr>
        <p:txBody>
          <a:bodyPr spcFirstLastPara="1" wrap="square" lIns="91425" tIns="91425" rIns="91425" bIns="91425" anchor="t" anchorCtr="0">
            <a:normAutofit/>
          </a:bodyPr>
          <a:lstStyle/>
          <a:p>
            <a:pPr marL="285750" indent="-285750"/>
            <a:r>
              <a:rPr lang="en" sz="1700" dirty="0"/>
              <a:t>Python library with powerful tools for data manipulation and analysis</a:t>
            </a:r>
          </a:p>
          <a:p>
            <a:pPr marL="285750" indent="-285750"/>
            <a:r>
              <a:rPr lang="en" sz="1700" dirty="0"/>
              <a:t>Uses “dataframes” –can be imagined like a Microsoft Excel spreadsheet</a:t>
            </a:r>
          </a:p>
        </p:txBody>
      </p:sp>
      <p:sp>
        <p:nvSpPr>
          <p:cNvPr id="285" name="Google Shape;285;p27"/>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Pandas</a:t>
            </a:r>
            <a:endParaRPr dirty="0"/>
          </a:p>
        </p:txBody>
      </p:sp>
      <p:pic>
        <p:nvPicPr>
          <p:cNvPr id="3" name="Picture 2">
            <a:extLst>
              <a:ext uri="{FF2B5EF4-FFF2-40B4-BE49-F238E27FC236}">
                <a16:creationId xmlns:a16="http://schemas.microsoft.com/office/drawing/2014/main" id="{C687E8CB-A0D0-E4E1-EC65-35C0EF6B89D9}"/>
              </a:ext>
            </a:extLst>
          </p:cNvPr>
          <p:cNvPicPr>
            <a:picLocks noChangeAspect="1"/>
          </p:cNvPicPr>
          <p:nvPr/>
        </p:nvPicPr>
        <p:blipFill>
          <a:blip r:embed="rId3"/>
          <a:stretch>
            <a:fillRect/>
          </a:stretch>
        </p:blipFill>
        <p:spPr>
          <a:xfrm>
            <a:off x="1537678" y="2693042"/>
            <a:ext cx="3034322" cy="1822664"/>
          </a:xfrm>
          <a:prstGeom prst="rect">
            <a:avLst/>
          </a:prstGeom>
        </p:spPr>
      </p:pic>
      <p:sp>
        <p:nvSpPr>
          <p:cNvPr id="4" name="TextBox 3">
            <a:extLst>
              <a:ext uri="{FF2B5EF4-FFF2-40B4-BE49-F238E27FC236}">
                <a16:creationId xmlns:a16="http://schemas.microsoft.com/office/drawing/2014/main" id="{958A0829-F652-AF33-3242-06B2801C965D}"/>
              </a:ext>
            </a:extLst>
          </p:cNvPr>
          <p:cNvSpPr txBox="1"/>
          <p:nvPr/>
        </p:nvSpPr>
        <p:spPr>
          <a:xfrm>
            <a:off x="232513" y="3493899"/>
            <a:ext cx="1305165" cy="523220"/>
          </a:xfrm>
          <a:prstGeom prst="rect">
            <a:avLst/>
          </a:prstGeom>
          <a:noFill/>
        </p:spPr>
        <p:txBody>
          <a:bodyPr wrap="none" rtlCol="0">
            <a:spAutoFit/>
          </a:bodyPr>
          <a:lstStyle/>
          <a:p>
            <a:r>
              <a:rPr lang="en-AU" dirty="0">
                <a:solidFill>
                  <a:schemeClr val="accent1"/>
                </a:solidFill>
                <a:latin typeface="Lato"/>
                <a:ea typeface="Lato"/>
                <a:cs typeface="Lato"/>
                <a:sym typeface="Lato"/>
              </a:rPr>
              <a:t>Rows are</a:t>
            </a:r>
          </a:p>
          <a:p>
            <a:r>
              <a:rPr lang="en-AU" dirty="0">
                <a:solidFill>
                  <a:schemeClr val="accent1"/>
                </a:solidFill>
                <a:latin typeface="Lato"/>
                <a:ea typeface="Lato"/>
                <a:cs typeface="Lato"/>
                <a:sym typeface="Lato"/>
              </a:rPr>
              <a:t>data instances</a:t>
            </a:r>
          </a:p>
        </p:txBody>
      </p:sp>
      <p:sp>
        <p:nvSpPr>
          <p:cNvPr id="5" name="TextBox 4">
            <a:extLst>
              <a:ext uri="{FF2B5EF4-FFF2-40B4-BE49-F238E27FC236}">
                <a16:creationId xmlns:a16="http://schemas.microsoft.com/office/drawing/2014/main" id="{7F3A27CC-532F-EE88-3DC1-54B7CEAEE2D3}"/>
              </a:ext>
            </a:extLst>
          </p:cNvPr>
          <p:cNvSpPr txBox="1"/>
          <p:nvPr/>
        </p:nvSpPr>
        <p:spPr>
          <a:xfrm>
            <a:off x="1683068" y="2385265"/>
            <a:ext cx="2888932" cy="307777"/>
          </a:xfrm>
          <a:prstGeom prst="rect">
            <a:avLst/>
          </a:prstGeom>
          <a:noFill/>
        </p:spPr>
        <p:txBody>
          <a:bodyPr wrap="none" rtlCol="0">
            <a:spAutoFit/>
          </a:bodyPr>
          <a:lstStyle/>
          <a:p>
            <a:r>
              <a:rPr lang="en-AU" dirty="0">
                <a:solidFill>
                  <a:schemeClr val="accent1"/>
                </a:solidFill>
                <a:latin typeface="Lato"/>
                <a:ea typeface="Lato"/>
                <a:cs typeface="Lato"/>
              </a:rPr>
              <a:t>Columns are features of your data</a:t>
            </a:r>
          </a:p>
        </p:txBody>
      </p:sp>
      <p:sp>
        <p:nvSpPr>
          <p:cNvPr id="6" name="TextBox 5">
            <a:extLst>
              <a:ext uri="{FF2B5EF4-FFF2-40B4-BE49-F238E27FC236}">
                <a16:creationId xmlns:a16="http://schemas.microsoft.com/office/drawing/2014/main" id="{C57057B3-E485-8510-2EC8-A5E5F7F97D86}"/>
              </a:ext>
            </a:extLst>
          </p:cNvPr>
          <p:cNvSpPr txBox="1"/>
          <p:nvPr/>
        </p:nvSpPr>
        <p:spPr>
          <a:xfrm>
            <a:off x="4903150" y="3033939"/>
            <a:ext cx="3041217" cy="1600438"/>
          </a:xfrm>
          <a:prstGeom prst="rect">
            <a:avLst/>
          </a:prstGeom>
          <a:noFill/>
        </p:spPr>
        <p:txBody>
          <a:bodyPr wrap="none" rtlCol="0">
            <a:spAutoFit/>
          </a:bodyPr>
          <a:lstStyle/>
          <a:p>
            <a:r>
              <a:rPr lang="en-AU" dirty="0">
                <a:solidFill>
                  <a:schemeClr val="accent1"/>
                </a:solidFill>
                <a:latin typeface="Lato"/>
                <a:ea typeface="Lato"/>
                <a:cs typeface="Lato"/>
                <a:sym typeface="Lato"/>
              </a:rPr>
              <a:t>Each column has the same datatype,</a:t>
            </a:r>
          </a:p>
          <a:p>
            <a:r>
              <a:rPr lang="en-AU" dirty="0">
                <a:solidFill>
                  <a:schemeClr val="accent1"/>
                </a:solidFill>
                <a:latin typeface="Lato"/>
                <a:ea typeface="Lato"/>
                <a:cs typeface="Lato"/>
                <a:sym typeface="Lato"/>
              </a:rPr>
              <a:t>but different columns might have </a:t>
            </a:r>
            <a:br>
              <a:rPr lang="en-AU" dirty="0">
                <a:solidFill>
                  <a:schemeClr val="accent1"/>
                </a:solidFill>
                <a:latin typeface="Lato"/>
                <a:ea typeface="Lato"/>
                <a:cs typeface="Lato"/>
                <a:sym typeface="Lato"/>
              </a:rPr>
            </a:br>
            <a:r>
              <a:rPr lang="en-AU" dirty="0">
                <a:solidFill>
                  <a:schemeClr val="accent1"/>
                </a:solidFill>
                <a:latin typeface="Lato"/>
                <a:ea typeface="Lato"/>
                <a:cs typeface="Lato"/>
                <a:sym typeface="Lato"/>
              </a:rPr>
              <a:t>different datatypes.</a:t>
            </a:r>
          </a:p>
          <a:p>
            <a:endParaRPr lang="en-AU" dirty="0">
              <a:solidFill>
                <a:schemeClr val="accent1"/>
              </a:solidFill>
              <a:latin typeface="Lato"/>
              <a:ea typeface="Lato"/>
              <a:cs typeface="Lato"/>
              <a:sym typeface="Lato"/>
            </a:endParaRPr>
          </a:p>
          <a:p>
            <a:r>
              <a:rPr lang="en-AU" dirty="0">
                <a:solidFill>
                  <a:schemeClr val="accent1"/>
                </a:solidFill>
                <a:latin typeface="Lato"/>
                <a:ea typeface="Lato"/>
                <a:cs typeface="Lato"/>
                <a:sym typeface="Lato"/>
              </a:rPr>
              <a:t>Whereas a multi-dimensional array</a:t>
            </a:r>
            <a:br>
              <a:rPr lang="en-AU" dirty="0">
                <a:solidFill>
                  <a:schemeClr val="accent1"/>
                </a:solidFill>
                <a:latin typeface="Lato"/>
                <a:ea typeface="Lato"/>
                <a:cs typeface="Lato"/>
                <a:sym typeface="Lato"/>
              </a:rPr>
            </a:br>
            <a:r>
              <a:rPr lang="en-AU" dirty="0">
                <a:solidFill>
                  <a:schemeClr val="accent1"/>
                </a:solidFill>
                <a:latin typeface="Lato"/>
                <a:ea typeface="Lato"/>
                <a:cs typeface="Lato"/>
                <a:sym typeface="Lato"/>
              </a:rPr>
              <a:t>has to have the same datatype </a:t>
            </a:r>
            <a:br>
              <a:rPr lang="en-AU" dirty="0">
                <a:solidFill>
                  <a:schemeClr val="accent1"/>
                </a:solidFill>
                <a:latin typeface="Lato"/>
                <a:ea typeface="Lato"/>
                <a:cs typeface="Lato"/>
                <a:sym typeface="Lato"/>
              </a:rPr>
            </a:br>
            <a:r>
              <a:rPr lang="en-AU" u="sng" dirty="0">
                <a:solidFill>
                  <a:schemeClr val="accent1"/>
                </a:solidFill>
                <a:latin typeface="Lato"/>
                <a:ea typeface="Lato"/>
                <a:cs typeface="Lato"/>
                <a:sym typeface="Lato"/>
              </a:rPr>
              <a:t>everywhere</a:t>
            </a:r>
            <a:r>
              <a:rPr lang="en-AU" i="1" u="sng" dirty="0">
                <a:solidFill>
                  <a:schemeClr val="accent1"/>
                </a:solidFill>
                <a:latin typeface="Lato"/>
                <a:ea typeface="Lato"/>
                <a:cs typeface="Lato"/>
                <a:sym typeface="Lato"/>
              </a:rPr>
              <a:t>.</a:t>
            </a:r>
            <a:endParaRPr lang="en-AU" dirty="0">
              <a:solidFill>
                <a:schemeClr val="accent1"/>
              </a:solidFill>
              <a:latin typeface="Lato"/>
              <a:ea typeface="Lato"/>
              <a:cs typeface="Lato"/>
              <a:sym typeface="Lato"/>
            </a:endParaRPr>
          </a:p>
        </p:txBody>
      </p:sp>
    </p:spTree>
    <p:extLst>
      <p:ext uri="{BB962C8B-B14F-4D97-AF65-F5344CB8AC3E}">
        <p14:creationId xmlns:p14="http://schemas.microsoft.com/office/powerpoint/2010/main" val="1661135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7"/>
          <p:cNvSpPr txBox="1">
            <a:spLocks noGrp="1"/>
          </p:cNvSpPr>
          <p:nvPr>
            <p:ph type="body" idx="1"/>
          </p:nvPr>
        </p:nvSpPr>
        <p:spPr>
          <a:xfrm>
            <a:off x="727650" y="1438287"/>
            <a:ext cx="7889408" cy="3195705"/>
          </a:xfrm>
          <a:prstGeom prst="rect">
            <a:avLst/>
          </a:prstGeom>
          <a:noFill/>
          <a:ln>
            <a:noFill/>
          </a:ln>
        </p:spPr>
        <p:txBody>
          <a:bodyPr spcFirstLastPara="1" wrap="square" lIns="91425" tIns="91425" rIns="91425" bIns="91425" anchor="t" anchorCtr="0">
            <a:normAutofit fontScale="85000" lnSpcReduction="20000"/>
          </a:bodyPr>
          <a:lstStyle/>
          <a:p>
            <a:pPr marL="0" indent="0">
              <a:buNone/>
            </a:pPr>
            <a:r>
              <a:rPr lang="en-AU" sz="1700" dirty="0">
                <a:latin typeface="Consolas" panose="020B0609020204030204" pitchFamily="49" charset="0"/>
              </a:rPr>
              <a:t>import pandas as pd</a:t>
            </a:r>
          </a:p>
          <a:p>
            <a:pPr marL="0" indent="0">
              <a:buNone/>
            </a:pPr>
            <a:endParaRPr lang="en-AU" sz="1700" dirty="0">
              <a:latin typeface="Consolas" panose="020B0609020204030204" pitchFamily="49" charset="0"/>
            </a:endParaRPr>
          </a:p>
          <a:p>
            <a:pPr marL="0" indent="0">
              <a:buNone/>
            </a:pPr>
            <a:r>
              <a:rPr lang="en-AU" sz="1700" dirty="0" err="1">
                <a:latin typeface="Consolas" panose="020B0609020204030204" pitchFamily="49" charset="0"/>
              </a:rPr>
              <a:t>df</a:t>
            </a:r>
            <a:r>
              <a:rPr lang="en-AU" sz="1700" dirty="0">
                <a:latin typeface="Consolas" panose="020B0609020204030204" pitchFamily="49" charset="0"/>
              </a:rPr>
              <a:t> = </a:t>
            </a:r>
            <a:r>
              <a:rPr lang="en-AU" sz="1700" dirty="0" err="1">
                <a:latin typeface="Consolas" panose="020B0609020204030204" pitchFamily="49" charset="0"/>
              </a:rPr>
              <a:t>pd.read_csv</a:t>
            </a:r>
            <a:r>
              <a:rPr lang="en-AU" sz="1700" dirty="0">
                <a:latin typeface="Consolas" panose="020B0609020204030204" pitchFamily="49" charset="0"/>
              </a:rPr>
              <a:t>("data.txt")  # loads a CSV file into a </a:t>
            </a:r>
            <a:r>
              <a:rPr lang="en-AU" sz="1700" dirty="0" err="1">
                <a:latin typeface="Consolas" panose="020B0609020204030204" pitchFamily="49" charset="0"/>
              </a:rPr>
              <a:t>dataframe</a:t>
            </a:r>
            <a:endParaRPr lang="en-AU" sz="1700" dirty="0">
              <a:latin typeface="Consolas" panose="020B0609020204030204" pitchFamily="49" charset="0"/>
            </a:endParaRPr>
          </a:p>
          <a:p>
            <a:pPr marL="0" indent="0">
              <a:buNone/>
            </a:pPr>
            <a:r>
              <a:rPr lang="en-AU" sz="1700" dirty="0">
                <a:latin typeface="Consolas" panose="020B0609020204030204" pitchFamily="49" charset="0"/>
              </a:rPr>
              <a:t>                              # the first line should be the heading names</a:t>
            </a:r>
          </a:p>
          <a:p>
            <a:pPr marL="0" indent="0">
              <a:buNone/>
            </a:pPr>
            <a:endParaRPr lang="en-AU" sz="1700" dirty="0">
              <a:latin typeface="Consolas" panose="020B0609020204030204" pitchFamily="49" charset="0"/>
            </a:endParaRPr>
          </a:p>
          <a:p>
            <a:pPr marL="0" indent="0">
              <a:buNone/>
            </a:pPr>
            <a:r>
              <a:rPr lang="en-AU" sz="1700" dirty="0">
                <a:latin typeface="Consolas" panose="020B0609020204030204" pitchFamily="49" charset="0"/>
              </a:rPr>
              <a:t>print(</a:t>
            </a:r>
            <a:r>
              <a:rPr lang="en-AU" sz="1700" dirty="0" err="1">
                <a:latin typeface="Consolas" panose="020B0609020204030204" pitchFamily="49" charset="0"/>
              </a:rPr>
              <a:t>df.head</a:t>
            </a:r>
            <a:r>
              <a:rPr lang="en-AU" sz="1700" dirty="0">
                <a:latin typeface="Consolas" panose="020B0609020204030204" pitchFamily="49" charset="0"/>
              </a:rPr>
              <a:t>(10))            # prints the first 10 rows</a:t>
            </a:r>
          </a:p>
          <a:p>
            <a:pPr marL="0" indent="0">
              <a:buNone/>
            </a:pPr>
            <a:r>
              <a:rPr lang="en-AU" sz="1700" dirty="0">
                <a:latin typeface="Consolas" panose="020B0609020204030204" pitchFamily="49" charset="0"/>
              </a:rPr>
              <a:t>print(</a:t>
            </a:r>
            <a:r>
              <a:rPr lang="en-AU" sz="1700" dirty="0" err="1">
                <a:latin typeface="Consolas" panose="020B0609020204030204" pitchFamily="49" charset="0"/>
              </a:rPr>
              <a:t>df.columns</a:t>
            </a:r>
            <a:r>
              <a:rPr lang="en-AU" sz="1700" dirty="0">
                <a:latin typeface="Consolas" panose="020B0609020204030204" pitchFamily="49" charset="0"/>
              </a:rPr>
              <a:t>)             # prints the column names</a:t>
            </a:r>
          </a:p>
          <a:p>
            <a:pPr marL="0" indent="0">
              <a:buNone/>
            </a:pPr>
            <a:r>
              <a:rPr lang="en-AU" sz="1700" dirty="0">
                <a:latin typeface="Consolas" panose="020B0609020204030204" pitchFamily="49" charset="0"/>
              </a:rPr>
              <a:t>print(</a:t>
            </a:r>
            <a:r>
              <a:rPr lang="en-AU" sz="1700" dirty="0" err="1">
                <a:latin typeface="Consolas" panose="020B0609020204030204" pitchFamily="49" charset="0"/>
              </a:rPr>
              <a:t>df.shape</a:t>
            </a:r>
            <a:r>
              <a:rPr lang="en-AU" sz="1700" dirty="0">
                <a:latin typeface="Consolas" panose="020B0609020204030204" pitchFamily="49" charset="0"/>
              </a:rPr>
              <a:t>)               # prints the number of rows and columns</a:t>
            </a:r>
          </a:p>
          <a:p>
            <a:pPr marL="0" indent="0">
              <a:buNone/>
            </a:pPr>
            <a:endParaRPr lang="en-AU" sz="1700" dirty="0">
              <a:latin typeface="Consolas" panose="020B0609020204030204" pitchFamily="49" charset="0"/>
            </a:endParaRPr>
          </a:p>
          <a:p>
            <a:pPr marL="0" indent="0">
              <a:buNone/>
            </a:pPr>
            <a:r>
              <a:rPr lang="en-AU" sz="1700" dirty="0" err="1">
                <a:latin typeface="Consolas" panose="020B0609020204030204" pitchFamily="49" charset="0"/>
              </a:rPr>
              <a:t>new_df</a:t>
            </a:r>
            <a:r>
              <a:rPr lang="en-AU" sz="1700" dirty="0">
                <a:latin typeface="Consolas" panose="020B0609020204030204" pitchFamily="49" charset="0"/>
              </a:rPr>
              <a:t> = </a:t>
            </a:r>
            <a:r>
              <a:rPr lang="en-AU" sz="1700" dirty="0" err="1">
                <a:latin typeface="Consolas" panose="020B0609020204030204" pitchFamily="49" charset="0"/>
              </a:rPr>
              <a:t>df.iloc</a:t>
            </a:r>
            <a:r>
              <a:rPr lang="en-AU" sz="1700" dirty="0">
                <a:latin typeface="Consolas" panose="020B0609020204030204" pitchFamily="49" charset="0"/>
              </a:rPr>
              <a:t>[:, 0:5]      # grabs the first 5 columns</a:t>
            </a:r>
          </a:p>
          <a:p>
            <a:pPr marL="0" indent="0">
              <a:buNone/>
            </a:pPr>
            <a:r>
              <a:rPr lang="en-AU" sz="1700" dirty="0" err="1">
                <a:latin typeface="Consolas" panose="020B0609020204030204" pitchFamily="49" charset="0"/>
              </a:rPr>
              <a:t>alt_df</a:t>
            </a:r>
            <a:r>
              <a:rPr lang="en-AU" sz="1700" dirty="0">
                <a:latin typeface="Consolas" panose="020B0609020204030204" pitchFamily="49" charset="0"/>
              </a:rPr>
              <a:t> = </a:t>
            </a:r>
            <a:r>
              <a:rPr lang="en-AU" sz="1700" dirty="0" err="1">
                <a:latin typeface="Consolas" panose="020B0609020204030204" pitchFamily="49" charset="0"/>
              </a:rPr>
              <a:t>df.iloc</a:t>
            </a:r>
            <a:r>
              <a:rPr lang="en-AU" sz="1700" dirty="0">
                <a:latin typeface="Consolas" panose="020B0609020204030204" pitchFamily="49" charset="0"/>
              </a:rPr>
              <a:t>[:100, :]     # grabs the first 100 rows</a:t>
            </a:r>
          </a:p>
          <a:p>
            <a:pPr marL="0" indent="0">
              <a:buNone/>
            </a:pPr>
            <a:r>
              <a:rPr lang="en-AU" sz="1700" dirty="0">
                <a:latin typeface="Consolas" panose="020B0609020204030204" pitchFamily="49" charset="0"/>
              </a:rPr>
              <a:t>names = </a:t>
            </a:r>
            <a:r>
              <a:rPr lang="en-AU" sz="1700" dirty="0" err="1">
                <a:latin typeface="Consolas" panose="020B0609020204030204" pitchFamily="49" charset="0"/>
              </a:rPr>
              <a:t>df.loc</a:t>
            </a:r>
            <a:r>
              <a:rPr lang="en-AU" sz="1700" dirty="0">
                <a:latin typeface="Consolas" panose="020B0609020204030204" pitchFamily="49" charset="0"/>
              </a:rPr>
              <a:t>[:, "Name"]     # grabs the Name column</a:t>
            </a:r>
          </a:p>
          <a:p>
            <a:pPr marL="0" indent="0">
              <a:buNone/>
            </a:pPr>
            <a:endParaRPr lang="en" sz="1700" dirty="0">
              <a:latin typeface="Consolas" panose="020B0609020204030204" pitchFamily="49" charset="0"/>
            </a:endParaRPr>
          </a:p>
          <a:p>
            <a:pPr marL="0" indent="0">
              <a:buNone/>
            </a:pPr>
            <a:r>
              <a:rPr lang="en" sz="1700" dirty="0">
                <a:latin typeface="Consolas" panose="020B0609020204030204" pitchFamily="49" charset="0"/>
              </a:rPr>
              <a:t>df[</a:t>
            </a:r>
            <a:r>
              <a:rPr lang="en-AU" sz="1700" dirty="0">
                <a:latin typeface="Consolas" panose="020B0609020204030204" pitchFamily="49" charset="0"/>
              </a:rPr>
              <a:t>'</a:t>
            </a:r>
            <a:r>
              <a:rPr lang="en-AU" sz="1700" dirty="0" err="1">
                <a:latin typeface="Consolas" panose="020B0609020204030204" pitchFamily="49" charset="0"/>
              </a:rPr>
              <a:t>YearTotal</a:t>
            </a:r>
            <a:r>
              <a:rPr lang="en-AU" sz="1700" dirty="0">
                <a:latin typeface="Consolas" panose="020B0609020204030204" pitchFamily="49" charset="0"/>
              </a:rPr>
              <a:t>'] = </a:t>
            </a:r>
            <a:r>
              <a:rPr lang="en-AU" sz="1700" dirty="0" err="1">
                <a:latin typeface="Consolas" panose="020B0609020204030204" pitchFamily="49" charset="0"/>
              </a:rPr>
              <a:t>df</a:t>
            </a:r>
            <a:r>
              <a:rPr lang="en-AU" sz="1700" dirty="0">
                <a:latin typeface="Consolas" panose="020B0609020204030204" pitchFamily="49" charset="0"/>
              </a:rPr>
              <a:t>['</a:t>
            </a:r>
            <a:r>
              <a:rPr lang="en-AU" sz="1700" dirty="0" err="1">
                <a:latin typeface="Consolas" panose="020B0609020204030204" pitchFamily="49" charset="0"/>
              </a:rPr>
              <a:t>JanJun</a:t>
            </a:r>
            <a:r>
              <a:rPr lang="en-AU" sz="1700" dirty="0">
                <a:latin typeface="Consolas" panose="020B0609020204030204" pitchFamily="49" charset="0"/>
              </a:rPr>
              <a:t>'] + </a:t>
            </a:r>
            <a:r>
              <a:rPr lang="en-AU" sz="1700" dirty="0" err="1">
                <a:latin typeface="Consolas" panose="020B0609020204030204" pitchFamily="49" charset="0"/>
              </a:rPr>
              <a:t>df</a:t>
            </a:r>
            <a:r>
              <a:rPr lang="en-AU" sz="1700" dirty="0">
                <a:latin typeface="Consolas" panose="020B0609020204030204" pitchFamily="49" charset="0"/>
              </a:rPr>
              <a:t>['</a:t>
            </a:r>
            <a:r>
              <a:rPr lang="en-AU" sz="1700" dirty="0" err="1">
                <a:latin typeface="Consolas" panose="020B0609020204030204" pitchFamily="49" charset="0"/>
              </a:rPr>
              <a:t>JulDec</a:t>
            </a:r>
            <a:r>
              <a:rPr lang="en-AU" sz="1700" dirty="0">
                <a:latin typeface="Consolas" panose="020B0609020204030204" pitchFamily="49" charset="0"/>
              </a:rPr>
              <a:t>’]   # create new col from existing</a:t>
            </a:r>
            <a:endParaRPr lang="en" sz="1700" dirty="0">
              <a:latin typeface="Consolas" panose="020B0609020204030204" pitchFamily="49" charset="0"/>
            </a:endParaRPr>
          </a:p>
        </p:txBody>
      </p:sp>
      <p:sp>
        <p:nvSpPr>
          <p:cNvPr id="285" name="Google Shape;285;p27"/>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Pandas</a:t>
            </a:r>
            <a:endParaRPr dirty="0"/>
          </a:p>
        </p:txBody>
      </p:sp>
    </p:spTree>
    <p:extLst>
      <p:ext uri="{BB962C8B-B14F-4D97-AF65-F5344CB8AC3E}">
        <p14:creationId xmlns:p14="http://schemas.microsoft.com/office/powerpoint/2010/main" val="1895759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8"/>
          <p:cNvSpPr txBox="1">
            <a:spLocks noGrp="1"/>
          </p:cNvSpPr>
          <p:nvPr>
            <p:ph type="body" idx="1"/>
          </p:nvPr>
        </p:nvSpPr>
        <p:spPr>
          <a:xfrm>
            <a:off x="729450" y="1562275"/>
            <a:ext cx="7783500" cy="2777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r>
              <a:rPr lang="en" sz="1700"/>
              <a:t>Functions are a great way of making our code more efficient.</a:t>
            </a:r>
            <a:endParaRPr sz="1700"/>
          </a:p>
          <a:p>
            <a:pPr marL="0" lvl="0" indent="0" algn="l" rtl="0">
              <a:lnSpc>
                <a:spcPct val="115000"/>
              </a:lnSpc>
              <a:spcBef>
                <a:spcPts val="1200"/>
              </a:spcBef>
              <a:spcAft>
                <a:spcPts val="1200"/>
              </a:spcAft>
              <a:buSzPts val="1300"/>
              <a:buNone/>
            </a:pPr>
            <a:r>
              <a:rPr lang="en" sz="1700"/>
              <a:t>Instead of having to do the same thing multiple times with only slightly different options, we can do it once, then call it multiple times. Not only shorter, but a lot easier to understand.</a:t>
            </a:r>
            <a:endParaRPr sz="1700"/>
          </a:p>
        </p:txBody>
      </p:sp>
      <p:sp>
        <p:nvSpPr>
          <p:cNvPr id="195" name="Google Shape;195;p28"/>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Functions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9"/>
          <p:cNvSpPr txBox="1">
            <a:spLocks noGrp="1"/>
          </p:cNvSpPr>
          <p:nvPr>
            <p:ph type="body" idx="1"/>
          </p:nvPr>
        </p:nvSpPr>
        <p:spPr>
          <a:xfrm>
            <a:off x="729450" y="1562275"/>
            <a:ext cx="7783500" cy="2777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r>
              <a:rPr lang="en" sz="1700" dirty="0"/>
              <a:t>A typical function looks like this:</a:t>
            </a:r>
            <a:br>
              <a:rPr lang="en" sz="1700" dirty="0"/>
            </a:br>
            <a:br>
              <a:rPr lang="en" sz="1700" dirty="0"/>
            </a:br>
            <a:r>
              <a:rPr lang="en" sz="1700" dirty="0">
                <a:latin typeface="Roboto Mono"/>
                <a:ea typeface="Roboto Mono"/>
                <a:cs typeface="Roboto Mono"/>
                <a:sym typeface="Roboto Mono"/>
              </a:rPr>
              <a:t>def sum_of_squares(a, b):</a:t>
            </a:r>
            <a:br>
              <a:rPr lang="en" sz="1700" dirty="0">
                <a:latin typeface="Roboto Mono"/>
                <a:ea typeface="Roboto Mono"/>
                <a:cs typeface="Roboto Mono"/>
                <a:sym typeface="Roboto Mono"/>
              </a:rPr>
            </a:br>
            <a:r>
              <a:rPr lang="en" sz="1700" dirty="0">
                <a:latin typeface="Roboto Mono"/>
                <a:ea typeface="Roboto Mono"/>
                <a:cs typeface="Roboto Mono"/>
                <a:sym typeface="Roboto Mono"/>
              </a:rPr>
              <a:t>    output = (a * a) + (b * b)</a:t>
            </a:r>
            <a:br>
              <a:rPr lang="en" sz="1700" dirty="0">
                <a:latin typeface="Roboto Mono"/>
                <a:ea typeface="Roboto Mono"/>
                <a:cs typeface="Roboto Mono"/>
                <a:sym typeface="Roboto Mono"/>
              </a:rPr>
            </a:br>
            <a:r>
              <a:rPr lang="en" sz="1700" dirty="0">
                <a:latin typeface="Roboto Mono"/>
                <a:ea typeface="Roboto Mono"/>
                <a:cs typeface="Roboto Mono"/>
                <a:sym typeface="Roboto Mono"/>
              </a:rPr>
              <a:t>    return output</a:t>
            </a:r>
            <a:endParaRPr sz="1700" dirty="0">
              <a:latin typeface="Roboto Mono"/>
              <a:ea typeface="Roboto Mono"/>
              <a:cs typeface="Roboto Mono"/>
              <a:sym typeface="Roboto Mono"/>
            </a:endParaRPr>
          </a:p>
          <a:p>
            <a:pPr marL="0" lvl="0" indent="0" algn="l" rtl="0">
              <a:lnSpc>
                <a:spcPct val="115000"/>
              </a:lnSpc>
              <a:spcBef>
                <a:spcPts val="1200"/>
              </a:spcBef>
              <a:spcAft>
                <a:spcPts val="0"/>
              </a:spcAft>
              <a:buSzPts val="1300"/>
              <a:buNone/>
            </a:pPr>
            <a:r>
              <a:rPr lang="en" sz="1700" dirty="0"/>
              <a:t>It would be called in code like this:</a:t>
            </a:r>
            <a:endParaRPr sz="1700" dirty="0"/>
          </a:p>
          <a:p>
            <a:pPr marL="0" lvl="0" indent="0" algn="l" rtl="0">
              <a:lnSpc>
                <a:spcPct val="115000"/>
              </a:lnSpc>
              <a:spcBef>
                <a:spcPts val="1200"/>
              </a:spcBef>
              <a:spcAft>
                <a:spcPts val="0"/>
              </a:spcAft>
              <a:buSzPts val="1300"/>
              <a:buNone/>
            </a:pPr>
            <a:r>
              <a:rPr lang="en" sz="1700" dirty="0">
                <a:latin typeface="Roboto Mono"/>
                <a:ea typeface="Roboto Mono"/>
                <a:cs typeface="Roboto Mono"/>
                <a:sym typeface="Roboto Mono"/>
              </a:rPr>
              <a:t>	myNum = sum_of_squares(3, 5)</a:t>
            </a:r>
            <a:endParaRPr sz="1700" dirty="0">
              <a:latin typeface="Roboto Mono"/>
              <a:ea typeface="Roboto Mono"/>
              <a:cs typeface="Roboto Mono"/>
              <a:sym typeface="Roboto Mono"/>
            </a:endParaRPr>
          </a:p>
          <a:p>
            <a:pPr marL="0" lvl="0" indent="0" algn="l" rtl="0">
              <a:lnSpc>
                <a:spcPct val="115000"/>
              </a:lnSpc>
              <a:spcBef>
                <a:spcPts val="1200"/>
              </a:spcBef>
              <a:spcAft>
                <a:spcPts val="1200"/>
              </a:spcAft>
              <a:buSzPts val="1300"/>
              <a:buNone/>
            </a:pPr>
            <a:endParaRPr sz="1700" dirty="0"/>
          </a:p>
        </p:txBody>
      </p:sp>
      <p:sp>
        <p:nvSpPr>
          <p:cNvPr id="201" name="Google Shape;201;p29"/>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Functions</a:t>
            </a:r>
            <a:endParaRPr/>
          </a:p>
        </p:txBody>
      </p:sp>
      <p:sp>
        <p:nvSpPr>
          <p:cNvPr id="202" name="Google Shape;202;p29"/>
          <p:cNvSpPr txBox="1"/>
          <p:nvPr/>
        </p:nvSpPr>
        <p:spPr>
          <a:xfrm>
            <a:off x="4071100" y="1806269"/>
            <a:ext cx="2088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Lato"/>
                <a:ea typeface="Lato"/>
                <a:cs typeface="Lato"/>
                <a:sym typeface="Lato"/>
              </a:rPr>
              <a:t>Inputs from outside</a:t>
            </a:r>
            <a:endParaRPr sz="1400" b="0" i="0" u="none" strike="noStrike" cap="none">
              <a:solidFill>
                <a:srgbClr val="000000"/>
              </a:solidFill>
              <a:latin typeface="Lato"/>
              <a:ea typeface="Lato"/>
              <a:cs typeface="Lato"/>
              <a:sym typeface="Lato"/>
            </a:endParaRPr>
          </a:p>
        </p:txBody>
      </p:sp>
      <p:cxnSp>
        <p:nvCxnSpPr>
          <p:cNvPr id="203" name="Google Shape;203;p29"/>
          <p:cNvCxnSpPr>
            <a:stCxn id="202" idx="1"/>
          </p:cNvCxnSpPr>
          <p:nvPr/>
        </p:nvCxnSpPr>
        <p:spPr>
          <a:xfrm flipH="1">
            <a:off x="3526000" y="2006369"/>
            <a:ext cx="545100" cy="286500"/>
          </a:xfrm>
          <a:prstGeom prst="straightConnector1">
            <a:avLst/>
          </a:prstGeom>
          <a:noFill/>
          <a:ln w="9525" cap="flat" cmpd="sng">
            <a:solidFill>
              <a:schemeClr val="dk2"/>
            </a:solidFill>
            <a:prstDash val="solid"/>
            <a:round/>
            <a:headEnd type="none" w="sm" len="sm"/>
            <a:tailEnd type="triangle" w="med" len="med"/>
          </a:ln>
        </p:spPr>
      </p:cxnSp>
      <p:sp>
        <p:nvSpPr>
          <p:cNvPr id="204" name="Google Shape;204;p29"/>
          <p:cNvSpPr txBox="1"/>
          <p:nvPr/>
        </p:nvSpPr>
        <p:spPr>
          <a:xfrm>
            <a:off x="4071100" y="2937032"/>
            <a:ext cx="2088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Lato"/>
                <a:ea typeface="Lato"/>
                <a:cs typeface="Lato"/>
                <a:sym typeface="Lato"/>
              </a:rPr>
              <a:t>Output sent to outside</a:t>
            </a:r>
            <a:endParaRPr sz="1400" b="0" i="0" u="none" strike="noStrike" cap="none">
              <a:solidFill>
                <a:srgbClr val="000000"/>
              </a:solidFill>
              <a:latin typeface="Lato"/>
              <a:ea typeface="Lato"/>
              <a:cs typeface="Lato"/>
              <a:sym typeface="Lato"/>
            </a:endParaRPr>
          </a:p>
        </p:txBody>
      </p:sp>
      <p:cxnSp>
        <p:nvCxnSpPr>
          <p:cNvPr id="205" name="Google Shape;205;p29"/>
          <p:cNvCxnSpPr>
            <a:stCxn id="204" idx="1"/>
          </p:cNvCxnSpPr>
          <p:nvPr/>
        </p:nvCxnSpPr>
        <p:spPr>
          <a:xfrm rot="10800000">
            <a:off x="3091900" y="3023432"/>
            <a:ext cx="979200" cy="113700"/>
          </a:xfrm>
          <a:prstGeom prst="straightConnector1">
            <a:avLst/>
          </a:prstGeom>
          <a:noFill/>
          <a:ln w="9525" cap="flat" cmpd="sng">
            <a:solidFill>
              <a:schemeClr val="dk2"/>
            </a:solidFill>
            <a:prstDash val="solid"/>
            <a:round/>
            <a:headEnd type="none" w="sm" len="sm"/>
            <a:tailEnd type="triangle" w="med" len="med"/>
          </a:ln>
        </p:spPr>
      </p:cxnSp>
      <p:sp>
        <p:nvSpPr>
          <p:cNvPr id="206" name="Google Shape;206;p29"/>
          <p:cNvSpPr/>
          <p:nvPr/>
        </p:nvSpPr>
        <p:spPr>
          <a:xfrm>
            <a:off x="7245458" y="1806269"/>
            <a:ext cx="906650" cy="1330863"/>
          </a:xfrm>
          <a:prstGeom prst="rect">
            <a:avLst/>
          </a:prstGeom>
          <a:solidFill>
            <a:schemeClr val="accent6"/>
          </a:solidFill>
          <a:ln w="25400" cap="flat" cmpd="sng">
            <a:solidFill>
              <a:srgbClr val="BA86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07" name="Google Shape;207;p29"/>
          <p:cNvCxnSpPr/>
          <p:nvPr/>
        </p:nvCxnSpPr>
        <p:spPr>
          <a:xfrm>
            <a:off x="6555783" y="1232115"/>
            <a:ext cx="689675" cy="574154"/>
          </a:xfrm>
          <a:prstGeom prst="straightConnector1">
            <a:avLst/>
          </a:prstGeom>
          <a:noFill/>
          <a:ln w="9525" cap="flat" cmpd="sng">
            <a:solidFill>
              <a:srgbClr val="565656"/>
            </a:solidFill>
            <a:prstDash val="solid"/>
            <a:round/>
            <a:headEnd type="none" w="sm" len="sm"/>
            <a:tailEnd type="triangle" w="med" len="med"/>
          </a:ln>
        </p:spPr>
      </p:cxnSp>
      <p:cxnSp>
        <p:nvCxnSpPr>
          <p:cNvPr id="208" name="Google Shape;208;p29"/>
          <p:cNvCxnSpPr/>
          <p:nvPr/>
        </p:nvCxnSpPr>
        <p:spPr>
          <a:xfrm flipH="1">
            <a:off x="6656522" y="3137132"/>
            <a:ext cx="588936" cy="574154"/>
          </a:xfrm>
          <a:prstGeom prst="straightConnector1">
            <a:avLst/>
          </a:prstGeom>
          <a:noFill/>
          <a:ln w="9525" cap="flat" cmpd="sng">
            <a:solidFill>
              <a:srgbClr val="565656"/>
            </a:solidFill>
            <a:prstDash val="solid"/>
            <a:round/>
            <a:headEnd type="none" w="sm" len="sm"/>
            <a:tailEnd type="triangle" w="med" len="med"/>
          </a:ln>
        </p:spPr>
      </p:cxnSp>
      <p:sp>
        <p:nvSpPr>
          <p:cNvPr id="209" name="Google Shape;209;p29"/>
          <p:cNvSpPr txBox="1"/>
          <p:nvPr/>
        </p:nvSpPr>
        <p:spPr>
          <a:xfrm rot="-2586628">
            <a:off x="6577041" y="3150139"/>
            <a:ext cx="65114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return</a:t>
            </a:r>
            <a:endParaRPr/>
          </a:p>
        </p:txBody>
      </p:sp>
      <p:sp>
        <p:nvSpPr>
          <p:cNvPr id="210" name="Google Shape;210;p29"/>
          <p:cNvSpPr txBox="1"/>
          <p:nvPr/>
        </p:nvSpPr>
        <p:spPr>
          <a:xfrm rot="2305111">
            <a:off x="6619809" y="1241939"/>
            <a:ext cx="66236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inputs</a:t>
            </a:r>
            <a:endParaRPr/>
          </a:p>
        </p:txBody>
      </p:sp>
      <p:sp>
        <p:nvSpPr>
          <p:cNvPr id="211" name="Google Shape;211;p29"/>
          <p:cNvSpPr/>
          <p:nvPr/>
        </p:nvSpPr>
        <p:spPr>
          <a:xfrm>
            <a:off x="7524427" y="2316462"/>
            <a:ext cx="348711" cy="310476"/>
          </a:xfrm>
          <a:prstGeom prst="smileyFace">
            <a:avLst>
              <a:gd name="adj" fmla="val 4653"/>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0"/>
          <p:cNvSpPr txBox="1">
            <a:spLocks noGrp="1"/>
          </p:cNvSpPr>
          <p:nvPr>
            <p:ph type="body" idx="1"/>
          </p:nvPr>
        </p:nvSpPr>
        <p:spPr>
          <a:xfrm>
            <a:off x="729450" y="1554526"/>
            <a:ext cx="7783500" cy="27777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300"/>
              <a:buNone/>
            </a:pPr>
            <a:r>
              <a:rPr lang="en" sz="1700" dirty="0"/>
              <a:t>Understanding scope is important!</a:t>
            </a:r>
            <a:endParaRPr sz="1700" dirty="0"/>
          </a:p>
          <a:p>
            <a:pPr marL="0" lvl="0" indent="0" algn="l" rtl="0">
              <a:lnSpc>
                <a:spcPct val="115000"/>
              </a:lnSpc>
              <a:spcBef>
                <a:spcPts val="1200"/>
              </a:spcBef>
              <a:spcAft>
                <a:spcPts val="0"/>
              </a:spcAft>
              <a:buSzPts val="1300"/>
              <a:buNone/>
            </a:pPr>
            <a:r>
              <a:rPr lang="en" sz="1700" dirty="0"/>
              <a:t>Variables inside a function mean nothing outside of it.</a:t>
            </a:r>
            <a:endParaRPr sz="1700" dirty="0"/>
          </a:p>
          <a:p>
            <a:pPr marL="0" lvl="0" indent="0" algn="l" rtl="0">
              <a:lnSpc>
                <a:spcPct val="115000"/>
              </a:lnSpc>
              <a:spcBef>
                <a:spcPts val="1200"/>
              </a:spcBef>
              <a:spcAft>
                <a:spcPts val="0"/>
              </a:spcAft>
              <a:buSzPts val="1300"/>
              <a:buNone/>
            </a:pPr>
            <a:r>
              <a:rPr lang="en" sz="1700" dirty="0"/>
              <a:t>In the last example, if you did “print(output)” in the main code, it would have an error. Likewise, if you tried to do something with mynum </a:t>
            </a:r>
            <a:r>
              <a:rPr lang="en" sz="1700" i="1" dirty="0"/>
              <a:t>inside</a:t>
            </a:r>
            <a:r>
              <a:rPr lang="en" sz="1700" dirty="0"/>
              <a:t> the function, it would not work (or if it somehow did, it may behave unpredictably).</a:t>
            </a:r>
            <a:endParaRPr sz="1700" dirty="0"/>
          </a:p>
          <a:p>
            <a:pPr marL="0" lvl="0" indent="0" algn="l" rtl="0">
              <a:lnSpc>
                <a:spcPct val="115000"/>
              </a:lnSpc>
              <a:spcBef>
                <a:spcPts val="1200"/>
              </a:spcBef>
              <a:spcAft>
                <a:spcPts val="1200"/>
              </a:spcAft>
              <a:buSzPts val="1300"/>
              <a:buNone/>
            </a:pPr>
            <a:r>
              <a:rPr lang="en" sz="1700" dirty="0"/>
              <a:t>And see how “3” in the main code became “a” in the function, </a:t>
            </a:r>
            <a:br>
              <a:rPr lang="en" sz="1700" dirty="0"/>
            </a:br>
            <a:r>
              <a:rPr lang="en" sz="1700" dirty="0"/>
              <a:t>and “5” became “b”?</a:t>
            </a:r>
            <a:endParaRPr sz="1700" dirty="0"/>
          </a:p>
        </p:txBody>
      </p:sp>
      <p:sp>
        <p:nvSpPr>
          <p:cNvPr id="217" name="Google Shape;217;p30"/>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Functions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7"/>
          <p:cNvSpPr txBox="1">
            <a:spLocks noGrp="1"/>
          </p:cNvSpPr>
          <p:nvPr>
            <p:ph type="body" idx="1"/>
          </p:nvPr>
        </p:nvSpPr>
        <p:spPr>
          <a:xfrm>
            <a:off x="727650" y="1438287"/>
            <a:ext cx="7783500" cy="3335191"/>
          </a:xfrm>
          <a:prstGeom prst="rect">
            <a:avLst/>
          </a:prstGeom>
          <a:noFill/>
          <a:ln>
            <a:noFill/>
          </a:ln>
        </p:spPr>
        <p:txBody>
          <a:bodyPr spcFirstLastPara="1" wrap="square" lIns="91425" tIns="91425" rIns="91425" bIns="91425" anchor="t" anchorCtr="0">
            <a:normAutofit fontScale="77500" lnSpcReduction="20000"/>
          </a:bodyPr>
          <a:lstStyle/>
          <a:p>
            <a:pPr marL="146050" indent="0" algn="l">
              <a:buNone/>
            </a:pPr>
            <a:r>
              <a:rPr lang="en-US" sz="1900" b="0" i="0" u="none" strike="noStrike" baseline="0" dirty="0">
                <a:solidFill>
                  <a:srgbClr val="595959"/>
                </a:solidFill>
                <a:latin typeface="Lato" panose="020F0502020204030203" pitchFamily="34" charset="0"/>
                <a:ea typeface="Lato" panose="020F0502020204030203" pitchFamily="34" charset="0"/>
                <a:cs typeface="Lato" panose="020F0502020204030203" pitchFamily="34" charset="0"/>
              </a:rPr>
              <a:t>Exceptions enable you to handle errors in a structured and controlled manner.</a:t>
            </a:r>
          </a:p>
          <a:p>
            <a:pPr marL="146050" indent="0" algn="l">
              <a:buNone/>
            </a:pPr>
            <a:endParaRPr lang="en-US" sz="1900" dirty="0">
              <a:solidFill>
                <a:srgbClr val="595959"/>
              </a:solidFill>
              <a:latin typeface="Lato" panose="020F0502020204030203" pitchFamily="34" charset="0"/>
              <a:ea typeface="Lato" panose="020F0502020204030203" pitchFamily="34" charset="0"/>
              <a:cs typeface="Lato" panose="020F0502020204030203" pitchFamily="34" charset="0"/>
            </a:endParaRPr>
          </a:p>
          <a:p>
            <a:pPr marL="146050" indent="0" algn="l">
              <a:buNone/>
            </a:pPr>
            <a:r>
              <a:rPr lang="en-US" sz="1900" b="0" i="0" u="none" strike="noStrike" baseline="0" dirty="0">
                <a:solidFill>
                  <a:srgbClr val="595959"/>
                </a:solidFill>
                <a:latin typeface="Lato" panose="020F0502020204030203" pitchFamily="34" charset="0"/>
                <a:ea typeface="Lato" panose="020F0502020204030203" pitchFamily="34" charset="0"/>
                <a:cs typeface="Lato" panose="020F0502020204030203" pitchFamily="34" charset="0"/>
              </a:rPr>
              <a:t>For example, in a class:</a:t>
            </a:r>
          </a:p>
          <a:p>
            <a:pPr marL="146050" indent="0" algn="l">
              <a:buNone/>
            </a:pPr>
            <a:endParaRPr lang="en-AU" sz="1800" b="0" i="0" u="none" strike="noStrike" baseline="0" dirty="0">
              <a:solidFill>
                <a:srgbClr val="595959"/>
              </a:solidFill>
              <a:latin typeface="Consolas" panose="020B0609020204030204" pitchFamily="49" charset="0"/>
            </a:endParaRPr>
          </a:p>
          <a:p>
            <a:pPr marL="146050" indent="0" algn="l">
              <a:buNone/>
            </a:pPr>
            <a:r>
              <a:rPr lang="en-AU" sz="1800" b="0" i="0" u="none" strike="noStrike" baseline="0" dirty="0">
                <a:solidFill>
                  <a:srgbClr val="595959"/>
                </a:solidFill>
                <a:latin typeface="Consolas" panose="020B0609020204030204" pitchFamily="49" charset="0"/>
              </a:rPr>
              <a:t>if n &lt; 0:</a:t>
            </a:r>
          </a:p>
          <a:p>
            <a:pPr marL="146050" indent="0" algn="l">
              <a:buNone/>
            </a:pPr>
            <a:r>
              <a:rPr lang="en-US" sz="1800" b="0" i="0" u="none" strike="noStrike" baseline="0" dirty="0">
                <a:solidFill>
                  <a:srgbClr val="595959"/>
                </a:solidFill>
                <a:latin typeface="Consolas" panose="020B0609020204030204" pitchFamily="49" charset="0"/>
              </a:rPr>
              <a:t>    raise </a:t>
            </a:r>
            <a:r>
              <a:rPr lang="en-US" sz="1800" b="0" i="0" u="none" strike="noStrike" baseline="0" dirty="0" err="1">
                <a:solidFill>
                  <a:srgbClr val="595959"/>
                </a:solidFill>
                <a:latin typeface="Consolas" panose="020B0609020204030204" pitchFamily="49" charset="0"/>
              </a:rPr>
              <a:t>ValueError</a:t>
            </a:r>
            <a:r>
              <a:rPr lang="en-US" sz="1800" b="0" i="0" u="none" strike="noStrike" baseline="0" dirty="0">
                <a:solidFill>
                  <a:srgbClr val="595959"/>
                </a:solidFill>
                <a:latin typeface="Consolas" panose="020B0609020204030204" pitchFamily="49" charset="0"/>
              </a:rPr>
              <a:t>("Can't have negative numbers!")</a:t>
            </a:r>
          </a:p>
          <a:p>
            <a:pPr marL="146050" indent="0" algn="l">
              <a:buNone/>
            </a:pPr>
            <a:r>
              <a:rPr lang="en-AU" sz="1800" b="0" i="0" u="none" strike="noStrike" baseline="0" dirty="0">
                <a:solidFill>
                  <a:srgbClr val="595959"/>
                </a:solidFill>
                <a:latin typeface="Consolas" panose="020B0609020204030204" pitchFamily="49" charset="0"/>
              </a:rPr>
              <a:t>else:</a:t>
            </a:r>
          </a:p>
          <a:p>
            <a:pPr marL="146050" indent="0" algn="l">
              <a:buNone/>
            </a:pPr>
            <a:r>
              <a:rPr lang="en-AU" sz="1800" b="0" i="0" u="none" strike="noStrike" baseline="0" dirty="0">
                <a:solidFill>
                  <a:srgbClr val="595959"/>
                </a:solidFill>
                <a:latin typeface="Consolas" panose="020B0609020204030204" pitchFamily="49" charset="0"/>
              </a:rPr>
              <a:t>    </a:t>
            </a:r>
            <a:r>
              <a:rPr lang="en-AU" sz="1800" b="0" i="0" u="none" strike="noStrike" baseline="0" dirty="0" err="1">
                <a:solidFill>
                  <a:srgbClr val="595959"/>
                </a:solidFill>
                <a:latin typeface="Consolas" panose="020B0609020204030204" pitchFamily="49" charset="0"/>
              </a:rPr>
              <a:t>runSomething</a:t>
            </a:r>
            <a:r>
              <a:rPr lang="en-AU" sz="1800" b="0" i="0" u="none" strike="noStrike" baseline="0" dirty="0">
                <a:solidFill>
                  <a:srgbClr val="595959"/>
                </a:solidFill>
                <a:latin typeface="Consolas" panose="020B0609020204030204" pitchFamily="49" charset="0"/>
              </a:rPr>
              <a:t>(parameters)</a:t>
            </a:r>
          </a:p>
          <a:p>
            <a:pPr marL="146050" indent="0" algn="l">
              <a:buNone/>
            </a:pPr>
            <a:endParaRPr lang="en-AU" sz="1800" b="0" i="0" u="none" strike="noStrike" baseline="0" dirty="0">
              <a:solidFill>
                <a:srgbClr val="595959"/>
              </a:solidFill>
              <a:latin typeface="Consolas" panose="020B0609020204030204" pitchFamily="49" charset="0"/>
            </a:endParaRPr>
          </a:p>
          <a:p>
            <a:pPr marL="146050" indent="0" algn="l">
              <a:buNone/>
            </a:pPr>
            <a:r>
              <a:rPr lang="en-US" sz="1900" b="0" i="0" u="none" strike="noStrike" baseline="0" dirty="0">
                <a:solidFill>
                  <a:srgbClr val="595959"/>
                </a:solidFill>
                <a:latin typeface="Lato" panose="020F0502020204030203" pitchFamily="34" charset="0"/>
                <a:ea typeface="Lato" panose="020F0502020204030203" pitchFamily="34" charset="0"/>
                <a:cs typeface="Lato" panose="020F0502020204030203" pitchFamily="34" charset="0"/>
              </a:rPr>
              <a:t>And in the code which calls it:</a:t>
            </a:r>
          </a:p>
          <a:p>
            <a:pPr marL="146050" indent="0" algn="l">
              <a:buNone/>
            </a:pPr>
            <a:endParaRPr lang="en-AU" sz="1800" b="0" i="0" u="none" strike="noStrike" baseline="0" dirty="0">
              <a:solidFill>
                <a:srgbClr val="595959"/>
              </a:solidFill>
              <a:latin typeface="Lato" panose="020F0502020204030203" pitchFamily="34" charset="0"/>
              <a:ea typeface="Lato" panose="020F0502020204030203" pitchFamily="34" charset="0"/>
              <a:cs typeface="Lato" panose="020F0502020204030203" pitchFamily="34" charset="0"/>
            </a:endParaRPr>
          </a:p>
          <a:p>
            <a:pPr marL="146050" indent="0" algn="l">
              <a:buNone/>
            </a:pPr>
            <a:r>
              <a:rPr lang="en-AU" sz="1800" b="0" i="0" u="none" strike="noStrike" baseline="0" dirty="0">
                <a:solidFill>
                  <a:srgbClr val="595959"/>
                </a:solidFill>
                <a:latin typeface="Consolas" panose="020B0609020204030204" pitchFamily="49" charset="0"/>
              </a:rPr>
              <a:t>try:</a:t>
            </a:r>
          </a:p>
          <a:p>
            <a:pPr marL="146050" indent="0" algn="l">
              <a:buNone/>
            </a:pPr>
            <a:r>
              <a:rPr lang="en-AU" sz="1800" b="0" i="0" u="none" strike="noStrike" baseline="0" dirty="0">
                <a:solidFill>
                  <a:srgbClr val="595959"/>
                </a:solidFill>
                <a:latin typeface="Consolas" panose="020B0609020204030204" pitchFamily="49" charset="0"/>
              </a:rPr>
              <a:t>    </a:t>
            </a:r>
            <a:r>
              <a:rPr lang="en-AU" sz="1800" b="0" i="0" u="none" strike="noStrike" baseline="0" dirty="0" err="1">
                <a:solidFill>
                  <a:srgbClr val="595959"/>
                </a:solidFill>
                <a:latin typeface="Consolas" panose="020B0609020204030204" pitchFamily="49" charset="0"/>
              </a:rPr>
              <a:t>myFunc</a:t>
            </a:r>
            <a:r>
              <a:rPr lang="en-AU" sz="1800" b="0" i="0" u="none" strike="noStrike" baseline="0" dirty="0">
                <a:solidFill>
                  <a:srgbClr val="595959"/>
                </a:solidFill>
                <a:latin typeface="Consolas" panose="020B0609020204030204" pitchFamily="49" charset="0"/>
              </a:rPr>
              <a:t>()</a:t>
            </a:r>
          </a:p>
          <a:p>
            <a:pPr marL="146050" indent="0" algn="l">
              <a:buNone/>
            </a:pPr>
            <a:r>
              <a:rPr lang="en-AU" sz="1800" b="0" i="0" u="none" strike="noStrike" baseline="0" dirty="0">
                <a:solidFill>
                  <a:srgbClr val="595959"/>
                </a:solidFill>
                <a:latin typeface="Consolas" panose="020B0609020204030204" pitchFamily="49" charset="0"/>
              </a:rPr>
              <a:t>except </a:t>
            </a:r>
            <a:r>
              <a:rPr lang="en-AU" sz="1800" b="0" i="0" u="none" strike="noStrike" baseline="0" dirty="0" err="1">
                <a:solidFill>
                  <a:srgbClr val="595959"/>
                </a:solidFill>
                <a:latin typeface="Consolas" panose="020B0609020204030204" pitchFamily="49" charset="0"/>
              </a:rPr>
              <a:t>ValueError</a:t>
            </a:r>
            <a:r>
              <a:rPr lang="en-AU" sz="1800" b="0" i="0" u="none" strike="noStrike" baseline="0" dirty="0">
                <a:solidFill>
                  <a:srgbClr val="595959"/>
                </a:solidFill>
                <a:latin typeface="Consolas" panose="020B0609020204030204" pitchFamily="49" charset="0"/>
              </a:rPr>
              <a:t> as e:</a:t>
            </a:r>
          </a:p>
          <a:p>
            <a:pPr marL="146050" indent="0" algn="l">
              <a:buNone/>
            </a:pPr>
            <a:r>
              <a:rPr lang="en-AU" sz="1800" b="0" i="0" u="none" strike="noStrike" baseline="0" dirty="0">
                <a:solidFill>
                  <a:srgbClr val="595959"/>
                </a:solidFill>
                <a:latin typeface="Consolas" panose="020B0609020204030204" pitchFamily="49" charset="0"/>
              </a:rPr>
              <a:t>    print("Error!", e)</a:t>
            </a:r>
            <a:endParaRPr lang="en" sz="1700" dirty="0">
              <a:latin typeface="Consolas" panose="020B0609020204030204" pitchFamily="49" charset="0"/>
            </a:endParaRPr>
          </a:p>
        </p:txBody>
      </p:sp>
      <p:sp>
        <p:nvSpPr>
          <p:cNvPr id="285" name="Google Shape;285;p27"/>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Exceptions</a:t>
            </a:r>
            <a:endParaRPr dirty="0"/>
          </a:p>
        </p:txBody>
      </p:sp>
    </p:spTree>
    <p:extLst>
      <p:ext uri="{BB962C8B-B14F-4D97-AF65-F5344CB8AC3E}">
        <p14:creationId xmlns:p14="http://schemas.microsoft.com/office/powerpoint/2010/main" val="1836835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1606C-B33F-F4ED-AB23-820D878CB620}"/>
              </a:ext>
            </a:extLst>
          </p:cNvPr>
          <p:cNvSpPr>
            <a:spLocks noGrp="1"/>
          </p:cNvSpPr>
          <p:nvPr>
            <p:ph type="title"/>
          </p:nvPr>
        </p:nvSpPr>
        <p:spPr/>
        <p:txBody>
          <a:bodyPr>
            <a:normAutofit fontScale="90000"/>
          </a:bodyPr>
          <a:lstStyle/>
          <a:p>
            <a:r>
              <a:rPr lang="en-AU" dirty="0"/>
              <a:t>An activity!</a:t>
            </a:r>
          </a:p>
        </p:txBody>
      </p:sp>
      <p:sp>
        <p:nvSpPr>
          <p:cNvPr id="3" name="Text Placeholder 2">
            <a:extLst>
              <a:ext uri="{FF2B5EF4-FFF2-40B4-BE49-F238E27FC236}">
                <a16:creationId xmlns:a16="http://schemas.microsoft.com/office/drawing/2014/main" id="{D1B77145-B840-BE01-EFD3-DE34C2C7523F}"/>
              </a:ext>
            </a:extLst>
          </p:cNvPr>
          <p:cNvSpPr>
            <a:spLocks noGrp="1"/>
          </p:cNvSpPr>
          <p:nvPr>
            <p:ph type="body" idx="1"/>
          </p:nvPr>
        </p:nvSpPr>
        <p:spPr/>
        <p:txBody>
          <a:bodyPr>
            <a:normAutofit fontScale="85000" lnSpcReduction="20000"/>
          </a:bodyPr>
          <a:lstStyle/>
          <a:p>
            <a:pPr marL="488950" indent="-342900" algn="l">
              <a:buFont typeface="+mj-lt"/>
              <a:buAutoNum type="arabicPeriod"/>
            </a:pPr>
            <a:r>
              <a:rPr lang="en-US" sz="1800" b="0" i="0" u="none" strike="noStrike" baseline="0" dirty="0">
                <a:solidFill>
                  <a:srgbClr val="595959"/>
                </a:solidFill>
                <a:latin typeface="Lato" panose="020F0502020204030203" pitchFamily="34" charset="0"/>
                <a:ea typeface="Lato" panose="020F0502020204030203" pitchFamily="34" charset="0"/>
                <a:cs typeface="Lato" panose="020F0502020204030203" pitchFamily="34" charset="0"/>
              </a:rPr>
              <a:t>Write a function which asks for and returns a name but</a:t>
            </a:r>
            <a:r>
              <a:rPr lang="en-US" sz="1800" dirty="0">
                <a:solidFill>
                  <a:srgbClr val="595959"/>
                </a:solidFill>
                <a:latin typeface="Lato" panose="020F0502020204030203" pitchFamily="34" charset="0"/>
                <a:ea typeface="Lato" panose="020F0502020204030203" pitchFamily="34" charset="0"/>
                <a:cs typeface="Lato" panose="020F0502020204030203" pitchFamily="34" charset="0"/>
              </a:rPr>
              <a:t> </a:t>
            </a:r>
            <a:r>
              <a:rPr lang="en-US" sz="1800" b="0" i="0" u="none" strike="noStrike" baseline="0" dirty="0">
                <a:solidFill>
                  <a:srgbClr val="595959"/>
                </a:solidFill>
                <a:latin typeface="Lato" panose="020F0502020204030203" pitchFamily="34" charset="0"/>
                <a:ea typeface="Lato" panose="020F0502020204030203" pitchFamily="34" charset="0"/>
                <a:cs typeface="Lato" panose="020F0502020204030203" pitchFamily="34" charset="0"/>
              </a:rPr>
              <a:t>won’t accept anything shorter than 4 characters. Use the </a:t>
            </a:r>
            <a:r>
              <a:rPr lang="en-US" sz="1800" b="0" i="0" u="none" strike="noStrike" baseline="0" dirty="0" err="1">
                <a:solidFill>
                  <a:srgbClr val="595959"/>
                </a:solidFill>
                <a:latin typeface="Lato" panose="020F0502020204030203" pitchFamily="34" charset="0"/>
                <a:ea typeface="Lato" panose="020F0502020204030203" pitchFamily="34" charset="0"/>
                <a:cs typeface="Lato" panose="020F0502020204030203" pitchFamily="34" charset="0"/>
              </a:rPr>
              <a:t>ValueError</a:t>
            </a:r>
            <a:r>
              <a:rPr lang="en-US" sz="1800" b="0" i="0" u="none" strike="noStrike" baseline="0" dirty="0">
                <a:solidFill>
                  <a:srgbClr val="595959"/>
                </a:solidFill>
                <a:latin typeface="Lato" panose="020F0502020204030203" pitchFamily="34" charset="0"/>
                <a:ea typeface="Lato" panose="020F0502020204030203" pitchFamily="34" charset="0"/>
                <a:cs typeface="Lato" panose="020F0502020204030203" pitchFamily="34" charset="0"/>
              </a:rPr>
              <a:t> exception to reject names that are too short.</a:t>
            </a:r>
          </a:p>
          <a:p>
            <a:pPr marL="488950" indent="-342900" algn="l">
              <a:buFont typeface="+mj-lt"/>
              <a:buAutoNum type="arabicPeriod"/>
            </a:pPr>
            <a:endParaRPr lang="en-US" sz="1800" dirty="0">
              <a:solidFill>
                <a:srgbClr val="595959"/>
              </a:solidFill>
              <a:latin typeface="Lato" panose="020F0502020204030203" pitchFamily="34" charset="0"/>
              <a:ea typeface="Lato" panose="020F0502020204030203" pitchFamily="34" charset="0"/>
              <a:cs typeface="Lato" panose="020F0502020204030203" pitchFamily="34" charset="0"/>
            </a:endParaRPr>
          </a:p>
          <a:p>
            <a:pPr marL="488950" indent="-342900" algn="l">
              <a:buFont typeface="+mj-lt"/>
              <a:buAutoNum type="arabicPeriod"/>
            </a:pPr>
            <a:r>
              <a:rPr lang="en-US" sz="1800" dirty="0">
                <a:solidFill>
                  <a:srgbClr val="595959"/>
                </a:solidFill>
                <a:latin typeface="Lato" panose="020F0502020204030203" pitchFamily="34" charset="0"/>
                <a:ea typeface="Lato" panose="020F0502020204030203" pitchFamily="34" charset="0"/>
                <a:cs typeface="Lato" panose="020F0502020204030203" pitchFamily="34" charset="0"/>
              </a:rPr>
              <a:t>Call the function and use try / except to handle the exception.</a:t>
            </a:r>
          </a:p>
          <a:p>
            <a:pPr marL="146050" indent="0" algn="l">
              <a:buNone/>
            </a:pPr>
            <a:endParaRPr lang="en-US" sz="1800" dirty="0">
              <a:solidFill>
                <a:srgbClr val="595959"/>
              </a:solidFill>
              <a:latin typeface="Lato" panose="020F0502020204030203" pitchFamily="34" charset="0"/>
              <a:ea typeface="Lato" panose="020F0502020204030203" pitchFamily="34" charset="0"/>
              <a:cs typeface="Lato" panose="020F0502020204030203" pitchFamily="34" charset="0"/>
            </a:endParaRPr>
          </a:p>
          <a:p>
            <a:pPr marL="146050" indent="0" algn="l">
              <a:buNone/>
            </a:pPr>
            <a:endParaRPr lang="en-US" sz="1800" dirty="0">
              <a:solidFill>
                <a:srgbClr val="595959"/>
              </a:solidFill>
              <a:latin typeface="Lato" panose="020F0502020204030203" pitchFamily="34" charset="0"/>
              <a:ea typeface="Lato" panose="020F0502020204030203" pitchFamily="34" charset="0"/>
              <a:cs typeface="Lato" panose="020F0502020204030203" pitchFamily="34" charset="0"/>
            </a:endParaRPr>
          </a:p>
          <a:p>
            <a:pPr marL="146050" indent="0" algn="l">
              <a:buNone/>
            </a:pPr>
            <a:endParaRPr lang="en-US" sz="1800" dirty="0">
              <a:solidFill>
                <a:srgbClr val="595959"/>
              </a:solidFill>
              <a:latin typeface="Lato" panose="020F0502020204030203" pitchFamily="34" charset="0"/>
              <a:ea typeface="Lato" panose="020F0502020204030203" pitchFamily="34" charset="0"/>
              <a:cs typeface="Lato" panose="020F0502020204030203" pitchFamily="34" charset="0"/>
            </a:endParaRPr>
          </a:p>
          <a:p>
            <a:pPr marL="146050" indent="0" algn="l">
              <a:buNone/>
            </a:pPr>
            <a:r>
              <a:rPr lang="en-US" sz="1800" dirty="0">
                <a:solidFill>
                  <a:srgbClr val="595959"/>
                </a:solidFill>
                <a:latin typeface="Lato" panose="020F0502020204030203" pitchFamily="34" charset="0"/>
                <a:ea typeface="Lato" panose="020F0502020204030203" pitchFamily="34" charset="0"/>
                <a:cs typeface="Lato" panose="020F0502020204030203" pitchFamily="34" charset="0"/>
              </a:rPr>
              <a:t>(Note: We never “raise Exception” or “except Exception” – It is too general)</a:t>
            </a:r>
            <a:endParaRPr lang="en-AU" sz="1800" dirty="0">
              <a:solidFill>
                <a:srgbClr val="595959"/>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319418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3a647e8e91_3_88"/>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Session 1 and 2 Slides</a:t>
            </a:r>
            <a:endParaRPr dirty="0"/>
          </a:p>
        </p:txBody>
      </p:sp>
      <p:sp>
        <p:nvSpPr>
          <p:cNvPr id="105" name="Google Shape;105;g23a647e8e91_3_88"/>
          <p:cNvSpPr txBox="1">
            <a:spLocks noGrp="1"/>
          </p:cNvSpPr>
          <p:nvPr>
            <p:ph type="body" idx="1"/>
          </p:nvPr>
        </p:nvSpPr>
        <p:spPr>
          <a:xfrm>
            <a:off x="729450" y="2078875"/>
            <a:ext cx="7688700" cy="29361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1800" dirty="0"/>
              <a:t>In week 3, we covered some basics such as the parts of a Python program, for loops, if statements and a few other things.</a:t>
            </a:r>
          </a:p>
          <a:p>
            <a:pPr marL="0" lvl="0" indent="0" algn="l" rtl="0">
              <a:lnSpc>
                <a:spcPct val="115000"/>
              </a:lnSpc>
              <a:spcBef>
                <a:spcPts val="0"/>
              </a:spcBef>
              <a:spcAft>
                <a:spcPts val="0"/>
              </a:spcAft>
              <a:buNone/>
            </a:pPr>
            <a:endParaRPr lang="en" sz="1800" dirty="0"/>
          </a:p>
          <a:p>
            <a:pPr marL="0" lvl="0" indent="0" algn="l" rtl="0">
              <a:lnSpc>
                <a:spcPct val="115000"/>
              </a:lnSpc>
              <a:spcBef>
                <a:spcPts val="0"/>
              </a:spcBef>
              <a:spcAft>
                <a:spcPts val="0"/>
              </a:spcAft>
              <a:buNone/>
            </a:pPr>
            <a:r>
              <a:rPr lang="en" sz="1800" dirty="0"/>
              <a:t>In week 8, we covered strings, lists, arrays and objects.</a:t>
            </a:r>
            <a:endParaRPr sz="1800" dirty="0"/>
          </a:p>
          <a:p>
            <a:pPr marL="0" lvl="0" indent="0" algn="l" rtl="0">
              <a:lnSpc>
                <a:spcPct val="115000"/>
              </a:lnSpc>
              <a:spcBef>
                <a:spcPts val="0"/>
              </a:spcBef>
              <a:spcAft>
                <a:spcPts val="0"/>
              </a:spcAft>
              <a:buNone/>
            </a:pPr>
            <a:endParaRPr sz="1800" dirty="0"/>
          </a:p>
          <a:p>
            <a:pPr marL="0" lvl="0" indent="0" algn="l" rtl="0">
              <a:lnSpc>
                <a:spcPct val="115000"/>
              </a:lnSpc>
              <a:spcBef>
                <a:spcPts val="0"/>
              </a:spcBef>
              <a:spcAft>
                <a:spcPts val="0"/>
              </a:spcAft>
              <a:buNone/>
            </a:pPr>
            <a:r>
              <a:rPr lang="en" sz="1800" dirty="0"/>
              <a:t>For those who weren’t here, we have provided those slides </a:t>
            </a:r>
            <a:br>
              <a:rPr lang="en" sz="1800" dirty="0"/>
            </a:br>
            <a:r>
              <a:rPr lang="en" sz="1800" dirty="0"/>
              <a:t>on #fop-revision in the Discord channel. We will only briefly</a:t>
            </a:r>
          </a:p>
          <a:p>
            <a:pPr marL="0" lvl="0" indent="0" algn="l" rtl="0">
              <a:lnSpc>
                <a:spcPct val="115000"/>
              </a:lnSpc>
              <a:spcBef>
                <a:spcPts val="0"/>
              </a:spcBef>
              <a:spcAft>
                <a:spcPts val="0"/>
              </a:spcAft>
              <a:buNone/>
            </a:pPr>
            <a:r>
              <a:rPr lang="en-AU" sz="1800" dirty="0"/>
              <a:t>c</a:t>
            </a:r>
            <a:r>
              <a:rPr lang="en" sz="1800" dirty="0"/>
              <a:t>over these things today.</a:t>
            </a:r>
            <a:endParaRPr sz="1800" dirty="0"/>
          </a:p>
        </p:txBody>
      </p:sp>
      <p:pic>
        <p:nvPicPr>
          <p:cNvPr id="106" name="Google Shape;106;g23a647e8e91_3_88"/>
          <p:cNvPicPr preferRelativeResize="0"/>
          <p:nvPr/>
        </p:nvPicPr>
        <p:blipFill>
          <a:blip r:embed="rId3">
            <a:alphaModFix/>
          </a:blip>
          <a:stretch>
            <a:fillRect/>
          </a:stretch>
        </p:blipFill>
        <p:spPr>
          <a:xfrm>
            <a:off x="7364525" y="3778925"/>
            <a:ext cx="1234850" cy="12225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D8F8A-B674-B4A4-BD78-C916BEB8D574}"/>
              </a:ext>
            </a:extLst>
          </p:cNvPr>
          <p:cNvSpPr>
            <a:spLocks noGrp="1"/>
          </p:cNvSpPr>
          <p:nvPr>
            <p:ph type="title"/>
          </p:nvPr>
        </p:nvSpPr>
        <p:spPr/>
        <p:txBody>
          <a:bodyPr>
            <a:normAutofit fontScale="90000"/>
          </a:bodyPr>
          <a:lstStyle/>
          <a:p>
            <a:r>
              <a:rPr lang="en-AU" dirty="0"/>
              <a:t>Solution to exceptions activity</a:t>
            </a:r>
          </a:p>
        </p:txBody>
      </p:sp>
      <p:sp>
        <p:nvSpPr>
          <p:cNvPr id="3" name="Text Placeholder 2">
            <a:extLst>
              <a:ext uri="{FF2B5EF4-FFF2-40B4-BE49-F238E27FC236}">
                <a16:creationId xmlns:a16="http://schemas.microsoft.com/office/drawing/2014/main" id="{A66B8203-9ACC-D99A-7136-CBDD4B9BB3BB}"/>
              </a:ext>
            </a:extLst>
          </p:cNvPr>
          <p:cNvSpPr>
            <a:spLocks noGrp="1"/>
          </p:cNvSpPr>
          <p:nvPr>
            <p:ph type="body" idx="1"/>
          </p:nvPr>
        </p:nvSpPr>
        <p:spPr/>
        <p:txBody>
          <a:bodyPr>
            <a:normAutofit fontScale="92500" lnSpcReduction="20000"/>
          </a:bodyPr>
          <a:lstStyle/>
          <a:p>
            <a:pPr marL="146050" indent="0">
              <a:buNone/>
            </a:pPr>
            <a:r>
              <a:rPr lang="en-US" dirty="0">
                <a:latin typeface="Consolas" panose="020B0609020204030204" pitchFamily="49" charset="0"/>
              </a:rPr>
              <a:t>def </a:t>
            </a:r>
            <a:r>
              <a:rPr lang="en-US" dirty="0" err="1">
                <a:latin typeface="Consolas" panose="020B0609020204030204" pitchFamily="49" charset="0"/>
              </a:rPr>
              <a:t>nameInput</a:t>
            </a:r>
            <a:r>
              <a:rPr lang="en-US" dirty="0">
                <a:latin typeface="Consolas" panose="020B0609020204030204" pitchFamily="49" charset="0"/>
              </a:rPr>
              <a:t>():</a:t>
            </a:r>
          </a:p>
          <a:p>
            <a:pPr marL="146050" indent="0">
              <a:buNone/>
            </a:pPr>
            <a:r>
              <a:rPr lang="en-US" dirty="0">
                <a:latin typeface="Consolas" panose="020B0609020204030204" pitchFamily="49" charset="0"/>
              </a:rPr>
              <a:t>    name = input("Please enter a name:")</a:t>
            </a:r>
          </a:p>
          <a:p>
            <a:pPr marL="146050" indent="0">
              <a:buNone/>
            </a:pPr>
            <a:r>
              <a:rPr lang="en-US" dirty="0">
                <a:latin typeface="Consolas" panose="020B0609020204030204" pitchFamily="49" charset="0"/>
              </a:rPr>
              <a:t>    if </a:t>
            </a:r>
            <a:r>
              <a:rPr lang="en-US" dirty="0" err="1">
                <a:latin typeface="Consolas" panose="020B0609020204030204" pitchFamily="49" charset="0"/>
              </a:rPr>
              <a:t>len</a:t>
            </a:r>
            <a:r>
              <a:rPr lang="en-US" dirty="0">
                <a:latin typeface="Consolas" panose="020B0609020204030204" pitchFamily="49" charset="0"/>
              </a:rPr>
              <a:t>(name) &lt; 4:</a:t>
            </a:r>
          </a:p>
          <a:p>
            <a:pPr marL="146050" indent="0">
              <a:buNone/>
            </a:pPr>
            <a:r>
              <a:rPr lang="en-US" dirty="0">
                <a:latin typeface="Consolas" panose="020B0609020204030204" pitchFamily="49" charset="0"/>
              </a:rPr>
              <a:t>        raise </a:t>
            </a:r>
            <a:r>
              <a:rPr lang="en-US" dirty="0" err="1">
                <a:latin typeface="Consolas" panose="020B0609020204030204" pitchFamily="49" charset="0"/>
              </a:rPr>
              <a:t>ValueError</a:t>
            </a:r>
            <a:r>
              <a:rPr lang="en-US" dirty="0">
                <a:latin typeface="Consolas" panose="020B0609020204030204" pitchFamily="49" charset="0"/>
              </a:rPr>
              <a:t>("Name is too short!")</a:t>
            </a:r>
          </a:p>
          <a:p>
            <a:pPr marL="146050" indent="0">
              <a:buNone/>
            </a:pPr>
            <a:r>
              <a:rPr lang="en-US" dirty="0">
                <a:latin typeface="Consolas" panose="020B0609020204030204" pitchFamily="49" charset="0"/>
              </a:rPr>
              <a:t>    return name</a:t>
            </a:r>
          </a:p>
          <a:p>
            <a:pPr marL="146050" indent="0">
              <a:buNone/>
            </a:pPr>
            <a:endParaRPr lang="en-US" dirty="0">
              <a:latin typeface="Consolas" panose="020B0609020204030204" pitchFamily="49" charset="0"/>
            </a:endParaRPr>
          </a:p>
          <a:p>
            <a:pPr marL="146050" indent="0">
              <a:buNone/>
            </a:pPr>
            <a:endParaRPr lang="en-US" dirty="0">
              <a:latin typeface="Consolas" panose="020B0609020204030204" pitchFamily="49" charset="0"/>
            </a:endParaRPr>
          </a:p>
          <a:p>
            <a:pPr marL="146050" indent="0">
              <a:buNone/>
            </a:pPr>
            <a:r>
              <a:rPr lang="en-US" dirty="0">
                <a:latin typeface="Consolas" panose="020B0609020204030204" pitchFamily="49" charset="0"/>
              </a:rPr>
              <a:t>try:</a:t>
            </a:r>
          </a:p>
          <a:p>
            <a:pPr marL="146050" indent="0">
              <a:buNone/>
            </a:pPr>
            <a:r>
              <a:rPr lang="en-US" dirty="0">
                <a:latin typeface="Consolas" panose="020B0609020204030204" pitchFamily="49" charset="0"/>
              </a:rPr>
              <a:t>    name = </a:t>
            </a:r>
            <a:r>
              <a:rPr lang="en-US" dirty="0" err="1">
                <a:latin typeface="Consolas" panose="020B0609020204030204" pitchFamily="49" charset="0"/>
              </a:rPr>
              <a:t>nameInput</a:t>
            </a:r>
            <a:r>
              <a:rPr lang="en-US" dirty="0">
                <a:latin typeface="Consolas" panose="020B0609020204030204" pitchFamily="49" charset="0"/>
              </a:rPr>
              <a:t>()</a:t>
            </a:r>
          </a:p>
          <a:p>
            <a:pPr marL="146050" indent="0">
              <a:buNone/>
            </a:pPr>
            <a:r>
              <a:rPr lang="en-US" dirty="0">
                <a:latin typeface="Consolas" panose="020B0609020204030204" pitchFamily="49" charset="0"/>
              </a:rPr>
              <a:t>except </a:t>
            </a:r>
            <a:r>
              <a:rPr lang="en-US" dirty="0" err="1">
                <a:latin typeface="Consolas" panose="020B0609020204030204" pitchFamily="49" charset="0"/>
              </a:rPr>
              <a:t>ValueError</a:t>
            </a:r>
            <a:r>
              <a:rPr lang="en-US" dirty="0">
                <a:latin typeface="Consolas" panose="020B0609020204030204" pitchFamily="49" charset="0"/>
              </a:rPr>
              <a:t> as e:</a:t>
            </a:r>
          </a:p>
          <a:p>
            <a:pPr marL="146050" indent="0">
              <a:buNone/>
            </a:pPr>
            <a:r>
              <a:rPr lang="en-US" dirty="0">
                <a:latin typeface="Consolas" panose="020B0609020204030204" pitchFamily="49" charset="0"/>
              </a:rPr>
              <a:t>    print("Error", e)</a:t>
            </a:r>
            <a:endParaRPr lang="en-AU" dirty="0">
              <a:latin typeface="Consolas" panose="020B0609020204030204" pitchFamily="49" charset="0"/>
            </a:endParaRPr>
          </a:p>
        </p:txBody>
      </p:sp>
    </p:spTree>
    <p:extLst>
      <p:ext uri="{BB962C8B-B14F-4D97-AF65-F5344CB8AC3E}">
        <p14:creationId xmlns:p14="http://schemas.microsoft.com/office/powerpoint/2010/main" val="39485967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2;p2">
            <a:extLst>
              <a:ext uri="{FF2B5EF4-FFF2-40B4-BE49-F238E27FC236}">
                <a16:creationId xmlns:a16="http://schemas.microsoft.com/office/drawing/2014/main" id="{AB677FE3-AD16-BD71-1E6D-BBF93061FF35}"/>
              </a:ext>
            </a:extLst>
          </p:cNvPr>
          <p:cNvSpPr txBox="1">
            <a:spLocks/>
          </p:cNvSpPr>
          <p:nvPr/>
        </p:nvSpPr>
        <p:spPr>
          <a:xfrm>
            <a:off x="3324386" y="4189617"/>
            <a:ext cx="2998922" cy="53520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rgbClr val="1A1A1A"/>
              </a:buClr>
              <a:buSzPct val="111111"/>
              <a:buFont typeface="Raleway"/>
              <a:buNone/>
              <a:tabLst/>
              <a:defRPr/>
            </a:pPr>
            <a:r>
              <a:rPr kumimoji="0" lang="en-AU" sz="1800" b="1" i="0" u="none" strike="noStrike" kern="0" cap="none" spc="0" normalizeH="0" baseline="0" noProof="0" dirty="0">
                <a:ln>
                  <a:noFill/>
                </a:ln>
                <a:solidFill>
                  <a:srgbClr val="1A1A1A"/>
                </a:solidFill>
                <a:effectLst/>
                <a:uLnTx/>
                <a:uFillTx/>
                <a:latin typeface="Raleway"/>
                <a:sym typeface="Raleway"/>
              </a:rPr>
              <a:t>4. Scripts and Automation</a:t>
            </a:r>
          </a:p>
        </p:txBody>
      </p:sp>
      <p:pic>
        <p:nvPicPr>
          <p:cNvPr id="1026" name="Picture 2" descr="Free Icon | Machine wheel">
            <a:extLst>
              <a:ext uri="{FF2B5EF4-FFF2-40B4-BE49-F238E27FC236}">
                <a16:creationId xmlns:a16="http://schemas.microsoft.com/office/drawing/2014/main" id="{F6948B22-1F65-AB67-1FE5-93F9317143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4756" y="2132631"/>
            <a:ext cx="1354487" cy="13544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ree Icon | Machine wheel">
            <a:extLst>
              <a:ext uri="{FF2B5EF4-FFF2-40B4-BE49-F238E27FC236}">
                <a16:creationId xmlns:a16="http://schemas.microsoft.com/office/drawing/2014/main" id="{E3949DC5-C707-23BD-E5D0-660997BEB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6797" y="1430132"/>
            <a:ext cx="1354487" cy="13544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69A9C2B-97A9-D17A-25E0-4E7606BA75AB}"/>
              </a:ext>
            </a:extLst>
          </p:cNvPr>
          <p:cNvSpPr txBox="1"/>
          <p:nvPr/>
        </p:nvSpPr>
        <p:spPr>
          <a:xfrm>
            <a:off x="2146515" y="1697064"/>
            <a:ext cx="1675459" cy="307777"/>
          </a:xfrm>
          <a:prstGeom prst="rect">
            <a:avLst/>
          </a:prstGeom>
          <a:noFill/>
        </p:spPr>
        <p:txBody>
          <a:bodyPr wrap="none" rtlCol="0">
            <a:spAutoFit/>
          </a:bodyPr>
          <a:lstStyle/>
          <a:p>
            <a:r>
              <a:rPr lang="en-AU" dirty="0">
                <a:latin typeface="Consolas" panose="020B0609020204030204" pitchFamily="49" charset="0"/>
              </a:rPr>
              <a:t>bash ./sweep.sh</a:t>
            </a:r>
          </a:p>
        </p:txBody>
      </p:sp>
      <p:sp>
        <p:nvSpPr>
          <p:cNvPr id="6" name="TextBox 5">
            <a:extLst>
              <a:ext uri="{FF2B5EF4-FFF2-40B4-BE49-F238E27FC236}">
                <a16:creationId xmlns:a16="http://schemas.microsoft.com/office/drawing/2014/main" id="{F307B79F-46AC-6E8E-4DD6-AD264D274490}"/>
              </a:ext>
            </a:extLst>
          </p:cNvPr>
          <p:cNvSpPr txBox="1"/>
          <p:nvPr/>
        </p:nvSpPr>
        <p:spPr>
          <a:xfrm rot="1174967">
            <a:off x="762161" y="2249451"/>
            <a:ext cx="2768707" cy="1384995"/>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AU" dirty="0">
                <a:solidFill>
                  <a:schemeClr val="bg1"/>
                </a:solidFill>
                <a:latin typeface="Consolas" panose="020B0609020204030204" pitchFamily="49" charset="0"/>
              </a:rPr>
              <a:t>07/09/2050 11:59:20 data=</a:t>
            </a:r>
          </a:p>
          <a:p>
            <a:r>
              <a:rPr lang="en-AU" dirty="0">
                <a:solidFill>
                  <a:schemeClr val="bg1"/>
                </a:solidFill>
                <a:latin typeface="Consolas" panose="020B0609020204030204" pitchFamily="49" charset="0"/>
              </a:rPr>
              <a:t>07/09/2050 11:59:22 data=</a:t>
            </a:r>
          </a:p>
          <a:p>
            <a:r>
              <a:rPr lang="en-AU" dirty="0">
                <a:solidFill>
                  <a:schemeClr val="bg1"/>
                </a:solidFill>
                <a:latin typeface="Consolas" panose="020B0609020204030204" pitchFamily="49" charset="0"/>
              </a:rPr>
              <a:t>07/09/2050 11:59:24 data=</a:t>
            </a:r>
          </a:p>
          <a:p>
            <a:r>
              <a:rPr lang="en-AU" dirty="0">
                <a:solidFill>
                  <a:schemeClr val="bg1"/>
                </a:solidFill>
                <a:latin typeface="Consolas" panose="020B0609020204030204" pitchFamily="49" charset="0"/>
              </a:rPr>
              <a:t>07/09/2050 11:59:26 data=</a:t>
            </a:r>
          </a:p>
          <a:p>
            <a:r>
              <a:rPr lang="en-AU" dirty="0">
                <a:solidFill>
                  <a:schemeClr val="bg1"/>
                </a:solidFill>
                <a:latin typeface="Consolas" panose="020B0609020204030204" pitchFamily="49" charset="0"/>
              </a:rPr>
              <a:t>07/09/2050 11:59:28 data=</a:t>
            </a:r>
          </a:p>
          <a:p>
            <a:endParaRPr lang="en-AU" dirty="0">
              <a:solidFill>
                <a:schemeClr val="bg1"/>
              </a:solidFill>
              <a:latin typeface="Consolas" panose="020B0609020204030204" pitchFamily="49" charset="0"/>
            </a:endParaRPr>
          </a:p>
        </p:txBody>
      </p:sp>
      <p:sp>
        <p:nvSpPr>
          <p:cNvPr id="7" name="TextBox 6">
            <a:extLst>
              <a:ext uri="{FF2B5EF4-FFF2-40B4-BE49-F238E27FC236}">
                <a16:creationId xmlns:a16="http://schemas.microsoft.com/office/drawing/2014/main" id="{5D4254CA-B304-76A1-9CB1-F7A1041C8A8D}"/>
              </a:ext>
            </a:extLst>
          </p:cNvPr>
          <p:cNvSpPr txBox="1"/>
          <p:nvPr/>
        </p:nvSpPr>
        <p:spPr>
          <a:xfrm>
            <a:off x="5724040" y="3298946"/>
            <a:ext cx="2768707" cy="30777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AU" dirty="0">
                <a:latin typeface="Consolas" panose="020B0609020204030204" pitchFamily="49" charset="0"/>
              </a:rPr>
              <a:t>cat data.csv | grep </a:t>
            </a:r>
            <a:r>
              <a:rPr lang="en-AU" dirty="0" err="1">
                <a:latin typeface="Consolas" panose="020B0609020204030204" pitchFamily="49" charset="0"/>
              </a:rPr>
              <a:t>ComSSA</a:t>
            </a:r>
            <a:endParaRPr lang="en-AU" dirty="0">
              <a:latin typeface="Consolas" panose="020B0609020204030204" pitchFamily="49" charset="0"/>
            </a:endParaRPr>
          </a:p>
        </p:txBody>
      </p:sp>
    </p:spTree>
    <p:extLst>
      <p:ext uri="{BB962C8B-B14F-4D97-AF65-F5344CB8AC3E}">
        <p14:creationId xmlns:p14="http://schemas.microsoft.com/office/powerpoint/2010/main" val="1833453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5"/>
          <p:cNvSpPr txBox="1">
            <a:spLocks noGrp="1"/>
          </p:cNvSpPr>
          <p:nvPr>
            <p:ph type="body" idx="1"/>
          </p:nvPr>
        </p:nvSpPr>
        <p:spPr>
          <a:xfrm>
            <a:off x="729450" y="1562274"/>
            <a:ext cx="7783500" cy="3007675"/>
          </a:xfrm>
          <a:prstGeom prst="rect">
            <a:avLst/>
          </a:prstGeom>
          <a:noFill/>
          <a:ln>
            <a:noFill/>
          </a:ln>
        </p:spPr>
        <p:txBody>
          <a:bodyPr spcFirstLastPara="1" wrap="square" lIns="91425" tIns="91425" rIns="91425" bIns="91425" anchor="t" anchorCtr="0">
            <a:normAutofit/>
          </a:bodyPr>
          <a:lstStyle/>
          <a:p>
            <a:pPr marL="146050" lvl="0" indent="0" algn="l" rtl="0">
              <a:lnSpc>
                <a:spcPct val="115000"/>
              </a:lnSpc>
              <a:spcBef>
                <a:spcPts val="0"/>
              </a:spcBef>
              <a:spcAft>
                <a:spcPts val="0"/>
              </a:spcAft>
              <a:buSzPts val="1300"/>
              <a:buNone/>
            </a:pPr>
            <a:r>
              <a:rPr lang="en-AU" sz="1800" dirty="0"/>
              <a:t>We have spent most of the unit learning Python in a Linux environment, while using some Linux commands to help us.</a:t>
            </a:r>
          </a:p>
          <a:p>
            <a:pPr marL="146050" lvl="0" indent="0" algn="l" rtl="0">
              <a:lnSpc>
                <a:spcPct val="115000"/>
              </a:lnSpc>
              <a:spcBef>
                <a:spcPts val="0"/>
              </a:spcBef>
              <a:spcAft>
                <a:spcPts val="0"/>
              </a:spcAft>
              <a:buSzPts val="1300"/>
              <a:buNone/>
            </a:pPr>
            <a:endParaRPr lang="en-AU" sz="1800" dirty="0"/>
          </a:p>
          <a:p>
            <a:pPr marL="146050" lvl="0" indent="0" algn="l" rtl="0">
              <a:lnSpc>
                <a:spcPct val="115000"/>
              </a:lnSpc>
              <a:spcBef>
                <a:spcPts val="0"/>
              </a:spcBef>
              <a:spcAft>
                <a:spcPts val="0"/>
              </a:spcAft>
              <a:buSzPts val="1300"/>
              <a:buNone/>
            </a:pPr>
            <a:r>
              <a:rPr lang="en-AU" sz="1800" dirty="0"/>
              <a:t>But we can also:</a:t>
            </a:r>
          </a:p>
          <a:p>
            <a:pPr lvl="0" algn="l" rtl="0">
              <a:lnSpc>
                <a:spcPct val="115000"/>
              </a:lnSpc>
              <a:spcBef>
                <a:spcPts val="0"/>
              </a:spcBef>
              <a:spcAft>
                <a:spcPts val="0"/>
              </a:spcAft>
              <a:buSzPts val="1300"/>
              <a:buFont typeface="Wingdings" panose="05000000000000000000" pitchFamily="2" charset="2"/>
              <a:buChar char="§"/>
            </a:pPr>
            <a:r>
              <a:rPr lang="en-AU" sz="1800" dirty="0"/>
              <a:t>Group Linux commands into scripts</a:t>
            </a:r>
          </a:p>
          <a:p>
            <a:pPr lvl="0" algn="l" rtl="0">
              <a:lnSpc>
                <a:spcPct val="115000"/>
              </a:lnSpc>
              <a:spcBef>
                <a:spcPts val="0"/>
              </a:spcBef>
              <a:spcAft>
                <a:spcPts val="0"/>
              </a:spcAft>
              <a:buSzPts val="1300"/>
              <a:buFont typeface="Wingdings" panose="05000000000000000000" pitchFamily="2" charset="2"/>
              <a:buChar char="§"/>
            </a:pPr>
            <a:r>
              <a:rPr lang="en-AU" sz="1800" dirty="0"/>
              <a:t>Introduce some extra features – variables, for loops etc</a:t>
            </a:r>
          </a:p>
        </p:txBody>
      </p:sp>
      <p:sp>
        <p:nvSpPr>
          <p:cNvPr id="341" name="Google Shape;341;p45"/>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Scripts and Automation</a:t>
            </a:r>
            <a:endParaRPr dirty="0"/>
          </a:p>
        </p:txBody>
      </p:sp>
    </p:spTree>
    <p:extLst>
      <p:ext uri="{BB962C8B-B14F-4D97-AF65-F5344CB8AC3E}">
        <p14:creationId xmlns:p14="http://schemas.microsoft.com/office/powerpoint/2010/main" val="885432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5"/>
          <p:cNvSpPr txBox="1">
            <a:spLocks noGrp="1"/>
          </p:cNvSpPr>
          <p:nvPr>
            <p:ph type="body" idx="1"/>
          </p:nvPr>
        </p:nvSpPr>
        <p:spPr>
          <a:xfrm>
            <a:off x="729450" y="1562274"/>
            <a:ext cx="7783500" cy="3007675"/>
          </a:xfrm>
          <a:prstGeom prst="rect">
            <a:avLst/>
          </a:prstGeom>
          <a:noFill/>
          <a:ln>
            <a:noFill/>
          </a:ln>
        </p:spPr>
        <p:txBody>
          <a:bodyPr spcFirstLastPara="1" wrap="square" lIns="91425" tIns="91425" rIns="91425" bIns="91425" anchor="t" anchorCtr="0">
            <a:normAutofit/>
          </a:bodyPr>
          <a:lstStyle/>
          <a:p>
            <a:pPr marL="146050" lvl="0" indent="0" algn="l" rtl="0">
              <a:lnSpc>
                <a:spcPct val="115000"/>
              </a:lnSpc>
              <a:spcBef>
                <a:spcPts val="0"/>
              </a:spcBef>
              <a:spcAft>
                <a:spcPts val="0"/>
              </a:spcAft>
              <a:buSzPts val="1300"/>
              <a:buNone/>
            </a:pPr>
            <a:r>
              <a:rPr lang="en-AU" sz="1800" dirty="0"/>
              <a:t>Parameter sweeps:</a:t>
            </a:r>
          </a:p>
          <a:p>
            <a:pPr marL="146050" lvl="0" indent="0" algn="l" rtl="0">
              <a:lnSpc>
                <a:spcPct val="115000"/>
              </a:lnSpc>
              <a:spcBef>
                <a:spcPts val="0"/>
              </a:spcBef>
              <a:spcAft>
                <a:spcPts val="0"/>
              </a:spcAft>
              <a:buSzPts val="1300"/>
              <a:buNone/>
            </a:pPr>
            <a:endParaRPr lang="en-AU" sz="1800" dirty="0"/>
          </a:p>
          <a:p>
            <a:r>
              <a:rPr lang="en-AU" sz="1800" b="1" dirty="0"/>
              <a:t>Base:</a:t>
            </a:r>
            <a:r>
              <a:rPr lang="en-AU" sz="1800" dirty="0"/>
              <a:t> Python code which can take command line arguments (</a:t>
            </a:r>
            <a:r>
              <a:rPr lang="en-AU" sz="1600" dirty="0" err="1">
                <a:latin typeface="Consolas" panose="020B0609020204030204" pitchFamily="49" charset="0"/>
              </a:rPr>
              <a:t>sys.argv</a:t>
            </a:r>
            <a:r>
              <a:rPr lang="en-AU" sz="1800" dirty="0"/>
              <a:t>)</a:t>
            </a:r>
          </a:p>
          <a:p>
            <a:r>
              <a:rPr lang="en-AU" sz="1800" b="1" dirty="0"/>
              <a:t>Driver</a:t>
            </a:r>
            <a:r>
              <a:rPr lang="en-AU" sz="1800" dirty="0"/>
              <a:t>: Bash script which generates values to send to Python code</a:t>
            </a:r>
          </a:p>
          <a:p>
            <a:endParaRPr lang="en-AU" sz="1800" b="1" dirty="0"/>
          </a:p>
          <a:p>
            <a:pPr marL="146050" indent="0">
              <a:buNone/>
            </a:pPr>
            <a:r>
              <a:rPr lang="en-AU" sz="1800" dirty="0"/>
              <a:t>Execute the driver		</a:t>
            </a:r>
            <a:r>
              <a:rPr lang="en-AU" sz="1600" dirty="0">
                <a:latin typeface="Consolas" panose="020B0609020204030204" pitchFamily="49" charset="0"/>
              </a:rPr>
              <a:t>&gt; ./driver.sh p1 p2 p3</a:t>
            </a:r>
          </a:p>
          <a:p>
            <a:pPr marL="146050" indent="0">
              <a:buNone/>
            </a:pPr>
            <a:r>
              <a:rPr lang="en-AU" sz="1800" dirty="0">
                <a:latin typeface="Lato" panose="020F0502020204030203" pitchFamily="34" charset="0"/>
                <a:ea typeface="Lato" panose="020F0502020204030203" pitchFamily="34" charset="0"/>
                <a:cs typeface="Lato" panose="020F0502020204030203" pitchFamily="34" charset="0"/>
              </a:rPr>
              <a:t>This runs the Python code</a:t>
            </a:r>
            <a:br>
              <a:rPr lang="en-AU" sz="1800" dirty="0">
                <a:latin typeface="Lato" panose="020F0502020204030203" pitchFamily="34" charset="0"/>
                <a:ea typeface="Lato" panose="020F0502020204030203" pitchFamily="34" charset="0"/>
                <a:cs typeface="Lato" panose="020F0502020204030203" pitchFamily="34" charset="0"/>
              </a:rPr>
            </a:br>
            <a:r>
              <a:rPr lang="en-AU" sz="1800" dirty="0">
                <a:latin typeface="Lato" panose="020F0502020204030203" pitchFamily="34" charset="0"/>
                <a:ea typeface="Lato" panose="020F0502020204030203" pitchFamily="34" charset="0"/>
                <a:cs typeface="Lato" panose="020F0502020204030203" pitchFamily="34" charset="0"/>
              </a:rPr>
              <a:t>Which ideally outputs to files</a:t>
            </a:r>
          </a:p>
        </p:txBody>
      </p:sp>
      <p:sp>
        <p:nvSpPr>
          <p:cNvPr id="341" name="Google Shape;341;p45"/>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Scripts and Automation</a:t>
            </a:r>
            <a:endParaRPr dirty="0"/>
          </a:p>
        </p:txBody>
      </p:sp>
      <p:sp>
        <p:nvSpPr>
          <p:cNvPr id="2" name="Right Brace 1">
            <a:extLst>
              <a:ext uri="{FF2B5EF4-FFF2-40B4-BE49-F238E27FC236}">
                <a16:creationId xmlns:a16="http://schemas.microsoft.com/office/drawing/2014/main" id="{7FD9D0E7-DC69-2BC3-7ADB-F26173F78F9D}"/>
              </a:ext>
            </a:extLst>
          </p:cNvPr>
          <p:cNvSpPr/>
          <p:nvPr/>
        </p:nvSpPr>
        <p:spPr>
          <a:xfrm rot="5400000">
            <a:off x="6412423" y="3219773"/>
            <a:ext cx="100740" cy="8369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3" name="TextBox 2">
            <a:extLst>
              <a:ext uri="{FF2B5EF4-FFF2-40B4-BE49-F238E27FC236}">
                <a16:creationId xmlns:a16="http://schemas.microsoft.com/office/drawing/2014/main" id="{648409B0-57B4-1DA1-9D1E-26624E4E2088}"/>
              </a:ext>
            </a:extLst>
          </p:cNvPr>
          <p:cNvSpPr txBox="1"/>
          <p:nvPr/>
        </p:nvSpPr>
        <p:spPr>
          <a:xfrm>
            <a:off x="5959098" y="3688597"/>
            <a:ext cx="1088760" cy="307777"/>
          </a:xfrm>
          <a:prstGeom prst="rect">
            <a:avLst/>
          </a:prstGeom>
          <a:noFill/>
        </p:spPr>
        <p:txBody>
          <a:bodyPr wrap="none" rtlCol="0">
            <a:spAutoFit/>
          </a:bodyPr>
          <a:lstStyle/>
          <a:p>
            <a:r>
              <a:rPr lang="en-AU" dirty="0">
                <a:latin typeface="Lato" panose="020F0502020204030203" pitchFamily="34" charset="0"/>
                <a:ea typeface="Lato" panose="020F0502020204030203" pitchFamily="34" charset="0"/>
                <a:cs typeface="Lato" panose="020F0502020204030203" pitchFamily="34" charset="0"/>
              </a:rPr>
              <a:t>parameters</a:t>
            </a:r>
          </a:p>
        </p:txBody>
      </p:sp>
    </p:spTree>
    <p:extLst>
      <p:ext uri="{BB962C8B-B14F-4D97-AF65-F5344CB8AC3E}">
        <p14:creationId xmlns:p14="http://schemas.microsoft.com/office/powerpoint/2010/main" val="733882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5"/>
          <p:cNvSpPr txBox="1">
            <a:spLocks noGrp="1"/>
          </p:cNvSpPr>
          <p:nvPr>
            <p:ph type="body" idx="1"/>
          </p:nvPr>
        </p:nvSpPr>
        <p:spPr>
          <a:xfrm>
            <a:off x="729450" y="1562274"/>
            <a:ext cx="7783500" cy="3007675"/>
          </a:xfrm>
          <a:prstGeom prst="rect">
            <a:avLst/>
          </a:prstGeom>
          <a:noFill/>
          <a:ln>
            <a:noFill/>
          </a:ln>
        </p:spPr>
        <p:txBody>
          <a:bodyPr spcFirstLastPara="1" wrap="square" lIns="91425" tIns="91425" rIns="91425" bIns="91425" anchor="t" anchorCtr="0">
            <a:normAutofit/>
          </a:bodyPr>
          <a:lstStyle/>
          <a:p>
            <a:pPr marL="146050" lvl="0" indent="0" algn="l" rtl="0">
              <a:lnSpc>
                <a:spcPct val="115000"/>
              </a:lnSpc>
              <a:spcBef>
                <a:spcPts val="0"/>
              </a:spcBef>
              <a:spcAft>
                <a:spcPts val="0"/>
              </a:spcAft>
              <a:buSzPts val="1300"/>
              <a:buNone/>
            </a:pPr>
            <a:r>
              <a:rPr lang="en-AU" sz="1800" dirty="0">
                <a:latin typeface="Lato" panose="020F0502020204030203" pitchFamily="34" charset="0"/>
                <a:ea typeface="Lato" panose="020F0502020204030203" pitchFamily="34" charset="0"/>
                <a:cs typeface="Lato" panose="020F0502020204030203" pitchFamily="34" charset="0"/>
              </a:rPr>
              <a:t>Linux allows us to do lots of things:</a:t>
            </a:r>
          </a:p>
          <a:p>
            <a:pPr marL="146050" lvl="0" indent="0" algn="l" rtl="0">
              <a:lnSpc>
                <a:spcPct val="115000"/>
              </a:lnSpc>
              <a:spcBef>
                <a:spcPts val="0"/>
              </a:spcBef>
              <a:spcAft>
                <a:spcPts val="0"/>
              </a:spcAft>
              <a:buSzPts val="1300"/>
              <a:buNone/>
            </a:pPr>
            <a:endParaRPr lang="en-AU" sz="1800" dirty="0">
              <a:latin typeface="Lato" panose="020F0502020204030203" pitchFamily="34" charset="0"/>
              <a:ea typeface="Lato" panose="020F0502020204030203" pitchFamily="34" charset="0"/>
              <a:cs typeface="Lato" panose="020F0502020204030203" pitchFamily="34" charset="0"/>
            </a:endParaRPr>
          </a:p>
          <a:p>
            <a:pPr marL="146050" lvl="0" indent="0" algn="l" rtl="0">
              <a:lnSpc>
                <a:spcPct val="115000"/>
              </a:lnSpc>
              <a:spcBef>
                <a:spcPts val="0"/>
              </a:spcBef>
              <a:spcAft>
                <a:spcPts val="0"/>
              </a:spcAft>
              <a:buSzPts val="1300"/>
              <a:buNone/>
            </a:pPr>
            <a:r>
              <a:rPr lang="en-AU" sz="1800" dirty="0">
                <a:latin typeface="Lato" panose="020F0502020204030203" pitchFamily="34" charset="0"/>
                <a:ea typeface="Lato" panose="020F0502020204030203" pitchFamily="34" charset="0"/>
                <a:cs typeface="Lato" panose="020F0502020204030203" pitchFamily="34" charset="0"/>
              </a:rPr>
              <a:t>&gt;   Direct output to a file – e.g.   history &gt; hist.txt</a:t>
            </a:r>
          </a:p>
          <a:p>
            <a:pPr marL="146050" lvl="0" indent="0" algn="l" rtl="0">
              <a:lnSpc>
                <a:spcPct val="115000"/>
              </a:lnSpc>
              <a:spcBef>
                <a:spcPts val="0"/>
              </a:spcBef>
              <a:spcAft>
                <a:spcPts val="0"/>
              </a:spcAft>
              <a:buSzPts val="1300"/>
              <a:buNone/>
            </a:pPr>
            <a:r>
              <a:rPr lang="en-AU" sz="1800" dirty="0">
                <a:latin typeface="Lato" panose="020F0502020204030203" pitchFamily="34" charset="0"/>
                <a:ea typeface="Lato" panose="020F0502020204030203" pitchFamily="34" charset="0"/>
                <a:cs typeface="Lato" panose="020F0502020204030203" pitchFamily="34" charset="0"/>
              </a:rPr>
              <a:t>&lt;   Receive input from a file  e.g.   python3 calc.py &lt; inputs.txt</a:t>
            </a:r>
            <a:br>
              <a:rPr lang="en-AU" sz="1800" dirty="0">
                <a:latin typeface="Lato" panose="020F0502020204030203" pitchFamily="34" charset="0"/>
                <a:ea typeface="Lato" panose="020F0502020204030203" pitchFamily="34" charset="0"/>
                <a:cs typeface="Lato" panose="020F0502020204030203" pitchFamily="34" charset="0"/>
              </a:rPr>
            </a:br>
            <a:r>
              <a:rPr lang="en-AU" sz="1800" dirty="0">
                <a:latin typeface="Lato" panose="020F0502020204030203" pitchFamily="34" charset="0"/>
                <a:ea typeface="Lato" panose="020F0502020204030203" pitchFamily="34" charset="0"/>
                <a:cs typeface="Lato" panose="020F0502020204030203" pitchFamily="34" charset="0"/>
              </a:rPr>
              <a:t>|    Use the output from one command as input for the next</a:t>
            </a:r>
            <a:br>
              <a:rPr lang="en-AU" sz="1800" dirty="0">
                <a:latin typeface="Lato" panose="020F0502020204030203" pitchFamily="34" charset="0"/>
                <a:ea typeface="Lato" panose="020F0502020204030203" pitchFamily="34" charset="0"/>
                <a:cs typeface="Lato" panose="020F0502020204030203" pitchFamily="34" charset="0"/>
              </a:rPr>
            </a:br>
            <a:r>
              <a:rPr lang="en-AU" sz="1800" dirty="0">
                <a:latin typeface="Lato" panose="020F0502020204030203" pitchFamily="34" charset="0"/>
                <a:ea typeface="Lato" panose="020F0502020204030203" pitchFamily="34" charset="0"/>
                <a:cs typeface="Lato" panose="020F0502020204030203" pitchFamily="34" charset="0"/>
              </a:rPr>
              <a:t>                                                 e.g. cat data.csv | grep </a:t>
            </a:r>
            <a:r>
              <a:rPr lang="en-AU" sz="1800" dirty="0" err="1">
                <a:latin typeface="Lato" panose="020F0502020204030203" pitchFamily="34" charset="0"/>
                <a:ea typeface="Lato" panose="020F0502020204030203" pitchFamily="34" charset="0"/>
                <a:cs typeface="Lato" panose="020F0502020204030203" pitchFamily="34" charset="0"/>
              </a:rPr>
              <a:t>ComSSA</a:t>
            </a:r>
            <a:endParaRPr lang="en-AU" sz="1800" dirty="0">
              <a:latin typeface="Lato" panose="020F0502020204030203" pitchFamily="34" charset="0"/>
              <a:ea typeface="Lato" panose="020F0502020204030203" pitchFamily="34" charset="0"/>
              <a:cs typeface="Lato" panose="020F0502020204030203" pitchFamily="34" charset="0"/>
            </a:endParaRPr>
          </a:p>
        </p:txBody>
      </p:sp>
      <p:sp>
        <p:nvSpPr>
          <p:cNvPr id="341" name="Google Shape;341;p45"/>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Command line arguments</a:t>
            </a:r>
            <a:endParaRPr dirty="0"/>
          </a:p>
        </p:txBody>
      </p:sp>
    </p:spTree>
    <p:extLst>
      <p:ext uri="{BB962C8B-B14F-4D97-AF65-F5344CB8AC3E}">
        <p14:creationId xmlns:p14="http://schemas.microsoft.com/office/powerpoint/2010/main" val="7589912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0"/>
          <p:cNvSpPr txBox="1">
            <a:spLocks noGrp="1"/>
          </p:cNvSpPr>
          <p:nvPr>
            <p:ph type="body" idx="1"/>
          </p:nvPr>
        </p:nvSpPr>
        <p:spPr>
          <a:xfrm>
            <a:off x="729450" y="1562275"/>
            <a:ext cx="7783500" cy="2777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r>
              <a:rPr lang="en" sz="1700">
                <a:latin typeface="Lato"/>
                <a:ea typeface="Lato"/>
                <a:cs typeface="Lato"/>
                <a:sym typeface="Lato"/>
              </a:rPr>
              <a:t>An object is a instance of a class. Classes have </a:t>
            </a:r>
            <a:r>
              <a:rPr lang="en" sz="1700" i="1">
                <a:latin typeface="Lato"/>
                <a:ea typeface="Lato"/>
                <a:cs typeface="Lato"/>
                <a:sym typeface="Lato"/>
              </a:rPr>
              <a:t>attributes.</a:t>
            </a:r>
            <a:endParaRPr sz="1700">
              <a:latin typeface="Lato"/>
              <a:ea typeface="Lato"/>
              <a:cs typeface="Lato"/>
              <a:sym typeface="Lato"/>
            </a:endParaRPr>
          </a:p>
          <a:p>
            <a:pPr marL="0" lvl="0" indent="0" algn="l" rtl="0">
              <a:lnSpc>
                <a:spcPct val="115000"/>
              </a:lnSpc>
              <a:spcBef>
                <a:spcPts val="0"/>
              </a:spcBef>
              <a:spcAft>
                <a:spcPts val="0"/>
              </a:spcAft>
              <a:buSzPts val="1300"/>
              <a:buNone/>
            </a:pPr>
            <a:endParaRPr sz="1700">
              <a:latin typeface="Lato"/>
              <a:ea typeface="Lato"/>
              <a:cs typeface="Lato"/>
              <a:sym typeface="Lato"/>
            </a:endParaRPr>
          </a:p>
          <a:p>
            <a:pPr marL="285750" lvl="0" indent="-285750" algn="l" rtl="0">
              <a:lnSpc>
                <a:spcPct val="115000"/>
              </a:lnSpc>
              <a:spcBef>
                <a:spcPts val="0"/>
              </a:spcBef>
              <a:spcAft>
                <a:spcPts val="0"/>
              </a:spcAft>
              <a:buSzPts val="1300"/>
              <a:buChar char="●"/>
            </a:pPr>
            <a:r>
              <a:rPr lang="en" sz="1700">
                <a:latin typeface="Lato"/>
                <a:ea typeface="Lato"/>
                <a:cs typeface="Lato"/>
                <a:sym typeface="Lato"/>
              </a:rPr>
              <a:t>This room has a building number, a room number, </a:t>
            </a:r>
            <a:br>
              <a:rPr lang="en" sz="1700">
                <a:latin typeface="Lato"/>
                <a:ea typeface="Lato"/>
                <a:cs typeface="Lato"/>
                <a:sym typeface="Lato"/>
              </a:rPr>
            </a:br>
            <a:r>
              <a:rPr lang="en" sz="1700">
                <a:latin typeface="Lato"/>
                <a:ea typeface="Lato"/>
                <a:cs typeface="Lato"/>
                <a:sym typeface="Lato"/>
              </a:rPr>
              <a:t>and the number of people it is allowed to hold.</a:t>
            </a:r>
            <a:br>
              <a:rPr lang="en" sz="1700">
                <a:latin typeface="Lato"/>
                <a:ea typeface="Lato"/>
                <a:cs typeface="Lato"/>
                <a:sym typeface="Lato"/>
              </a:rPr>
            </a:br>
            <a:endParaRPr sz="1700">
              <a:latin typeface="Lato"/>
              <a:ea typeface="Lato"/>
              <a:cs typeface="Lato"/>
              <a:sym typeface="Lato"/>
            </a:endParaRPr>
          </a:p>
          <a:p>
            <a:pPr marL="285750" lvl="0" indent="-285750" algn="l" rtl="0">
              <a:lnSpc>
                <a:spcPct val="115000"/>
              </a:lnSpc>
              <a:spcBef>
                <a:spcPts val="0"/>
              </a:spcBef>
              <a:spcAft>
                <a:spcPts val="0"/>
              </a:spcAft>
              <a:buSzPts val="1300"/>
              <a:buChar char="●"/>
            </a:pPr>
            <a:r>
              <a:rPr lang="en" sz="1700">
                <a:latin typeface="Lato"/>
                <a:ea typeface="Lato"/>
                <a:cs typeface="Lato"/>
                <a:sym typeface="Lato"/>
              </a:rPr>
              <a:t>A cat or dog has a breed, a name and a date of birth.</a:t>
            </a:r>
            <a:br>
              <a:rPr lang="en" sz="1700">
                <a:latin typeface="Lato"/>
                <a:ea typeface="Lato"/>
                <a:cs typeface="Lato"/>
                <a:sym typeface="Lato"/>
              </a:rPr>
            </a:br>
            <a:endParaRPr sz="1700">
              <a:latin typeface="Lato"/>
              <a:ea typeface="Lato"/>
              <a:cs typeface="Lato"/>
              <a:sym typeface="Lato"/>
            </a:endParaRPr>
          </a:p>
          <a:p>
            <a:pPr marL="285750" lvl="0" indent="-285750" algn="l" rtl="0">
              <a:lnSpc>
                <a:spcPct val="115000"/>
              </a:lnSpc>
              <a:spcBef>
                <a:spcPts val="0"/>
              </a:spcBef>
              <a:spcAft>
                <a:spcPts val="0"/>
              </a:spcAft>
              <a:buSzPts val="1300"/>
              <a:buChar char="●"/>
            </a:pPr>
            <a:r>
              <a:rPr lang="en" sz="1700">
                <a:latin typeface="Lato"/>
                <a:ea typeface="Lato"/>
                <a:cs typeface="Lato"/>
                <a:sym typeface="Lato"/>
              </a:rPr>
              <a:t>A student has a student ID number and a name.</a:t>
            </a:r>
            <a:endParaRPr/>
          </a:p>
        </p:txBody>
      </p:sp>
      <p:sp>
        <p:nvSpPr>
          <p:cNvPr id="291" name="Google Shape;291;p10"/>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Objects</a:t>
            </a:r>
            <a:endParaRPr/>
          </a:p>
        </p:txBody>
      </p:sp>
      <p:sp>
        <p:nvSpPr>
          <p:cNvPr id="292" name="Google Shape;292;p10"/>
          <p:cNvSpPr/>
          <p:nvPr/>
        </p:nvSpPr>
        <p:spPr>
          <a:xfrm>
            <a:off x="7353945" y="3559978"/>
            <a:ext cx="906651" cy="883403"/>
          </a:xfrm>
          <a:prstGeom prst="ellipse">
            <a:avLst/>
          </a:prstGeom>
          <a:solidFill>
            <a:schemeClr val="accent6"/>
          </a:solidFill>
          <a:ln w="25400" cap="flat" cmpd="sng">
            <a:solidFill>
              <a:srgbClr val="BA86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93" name="Google Shape;293;p10"/>
          <p:cNvCxnSpPr>
            <a:stCxn id="292" idx="1"/>
            <a:endCxn id="294" idx="5"/>
          </p:cNvCxnSpPr>
          <p:nvPr/>
        </p:nvCxnSpPr>
        <p:spPr>
          <a:xfrm rot="10800000">
            <a:off x="7250021" y="3469749"/>
            <a:ext cx="236700" cy="219600"/>
          </a:xfrm>
          <a:prstGeom prst="straightConnector1">
            <a:avLst/>
          </a:prstGeom>
          <a:noFill/>
          <a:ln w="9525" cap="flat" cmpd="sng">
            <a:solidFill>
              <a:srgbClr val="159886"/>
            </a:solidFill>
            <a:prstDash val="solid"/>
            <a:round/>
            <a:headEnd type="none" w="sm" len="sm"/>
            <a:tailEnd type="none" w="sm" len="sm"/>
          </a:ln>
        </p:spPr>
      </p:cxnSp>
      <p:cxnSp>
        <p:nvCxnSpPr>
          <p:cNvPr id="295" name="Google Shape;295;p10"/>
          <p:cNvCxnSpPr>
            <a:stCxn id="292" idx="3"/>
            <a:endCxn id="296" idx="7"/>
          </p:cNvCxnSpPr>
          <p:nvPr/>
        </p:nvCxnSpPr>
        <p:spPr>
          <a:xfrm flipH="1">
            <a:off x="7231121" y="4314010"/>
            <a:ext cx="255600" cy="243300"/>
          </a:xfrm>
          <a:prstGeom prst="straightConnector1">
            <a:avLst/>
          </a:prstGeom>
          <a:noFill/>
          <a:ln w="9525" cap="flat" cmpd="sng">
            <a:solidFill>
              <a:srgbClr val="565656"/>
            </a:solidFill>
            <a:prstDash val="solid"/>
            <a:round/>
            <a:headEnd type="none" w="sm" len="sm"/>
            <a:tailEnd type="none" w="sm" len="sm"/>
          </a:ln>
        </p:spPr>
      </p:cxnSp>
      <p:cxnSp>
        <p:nvCxnSpPr>
          <p:cNvPr id="297" name="Google Shape;297;p10"/>
          <p:cNvCxnSpPr>
            <a:stCxn id="292" idx="5"/>
            <a:endCxn id="298" idx="1"/>
          </p:cNvCxnSpPr>
          <p:nvPr/>
        </p:nvCxnSpPr>
        <p:spPr>
          <a:xfrm>
            <a:off x="8127820" y="4314010"/>
            <a:ext cx="239100" cy="196800"/>
          </a:xfrm>
          <a:prstGeom prst="straightConnector1">
            <a:avLst/>
          </a:prstGeom>
          <a:noFill/>
          <a:ln w="9525" cap="flat" cmpd="sng">
            <a:solidFill>
              <a:srgbClr val="565656"/>
            </a:solidFill>
            <a:prstDash val="solid"/>
            <a:round/>
            <a:headEnd type="none" w="sm" len="sm"/>
            <a:tailEnd type="none" w="sm" len="sm"/>
          </a:ln>
        </p:spPr>
      </p:cxnSp>
      <p:sp>
        <p:nvSpPr>
          <p:cNvPr id="296" name="Google Shape;296;p10"/>
          <p:cNvSpPr/>
          <p:nvPr/>
        </p:nvSpPr>
        <p:spPr>
          <a:xfrm>
            <a:off x="6993103" y="4516895"/>
            <a:ext cx="278969" cy="276605"/>
          </a:xfrm>
          <a:prstGeom prst="ellipse">
            <a:avLst/>
          </a:prstGeom>
          <a:solidFill>
            <a:schemeClr val="accent2"/>
          </a:solidFill>
          <a:ln w="25400" cap="flat" cmpd="sng">
            <a:solidFill>
              <a:srgbClr val="4D77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4" name="Google Shape;294;p10"/>
          <p:cNvSpPr/>
          <p:nvPr/>
        </p:nvSpPr>
        <p:spPr>
          <a:xfrm>
            <a:off x="7011969" y="3233775"/>
            <a:ext cx="278969" cy="276605"/>
          </a:xfrm>
          <a:prstGeom prst="ellipse">
            <a:avLst/>
          </a:prstGeom>
          <a:solidFill>
            <a:schemeClr val="accent2"/>
          </a:solidFill>
          <a:ln w="25400" cap="flat" cmpd="sng">
            <a:solidFill>
              <a:srgbClr val="4D77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8" name="Google Shape;298;p10"/>
          <p:cNvSpPr/>
          <p:nvPr/>
        </p:nvSpPr>
        <p:spPr>
          <a:xfrm>
            <a:off x="8325929" y="4470399"/>
            <a:ext cx="278969" cy="276605"/>
          </a:xfrm>
          <a:prstGeom prst="ellipse">
            <a:avLst/>
          </a:prstGeom>
          <a:solidFill>
            <a:schemeClr val="accent2"/>
          </a:solidFill>
          <a:ln w="25400" cap="flat" cmpd="sng">
            <a:solidFill>
              <a:srgbClr val="4D77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1"/>
          <p:cNvSpPr txBox="1">
            <a:spLocks noGrp="1"/>
          </p:cNvSpPr>
          <p:nvPr>
            <p:ph type="body" idx="1"/>
          </p:nvPr>
        </p:nvSpPr>
        <p:spPr>
          <a:xfrm>
            <a:off x="729450" y="1562275"/>
            <a:ext cx="7783500" cy="2777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r>
              <a:rPr lang="en" sz="1700">
                <a:latin typeface="Lato"/>
                <a:ea typeface="Lato"/>
                <a:cs typeface="Lato"/>
                <a:sym typeface="Lato"/>
              </a:rPr>
              <a:t>An object is a instance of a class. Classes also have </a:t>
            </a:r>
            <a:r>
              <a:rPr lang="en" sz="1700" i="1">
                <a:latin typeface="Lato"/>
                <a:ea typeface="Lato"/>
                <a:cs typeface="Lato"/>
                <a:sym typeface="Lato"/>
              </a:rPr>
              <a:t>methods.</a:t>
            </a:r>
            <a:endParaRPr sz="1700">
              <a:latin typeface="Lato"/>
              <a:ea typeface="Lato"/>
              <a:cs typeface="Lato"/>
              <a:sym typeface="Lato"/>
            </a:endParaRPr>
          </a:p>
          <a:p>
            <a:pPr marL="0" lvl="0" indent="0" algn="l" rtl="0">
              <a:lnSpc>
                <a:spcPct val="115000"/>
              </a:lnSpc>
              <a:spcBef>
                <a:spcPts val="0"/>
              </a:spcBef>
              <a:spcAft>
                <a:spcPts val="0"/>
              </a:spcAft>
              <a:buSzPts val="1300"/>
              <a:buNone/>
            </a:pPr>
            <a:endParaRPr sz="1700">
              <a:latin typeface="Lato"/>
              <a:ea typeface="Lato"/>
              <a:cs typeface="Lato"/>
              <a:sym typeface="Lato"/>
            </a:endParaRPr>
          </a:p>
          <a:p>
            <a:pPr marL="285750" lvl="0" indent="-285750" algn="l" rtl="0">
              <a:lnSpc>
                <a:spcPct val="115000"/>
              </a:lnSpc>
              <a:spcBef>
                <a:spcPts val="0"/>
              </a:spcBef>
              <a:spcAft>
                <a:spcPts val="0"/>
              </a:spcAft>
              <a:buSzPts val="1300"/>
              <a:buChar char="●"/>
            </a:pPr>
            <a:r>
              <a:rPr lang="en" sz="1700">
                <a:latin typeface="Lato"/>
                <a:ea typeface="Lato"/>
                <a:cs typeface="Lato"/>
                <a:sym typeface="Lato"/>
              </a:rPr>
              <a:t>Methods are functions that belong to classes. They </a:t>
            </a:r>
            <a:r>
              <a:rPr lang="en" sz="1700" i="1">
                <a:latin typeface="Lato"/>
                <a:ea typeface="Lato"/>
                <a:cs typeface="Lato"/>
                <a:sym typeface="Lato"/>
              </a:rPr>
              <a:t>do</a:t>
            </a:r>
            <a:r>
              <a:rPr lang="en" sz="1700">
                <a:latin typeface="Lato"/>
                <a:ea typeface="Lato"/>
                <a:cs typeface="Lato"/>
                <a:sym typeface="Lato"/>
              </a:rPr>
              <a:t> stuff.</a:t>
            </a:r>
            <a:br>
              <a:rPr lang="en" sz="1700">
                <a:latin typeface="Lato"/>
                <a:ea typeface="Lato"/>
                <a:cs typeface="Lato"/>
                <a:sym typeface="Lato"/>
              </a:rPr>
            </a:br>
            <a:endParaRPr sz="1700">
              <a:latin typeface="Lato"/>
              <a:ea typeface="Lato"/>
              <a:cs typeface="Lato"/>
              <a:sym typeface="Lato"/>
            </a:endParaRPr>
          </a:p>
          <a:p>
            <a:pPr marL="285750" lvl="0" indent="-285750" algn="l" rtl="0">
              <a:lnSpc>
                <a:spcPct val="115000"/>
              </a:lnSpc>
              <a:spcBef>
                <a:spcPts val="0"/>
              </a:spcBef>
              <a:spcAft>
                <a:spcPts val="0"/>
              </a:spcAft>
              <a:buSzPts val="1300"/>
              <a:buChar char="●"/>
            </a:pPr>
            <a:r>
              <a:rPr lang="en" sz="1700">
                <a:latin typeface="Lato"/>
                <a:ea typeface="Lato"/>
                <a:cs typeface="Lato"/>
                <a:sym typeface="Lato"/>
              </a:rPr>
              <a:t>What are some methods a Cat class might have?</a:t>
            </a:r>
            <a:br>
              <a:rPr lang="en" sz="1700">
                <a:latin typeface="Lato"/>
                <a:ea typeface="Lato"/>
                <a:cs typeface="Lato"/>
                <a:sym typeface="Lato"/>
              </a:rPr>
            </a:br>
            <a:r>
              <a:rPr lang="en" sz="1700">
                <a:latin typeface="Lato"/>
                <a:ea typeface="Lato"/>
                <a:cs typeface="Lato"/>
                <a:sym typeface="Lato"/>
              </a:rPr>
              <a:t>(Not technical at all – think of an actual cat)</a:t>
            </a:r>
            <a:endParaRPr/>
          </a:p>
        </p:txBody>
      </p:sp>
      <p:sp>
        <p:nvSpPr>
          <p:cNvPr id="304" name="Google Shape;304;p11"/>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Objects</a:t>
            </a:r>
            <a:endParaRPr/>
          </a:p>
        </p:txBody>
      </p:sp>
      <p:sp>
        <p:nvSpPr>
          <p:cNvPr id="305" name="Google Shape;305;p11"/>
          <p:cNvSpPr/>
          <p:nvPr/>
        </p:nvSpPr>
        <p:spPr>
          <a:xfrm>
            <a:off x="7353945" y="3559978"/>
            <a:ext cx="906651" cy="883403"/>
          </a:xfrm>
          <a:prstGeom prst="ellipse">
            <a:avLst/>
          </a:prstGeom>
          <a:solidFill>
            <a:schemeClr val="accent6"/>
          </a:solidFill>
          <a:ln w="25400" cap="flat" cmpd="sng">
            <a:solidFill>
              <a:srgbClr val="BA86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06" name="Google Shape;306;p11"/>
          <p:cNvCxnSpPr>
            <a:stCxn id="305" idx="1"/>
            <a:endCxn id="307" idx="5"/>
          </p:cNvCxnSpPr>
          <p:nvPr/>
        </p:nvCxnSpPr>
        <p:spPr>
          <a:xfrm rot="10800000">
            <a:off x="7250021" y="3469749"/>
            <a:ext cx="236700" cy="219600"/>
          </a:xfrm>
          <a:prstGeom prst="straightConnector1">
            <a:avLst/>
          </a:prstGeom>
          <a:noFill/>
          <a:ln w="9525" cap="flat" cmpd="sng">
            <a:solidFill>
              <a:srgbClr val="159886"/>
            </a:solidFill>
            <a:prstDash val="solid"/>
            <a:round/>
            <a:headEnd type="none" w="sm" len="sm"/>
            <a:tailEnd type="none" w="sm" len="sm"/>
          </a:ln>
        </p:spPr>
      </p:cxnSp>
      <p:cxnSp>
        <p:nvCxnSpPr>
          <p:cNvPr id="308" name="Google Shape;308;p11"/>
          <p:cNvCxnSpPr>
            <a:stCxn id="305" idx="3"/>
            <a:endCxn id="309" idx="7"/>
          </p:cNvCxnSpPr>
          <p:nvPr/>
        </p:nvCxnSpPr>
        <p:spPr>
          <a:xfrm flipH="1">
            <a:off x="7231121" y="4314010"/>
            <a:ext cx="255600" cy="243300"/>
          </a:xfrm>
          <a:prstGeom prst="straightConnector1">
            <a:avLst/>
          </a:prstGeom>
          <a:noFill/>
          <a:ln w="9525" cap="flat" cmpd="sng">
            <a:solidFill>
              <a:srgbClr val="565656"/>
            </a:solidFill>
            <a:prstDash val="solid"/>
            <a:round/>
            <a:headEnd type="none" w="sm" len="sm"/>
            <a:tailEnd type="none" w="sm" len="sm"/>
          </a:ln>
        </p:spPr>
      </p:cxnSp>
      <p:cxnSp>
        <p:nvCxnSpPr>
          <p:cNvPr id="310" name="Google Shape;310;p11"/>
          <p:cNvCxnSpPr>
            <a:stCxn id="305" idx="5"/>
            <a:endCxn id="311" idx="1"/>
          </p:cNvCxnSpPr>
          <p:nvPr/>
        </p:nvCxnSpPr>
        <p:spPr>
          <a:xfrm>
            <a:off x="8127820" y="4314010"/>
            <a:ext cx="239100" cy="196800"/>
          </a:xfrm>
          <a:prstGeom prst="straightConnector1">
            <a:avLst/>
          </a:prstGeom>
          <a:noFill/>
          <a:ln w="9525" cap="flat" cmpd="sng">
            <a:solidFill>
              <a:srgbClr val="565656"/>
            </a:solidFill>
            <a:prstDash val="solid"/>
            <a:round/>
            <a:headEnd type="none" w="sm" len="sm"/>
            <a:tailEnd type="none" w="sm" len="sm"/>
          </a:ln>
        </p:spPr>
      </p:cxnSp>
      <p:sp>
        <p:nvSpPr>
          <p:cNvPr id="309" name="Google Shape;309;p11"/>
          <p:cNvSpPr/>
          <p:nvPr/>
        </p:nvSpPr>
        <p:spPr>
          <a:xfrm>
            <a:off x="6993103" y="4516895"/>
            <a:ext cx="278969" cy="276605"/>
          </a:xfrm>
          <a:prstGeom prst="ellipse">
            <a:avLst/>
          </a:prstGeom>
          <a:solidFill>
            <a:schemeClr val="accent2"/>
          </a:solidFill>
          <a:ln w="25400" cap="flat" cmpd="sng">
            <a:solidFill>
              <a:srgbClr val="4D77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7" name="Google Shape;307;p11"/>
          <p:cNvSpPr/>
          <p:nvPr/>
        </p:nvSpPr>
        <p:spPr>
          <a:xfrm>
            <a:off x="7011969" y="3233775"/>
            <a:ext cx="278969" cy="276605"/>
          </a:xfrm>
          <a:prstGeom prst="ellipse">
            <a:avLst/>
          </a:prstGeom>
          <a:solidFill>
            <a:schemeClr val="accent2"/>
          </a:solidFill>
          <a:ln w="25400" cap="flat" cmpd="sng">
            <a:solidFill>
              <a:srgbClr val="4D77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1" name="Google Shape;311;p11"/>
          <p:cNvSpPr/>
          <p:nvPr/>
        </p:nvSpPr>
        <p:spPr>
          <a:xfrm>
            <a:off x="8325929" y="4470399"/>
            <a:ext cx="278969" cy="276605"/>
          </a:xfrm>
          <a:prstGeom prst="ellipse">
            <a:avLst/>
          </a:prstGeom>
          <a:solidFill>
            <a:schemeClr val="accent2"/>
          </a:solidFill>
          <a:ln w="25400" cap="flat" cmpd="sng">
            <a:solidFill>
              <a:srgbClr val="4D77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6"/>
          <p:cNvSpPr txBox="1">
            <a:spLocks noGrp="1"/>
          </p:cNvSpPr>
          <p:nvPr>
            <p:ph type="body" idx="1"/>
          </p:nvPr>
        </p:nvSpPr>
        <p:spPr>
          <a:xfrm>
            <a:off x="729450" y="1562274"/>
            <a:ext cx="7783500" cy="3007675"/>
          </a:xfrm>
          <a:prstGeom prst="rect">
            <a:avLst/>
          </a:prstGeom>
          <a:noFill/>
          <a:ln>
            <a:noFill/>
          </a:ln>
        </p:spPr>
        <p:txBody>
          <a:bodyPr spcFirstLastPara="1" wrap="square" lIns="91425" tIns="91425" rIns="91425" bIns="91425" anchor="t" anchorCtr="0">
            <a:normAutofit fontScale="92500" lnSpcReduction="20000"/>
          </a:bodyPr>
          <a:lstStyle/>
          <a:p>
            <a:pPr marL="146050" lvl="0" indent="0" algn="l" rtl="0">
              <a:lnSpc>
                <a:spcPct val="115000"/>
              </a:lnSpc>
              <a:spcBef>
                <a:spcPts val="0"/>
              </a:spcBef>
              <a:spcAft>
                <a:spcPts val="0"/>
              </a:spcAft>
              <a:buSzPct val="82670"/>
              <a:buNone/>
            </a:pPr>
            <a:r>
              <a:rPr lang="en" sz="1700" dirty="0">
                <a:latin typeface="Lato"/>
                <a:ea typeface="Lato"/>
                <a:cs typeface="Lato"/>
                <a:sym typeface="Lato"/>
              </a:rPr>
              <a:t>Do you remember earlier in programming, when you had to put round brackets </a:t>
            </a:r>
            <a:br>
              <a:rPr lang="en" sz="1700" dirty="0">
                <a:latin typeface="Lato"/>
                <a:ea typeface="Lato"/>
                <a:cs typeface="Lato"/>
                <a:sym typeface="Lato"/>
              </a:rPr>
            </a:br>
            <a:r>
              <a:rPr lang="en" sz="1700" dirty="0">
                <a:latin typeface="Lato"/>
                <a:ea typeface="Lato"/>
                <a:cs typeface="Lato"/>
                <a:sym typeface="Lato"/>
              </a:rPr>
              <a:t>at the end of some things?</a:t>
            </a:r>
            <a:endParaRPr dirty="0"/>
          </a:p>
          <a:p>
            <a:pPr marL="146050" lvl="0" indent="0" algn="l" rtl="0">
              <a:lnSpc>
                <a:spcPct val="115000"/>
              </a:lnSpc>
              <a:spcBef>
                <a:spcPts val="0"/>
              </a:spcBef>
              <a:spcAft>
                <a:spcPts val="0"/>
              </a:spcAft>
              <a:buSzPct val="82670"/>
              <a:buNone/>
            </a:pPr>
            <a:endParaRPr sz="1700" dirty="0">
              <a:latin typeface="Lato"/>
              <a:ea typeface="Lato"/>
              <a:cs typeface="Lato"/>
              <a:sym typeface="Lato"/>
            </a:endParaRPr>
          </a:p>
          <a:p>
            <a:pPr marL="146050" lvl="0" indent="0" algn="l" rtl="0">
              <a:lnSpc>
                <a:spcPct val="115000"/>
              </a:lnSpc>
              <a:spcBef>
                <a:spcPts val="0"/>
              </a:spcBef>
              <a:spcAft>
                <a:spcPts val="0"/>
              </a:spcAft>
              <a:buSzPct val="100386"/>
              <a:buNone/>
            </a:pPr>
            <a:r>
              <a:rPr lang="en" sz="1400" dirty="0">
                <a:latin typeface="Lato"/>
                <a:ea typeface="Lato"/>
                <a:cs typeface="Lato"/>
                <a:sym typeface="Lato"/>
              </a:rPr>
              <a:t>e.g.	</a:t>
            </a:r>
            <a:r>
              <a:rPr lang="en" sz="1400" dirty="0">
                <a:latin typeface="Roboto Mono"/>
                <a:ea typeface="Roboto Mono"/>
                <a:cs typeface="Roboto Mono"/>
                <a:sym typeface="Roboto Mono"/>
              </a:rPr>
              <a:t>print( myString.upper</a:t>
            </a:r>
            <a:r>
              <a:rPr lang="en" sz="1400" dirty="0">
                <a:solidFill>
                  <a:srgbClr val="00B0F0"/>
                </a:solidFill>
                <a:latin typeface="Roboto Mono"/>
                <a:ea typeface="Roboto Mono"/>
                <a:cs typeface="Roboto Mono"/>
                <a:sym typeface="Roboto Mono"/>
              </a:rPr>
              <a:t>()</a:t>
            </a:r>
            <a:r>
              <a:rPr lang="en" sz="1400" dirty="0">
                <a:latin typeface="Roboto Mono"/>
                <a:ea typeface="Roboto Mono"/>
                <a:cs typeface="Roboto Mono"/>
                <a:sym typeface="Roboto Mono"/>
              </a:rPr>
              <a:t> )</a:t>
            </a:r>
            <a:endParaRPr dirty="0"/>
          </a:p>
          <a:p>
            <a:pPr marL="146050" lvl="0" indent="0" algn="l" rtl="0">
              <a:lnSpc>
                <a:spcPct val="115000"/>
              </a:lnSpc>
              <a:spcBef>
                <a:spcPts val="0"/>
              </a:spcBef>
              <a:spcAft>
                <a:spcPts val="0"/>
              </a:spcAft>
              <a:buSzPct val="100386"/>
              <a:buNone/>
            </a:pPr>
            <a:r>
              <a:rPr lang="en" sz="1400" dirty="0">
                <a:latin typeface="Roboto Mono"/>
                <a:ea typeface="Roboto Mono"/>
                <a:cs typeface="Roboto Mono"/>
                <a:sym typeface="Roboto Mono"/>
              </a:rPr>
              <a:t>	myList.append</a:t>
            </a:r>
            <a:r>
              <a:rPr lang="en" sz="1400" dirty="0">
                <a:solidFill>
                  <a:srgbClr val="00B0F0"/>
                </a:solidFill>
                <a:latin typeface="Roboto Mono"/>
                <a:ea typeface="Roboto Mono"/>
                <a:cs typeface="Roboto Mono"/>
                <a:sym typeface="Roboto Mono"/>
              </a:rPr>
              <a:t>(5)</a:t>
            </a:r>
            <a:endParaRPr dirty="0"/>
          </a:p>
          <a:p>
            <a:pPr marL="146050" lvl="0" indent="0" algn="l" rtl="0">
              <a:lnSpc>
                <a:spcPct val="115000"/>
              </a:lnSpc>
              <a:spcBef>
                <a:spcPts val="0"/>
              </a:spcBef>
              <a:spcAft>
                <a:spcPts val="0"/>
              </a:spcAft>
              <a:buSzPct val="100386"/>
              <a:buNone/>
            </a:pPr>
            <a:r>
              <a:rPr lang="en" sz="1400" dirty="0">
                <a:latin typeface="Roboto Mono"/>
                <a:ea typeface="Roboto Mono"/>
                <a:cs typeface="Roboto Mono"/>
                <a:sym typeface="Roboto Mono"/>
              </a:rPr>
              <a:t>	f.readlines</a:t>
            </a:r>
            <a:r>
              <a:rPr lang="en" sz="1400" dirty="0">
                <a:solidFill>
                  <a:srgbClr val="00B0F0"/>
                </a:solidFill>
                <a:latin typeface="Roboto Mono"/>
                <a:ea typeface="Roboto Mono"/>
                <a:cs typeface="Roboto Mono"/>
                <a:sym typeface="Roboto Mono"/>
              </a:rPr>
              <a:t>()</a:t>
            </a:r>
            <a:endParaRPr dirty="0"/>
          </a:p>
          <a:p>
            <a:pPr marL="146050" lvl="0" indent="0" algn="l" rtl="0">
              <a:lnSpc>
                <a:spcPct val="115000"/>
              </a:lnSpc>
              <a:spcBef>
                <a:spcPts val="0"/>
              </a:spcBef>
              <a:spcAft>
                <a:spcPts val="0"/>
              </a:spcAft>
              <a:buSzPct val="100386"/>
              <a:buNone/>
            </a:pPr>
            <a:r>
              <a:rPr lang="en" sz="1400" dirty="0">
                <a:latin typeface="Lato"/>
                <a:ea typeface="Lato"/>
                <a:cs typeface="Lato"/>
                <a:sym typeface="Lato"/>
              </a:rPr>
              <a:t>	</a:t>
            </a:r>
            <a:r>
              <a:rPr lang="en" sz="1400" dirty="0">
                <a:latin typeface="Roboto Mono"/>
                <a:ea typeface="Roboto Mono"/>
                <a:cs typeface="Roboto Mono"/>
                <a:sym typeface="Roboto Mono"/>
              </a:rPr>
              <a:t>plt.show</a:t>
            </a:r>
            <a:r>
              <a:rPr lang="en" sz="1400" dirty="0">
                <a:solidFill>
                  <a:srgbClr val="00B0F0"/>
                </a:solidFill>
                <a:latin typeface="Roboto Mono"/>
                <a:ea typeface="Roboto Mono"/>
                <a:cs typeface="Roboto Mono"/>
                <a:sym typeface="Roboto Mono"/>
              </a:rPr>
              <a:t>()</a:t>
            </a:r>
            <a:endParaRPr dirty="0"/>
          </a:p>
          <a:p>
            <a:pPr marL="146050" lvl="0" indent="0" algn="l" rtl="0">
              <a:lnSpc>
                <a:spcPct val="115000"/>
              </a:lnSpc>
              <a:spcBef>
                <a:spcPts val="0"/>
              </a:spcBef>
              <a:spcAft>
                <a:spcPts val="0"/>
              </a:spcAft>
              <a:buSzPct val="82670"/>
              <a:buNone/>
            </a:pPr>
            <a:endParaRPr sz="1700" dirty="0">
              <a:latin typeface="Lato"/>
              <a:ea typeface="Lato"/>
              <a:cs typeface="Lato"/>
              <a:sym typeface="Lato"/>
            </a:endParaRPr>
          </a:p>
          <a:p>
            <a:pPr marL="146050" lvl="0" indent="0" algn="l" rtl="0">
              <a:lnSpc>
                <a:spcPct val="115000"/>
              </a:lnSpc>
              <a:spcBef>
                <a:spcPts val="0"/>
              </a:spcBef>
              <a:spcAft>
                <a:spcPts val="0"/>
              </a:spcAft>
              <a:buSzPct val="82670"/>
              <a:buNone/>
            </a:pPr>
            <a:r>
              <a:rPr lang="en" sz="1700" dirty="0">
                <a:latin typeface="Lato"/>
                <a:ea typeface="Lato"/>
                <a:cs typeface="Lato"/>
                <a:sym typeface="Lato"/>
              </a:rPr>
              <a:t>You were using a method!</a:t>
            </a:r>
            <a:endParaRPr dirty="0"/>
          </a:p>
          <a:p>
            <a:pPr marL="146050" lvl="0" indent="0" algn="l" rtl="0">
              <a:lnSpc>
                <a:spcPct val="115000"/>
              </a:lnSpc>
              <a:spcBef>
                <a:spcPts val="0"/>
              </a:spcBef>
              <a:spcAft>
                <a:spcPts val="0"/>
              </a:spcAft>
              <a:buSzPct val="82670"/>
              <a:buNone/>
            </a:pPr>
            <a:endParaRPr sz="1700" dirty="0">
              <a:latin typeface="Lato"/>
              <a:ea typeface="Lato"/>
              <a:cs typeface="Lato"/>
              <a:sym typeface="Lato"/>
            </a:endParaRPr>
          </a:p>
          <a:p>
            <a:pPr marL="146050" lvl="0" indent="0" algn="l" rtl="0">
              <a:lnSpc>
                <a:spcPct val="115000"/>
              </a:lnSpc>
              <a:spcBef>
                <a:spcPts val="0"/>
              </a:spcBef>
              <a:spcAft>
                <a:spcPts val="0"/>
              </a:spcAft>
              <a:buSzPct val="82670"/>
              <a:buNone/>
            </a:pPr>
            <a:r>
              <a:rPr lang="en" sz="1700" dirty="0">
                <a:latin typeface="Lato"/>
                <a:ea typeface="Lato"/>
                <a:cs typeface="Lato"/>
                <a:sym typeface="Lato"/>
              </a:rPr>
              <a:t>And if you </a:t>
            </a:r>
            <a:r>
              <a:rPr lang="en" sz="1700" i="1" dirty="0">
                <a:latin typeface="Lato"/>
                <a:ea typeface="Lato"/>
                <a:cs typeface="Lato"/>
                <a:sym typeface="Lato"/>
              </a:rPr>
              <a:t>didn’t</a:t>
            </a:r>
            <a:r>
              <a:rPr lang="en" sz="1700" dirty="0">
                <a:latin typeface="Lato"/>
                <a:ea typeface="Lato"/>
                <a:cs typeface="Lato"/>
                <a:sym typeface="Lato"/>
              </a:rPr>
              <a:t> have to use the brackets, you were accessing a variable.</a:t>
            </a:r>
            <a:endParaRPr dirty="0"/>
          </a:p>
          <a:p>
            <a:pPr marL="146050" lvl="0" indent="0" algn="l" rtl="0">
              <a:lnSpc>
                <a:spcPct val="115000"/>
              </a:lnSpc>
              <a:spcBef>
                <a:spcPts val="0"/>
              </a:spcBef>
              <a:spcAft>
                <a:spcPts val="0"/>
              </a:spcAft>
              <a:buSzPct val="82670"/>
              <a:buNone/>
            </a:pPr>
            <a:endParaRPr sz="1700" dirty="0">
              <a:latin typeface="Lato"/>
              <a:ea typeface="Lato"/>
              <a:cs typeface="Lato"/>
              <a:sym typeface="Lato"/>
            </a:endParaRPr>
          </a:p>
          <a:p>
            <a:pPr marL="146050" lvl="0" indent="0" algn="l" rtl="0">
              <a:lnSpc>
                <a:spcPct val="115000"/>
              </a:lnSpc>
              <a:spcBef>
                <a:spcPts val="0"/>
              </a:spcBef>
              <a:spcAft>
                <a:spcPts val="0"/>
              </a:spcAft>
              <a:buSzPct val="100386"/>
              <a:buNone/>
            </a:pPr>
            <a:r>
              <a:rPr lang="en" sz="1400" dirty="0">
                <a:latin typeface="Lato"/>
                <a:ea typeface="Lato"/>
                <a:cs typeface="Lato"/>
                <a:sym typeface="Lato"/>
              </a:rPr>
              <a:t>e.g.   </a:t>
            </a:r>
            <a:r>
              <a:rPr lang="en" sz="1400" dirty="0">
                <a:latin typeface="Roboto Mono"/>
                <a:ea typeface="Roboto Mono"/>
                <a:cs typeface="Roboto Mono"/>
                <a:sym typeface="Roboto Mono"/>
              </a:rPr>
              <a:t>	lights[i,j].colour</a:t>
            </a:r>
            <a:endParaRPr sz="1400" dirty="0">
              <a:latin typeface="Roboto Mono"/>
              <a:ea typeface="Roboto Mono"/>
              <a:cs typeface="Roboto Mono"/>
              <a:sym typeface="Roboto Mono"/>
            </a:endParaRPr>
          </a:p>
        </p:txBody>
      </p:sp>
      <p:sp>
        <p:nvSpPr>
          <p:cNvPr id="347" name="Google Shape;347;p46"/>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Objects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2"/>
          <p:cNvSpPr txBox="1">
            <a:spLocks noGrp="1"/>
          </p:cNvSpPr>
          <p:nvPr>
            <p:ph type="body" idx="1"/>
          </p:nvPr>
        </p:nvSpPr>
        <p:spPr>
          <a:xfrm>
            <a:off x="729450" y="1562275"/>
            <a:ext cx="7783500" cy="2777700"/>
          </a:xfrm>
          <a:prstGeom prst="rect">
            <a:avLst/>
          </a:prstGeom>
          <a:noFill/>
          <a:ln>
            <a:noFill/>
          </a:ln>
        </p:spPr>
        <p:txBody>
          <a:bodyPr spcFirstLastPara="1" wrap="square" lIns="91425" tIns="91425" rIns="91425" bIns="91425" anchor="t" anchorCtr="0">
            <a:normAutofit fontScale="85000" lnSpcReduction="20000"/>
          </a:bodyPr>
          <a:lstStyle/>
          <a:p>
            <a:pPr marL="146050" lvl="0" indent="0" algn="l" rtl="0">
              <a:lnSpc>
                <a:spcPct val="115000"/>
              </a:lnSpc>
              <a:spcBef>
                <a:spcPts val="0"/>
              </a:spcBef>
              <a:spcAft>
                <a:spcPts val="0"/>
              </a:spcAft>
              <a:buSzPct val="89965"/>
              <a:buNone/>
            </a:pPr>
            <a:r>
              <a:rPr lang="en" sz="1700" dirty="0">
                <a:latin typeface="Lato"/>
                <a:ea typeface="Lato"/>
                <a:cs typeface="Lato"/>
                <a:sym typeface="Lato"/>
              </a:rPr>
              <a:t>Creating a class is easy. We need an __init__ method to initialise the class variables.</a:t>
            </a:r>
            <a:br>
              <a:rPr lang="en" sz="1700" dirty="0">
                <a:latin typeface="Lato"/>
                <a:ea typeface="Lato"/>
                <a:cs typeface="Lato"/>
                <a:sym typeface="Lato"/>
              </a:rPr>
            </a:br>
            <a:endParaRPr sz="1700" dirty="0">
              <a:latin typeface="Lato"/>
              <a:ea typeface="Lato"/>
              <a:cs typeface="Lato"/>
              <a:sym typeface="Lato"/>
            </a:endParaRPr>
          </a:p>
          <a:p>
            <a:pPr marL="146050" lvl="0" indent="0" algn="l" rtl="0">
              <a:lnSpc>
                <a:spcPct val="115000"/>
              </a:lnSpc>
              <a:spcBef>
                <a:spcPts val="0"/>
              </a:spcBef>
              <a:spcAft>
                <a:spcPts val="0"/>
              </a:spcAft>
              <a:buSzPct val="101960"/>
              <a:buNone/>
            </a:pPr>
            <a:endParaRPr sz="1500" b="0" i="0" u="none" strike="noStrike" dirty="0">
              <a:solidFill>
                <a:srgbClr val="E600E6"/>
              </a:solidFill>
              <a:latin typeface="Roboto Mono"/>
              <a:ea typeface="Roboto Mono"/>
              <a:cs typeface="Roboto Mono"/>
              <a:sym typeface="Roboto Mono"/>
            </a:endParaRPr>
          </a:p>
          <a:p>
            <a:pPr marL="146050" lvl="0" indent="0" algn="l" rtl="0">
              <a:lnSpc>
                <a:spcPct val="115000"/>
              </a:lnSpc>
              <a:spcBef>
                <a:spcPts val="0"/>
              </a:spcBef>
              <a:spcAft>
                <a:spcPts val="0"/>
              </a:spcAft>
              <a:buSzPct val="101960"/>
              <a:buNone/>
            </a:pPr>
            <a:r>
              <a:rPr lang="en" sz="1500" b="0" i="0" u="none" strike="noStrike" dirty="0">
                <a:solidFill>
                  <a:srgbClr val="E600E6"/>
                </a:solidFill>
                <a:latin typeface="Roboto Mono"/>
                <a:ea typeface="Roboto Mono"/>
                <a:cs typeface="Roboto Mono"/>
                <a:sym typeface="Roboto Mono"/>
              </a:rPr>
              <a:t>class </a:t>
            </a:r>
            <a:r>
              <a:rPr lang="en" sz="1500" b="0" i="0" u="none" strike="noStrike" dirty="0">
                <a:solidFill>
                  <a:srgbClr val="000000"/>
                </a:solidFill>
                <a:latin typeface="Roboto Mono"/>
                <a:ea typeface="Roboto Mono"/>
                <a:cs typeface="Roboto Mono"/>
                <a:sym typeface="Roboto Mono"/>
              </a:rPr>
              <a:t>Car</a:t>
            </a:r>
            <a:r>
              <a:rPr lang="en" sz="1500" b="0" i="0" u="none" strike="noStrike" dirty="0">
                <a:solidFill>
                  <a:srgbClr val="E600E6"/>
                </a:solidFill>
                <a:latin typeface="Roboto Mono"/>
                <a:ea typeface="Roboto Mono"/>
                <a:cs typeface="Roboto Mono"/>
                <a:sym typeface="Roboto Mono"/>
              </a:rPr>
              <a:t>:</a:t>
            </a:r>
            <a:endParaRPr dirty="0"/>
          </a:p>
          <a:p>
            <a:pPr marL="146050" lvl="0" indent="0" algn="l" rtl="0">
              <a:lnSpc>
                <a:spcPct val="115000"/>
              </a:lnSpc>
              <a:spcBef>
                <a:spcPts val="0"/>
              </a:spcBef>
              <a:spcAft>
                <a:spcPts val="0"/>
              </a:spcAft>
              <a:buSzPct val="101960"/>
              <a:buNone/>
            </a:pPr>
            <a:r>
              <a:rPr lang="en" sz="1500" b="0" i="0" u="none" strike="noStrike" dirty="0">
                <a:solidFill>
                  <a:srgbClr val="E600E6"/>
                </a:solidFill>
                <a:latin typeface="Roboto Mono"/>
                <a:ea typeface="Roboto Mono"/>
                <a:cs typeface="Roboto Mono"/>
                <a:sym typeface="Roboto Mono"/>
              </a:rPr>
              <a:t>	def </a:t>
            </a:r>
            <a:r>
              <a:rPr lang="en" sz="1500" b="0" i="0" u="none" strike="noStrike" dirty="0">
                <a:solidFill>
                  <a:srgbClr val="800080"/>
                </a:solidFill>
                <a:latin typeface="Roboto Mono"/>
                <a:ea typeface="Roboto Mono"/>
                <a:cs typeface="Roboto Mono"/>
                <a:sym typeface="Roboto Mono"/>
              </a:rPr>
              <a:t>__init__ </a:t>
            </a:r>
            <a:r>
              <a:rPr lang="en" sz="1500" b="0" i="0" u="none" strike="noStrike" dirty="0">
                <a:solidFill>
                  <a:srgbClr val="000000"/>
                </a:solidFill>
                <a:latin typeface="Roboto Mono"/>
                <a:ea typeface="Roboto Mono"/>
                <a:cs typeface="Roboto Mono"/>
                <a:sym typeface="Roboto Mono"/>
              </a:rPr>
              <a:t>(self, model, colour, numberplate, kms)</a:t>
            </a:r>
            <a:r>
              <a:rPr lang="en" sz="1500" b="0" i="0" u="none" strike="noStrike" dirty="0">
                <a:solidFill>
                  <a:srgbClr val="E600E6"/>
                </a:solidFill>
                <a:latin typeface="Roboto Mono"/>
                <a:ea typeface="Roboto Mono"/>
                <a:cs typeface="Roboto Mono"/>
                <a:sym typeface="Roboto Mono"/>
              </a:rPr>
              <a:t>:</a:t>
            </a:r>
            <a:endParaRPr dirty="0"/>
          </a:p>
          <a:p>
            <a:pPr marL="146050" lvl="0" indent="0" algn="l" rtl="0">
              <a:lnSpc>
                <a:spcPct val="115000"/>
              </a:lnSpc>
              <a:spcBef>
                <a:spcPts val="0"/>
              </a:spcBef>
              <a:spcAft>
                <a:spcPts val="0"/>
              </a:spcAft>
              <a:buSzPct val="101960"/>
              <a:buNone/>
            </a:pPr>
            <a:r>
              <a:rPr lang="en" sz="1500" b="0" i="0" u="none" strike="noStrike" dirty="0">
                <a:solidFill>
                  <a:srgbClr val="000000"/>
                </a:solidFill>
                <a:latin typeface="Roboto Mono"/>
                <a:ea typeface="Roboto Mono"/>
                <a:cs typeface="Roboto Mono"/>
                <a:sym typeface="Roboto Mono"/>
              </a:rPr>
              <a:t>	    self.model </a:t>
            </a:r>
            <a:r>
              <a:rPr lang="en" sz="1500" b="0" i="0" u="none" strike="noStrike" dirty="0">
                <a:solidFill>
                  <a:srgbClr val="E600E6"/>
                </a:solidFill>
                <a:latin typeface="Roboto Mono"/>
                <a:ea typeface="Roboto Mono"/>
                <a:cs typeface="Roboto Mono"/>
                <a:sym typeface="Roboto Mono"/>
              </a:rPr>
              <a:t>= </a:t>
            </a:r>
            <a:r>
              <a:rPr lang="en" sz="1500" b="0" i="0" u="none" strike="noStrike" dirty="0">
                <a:solidFill>
                  <a:srgbClr val="000000"/>
                </a:solidFill>
                <a:latin typeface="Roboto Mono"/>
                <a:ea typeface="Roboto Mono"/>
                <a:cs typeface="Roboto Mono"/>
                <a:sym typeface="Roboto Mono"/>
              </a:rPr>
              <a:t>model</a:t>
            </a:r>
            <a:endParaRPr dirty="0"/>
          </a:p>
          <a:p>
            <a:pPr marL="146050" lvl="0" indent="0" algn="l" rtl="0">
              <a:lnSpc>
                <a:spcPct val="115000"/>
              </a:lnSpc>
              <a:spcBef>
                <a:spcPts val="0"/>
              </a:spcBef>
              <a:spcAft>
                <a:spcPts val="0"/>
              </a:spcAft>
              <a:buSzPct val="101960"/>
              <a:buNone/>
            </a:pPr>
            <a:r>
              <a:rPr lang="en" sz="1500" b="0" i="0" u="none" strike="noStrike" dirty="0">
                <a:solidFill>
                  <a:srgbClr val="000000"/>
                </a:solidFill>
                <a:latin typeface="Roboto Mono"/>
                <a:ea typeface="Roboto Mono"/>
                <a:cs typeface="Roboto Mono"/>
                <a:sym typeface="Roboto Mono"/>
              </a:rPr>
              <a:t>	    self.colour </a:t>
            </a:r>
            <a:r>
              <a:rPr lang="en" sz="1500" b="0" i="0" u="none" strike="noStrike" dirty="0">
                <a:solidFill>
                  <a:srgbClr val="E600E6"/>
                </a:solidFill>
                <a:latin typeface="Roboto Mono"/>
                <a:ea typeface="Roboto Mono"/>
                <a:cs typeface="Roboto Mono"/>
                <a:sym typeface="Roboto Mono"/>
              </a:rPr>
              <a:t>= </a:t>
            </a:r>
            <a:r>
              <a:rPr lang="en" sz="1500" b="0" i="0" u="none" strike="noStrike" dirty="0">
                <a:solidFill>
                  <a:srgbClr val="000000"/>
                </a:solidFill>
                <a:latin typeface="Roboto Mono"/>
                <a:ea typeface="Roboto Mono"/>
                <a:cs typeface="Roboto Mono"/>
                <a:sym typeface="Roboto Mono"/>
              </a:rPr>
              <a:t>colour</a:t>
            </a:r>
            <a:endParaRPr dirty="0"/>
          </a:p>
          <a:p>
            <a:pPr marL="146050" lvl="0" indent="0" algn="l" rtl="0">
              <a:lnSpc>
                <a:spcPct val="115000"/>
              </a:lnSpc>
              <a:spcBef>
                <a:spcPts val="0"/>
              </a:spcBef>
              <a:spcAft>
                <a:spcPts val="0"/>
              </a:spcAft>
              <a:buSzPct val="101960"/>
              <a:buNone/>
            </a:pPr>
            <a:r>
              <a:rPr lang="en" sz="1500" b="0" i="0" u="none" strike="noStrike" dirty="0">
                <a:solidFill>
                  <a:srgbClr val="000000"/>
                </a:solidFill>
                <a:latin typeface="Roboto Mono"/>
                <a:ea typeface="Roboto Mono"/>
                <a:cs typeface="Roboto Mono"/>
                <a:sym typeface="Roboto Mono"/>
              </a:rPr>
              <a:t>	    self.numberplate </a:t>
            </a:r>
            <a:r>
              <a:rPr lang="en" sz="1500" b="0" i="0" u="none" strike="noStrike" dirty="0">
                <a:solidFill>
                  <a:srgbClr val="E600E6"/>
                </a:solidFill>
                <a:latin typeface="Roboto Mono"/>
                <a:ea typeface="Roboto Mono"/>
                <a:cs typeface="Roboto Mono"/>
                <a:sym typeface="Roboto Mono"/>
              </a:rPr>
              <a:t>= </a:t>
            </a:r>
            <a:r>
              <a:rPr lang="en" sz="1500" b="0" i="0" u="none" strike="noStrike" dirty="0">
                <a:solidFill>
                  <a:srgbClr val="000000"/>
                </a:solidFill>
                <a:latin typeface="Roboto Mono"/>
                <a:ea typeface="Roboto Mono"/>
                <a:cs typeface="Roboto Mono"/>
                <a:sym typeface="Roboto Mono"/>
              </a:rPr>
              <a:t>numberplate</a:t>
            </a:r>
            <a:endParaRPr dirty="0"/>
          </a:p>
          <a:p>
            <a:pPr marL="146050" lvl="0" indent="0" algn="l" rtl="0">
              <a:lnSpc>
                <a:spcPct val="115000"/>
              </a:lnSpc>
              <a:spcBef>
                <a:spcPts val="0"/>
              </a:spcBef>
              <a:spcAft>
                <a:spcPts val="0"/>
              </a:spcAft>
              <a:buSzPct val="101960"/>
              <a:buNone/>
            </a:pPr>
            <a:r>
              <a:rPr lang="en" sz="1500" b="0" i="0" u="none" strike="noStrike" dirty="0">
                <a:solidFill>
                  <a:srgbClr val="000000"/>
                </a:solidFill>
                <a:latin typeface="Roboto Mono"/>
                <a:ea typeface="Roboto Mono"/>
                <a:cs typeface="Roboto Mono"/>
                <a:sym typeface="Roboto Mono"/>
              </a:rPr>
              <a:t>	    self.kms </a:t>
            </a:r>
            <a:r>
              <a:rPr lang="en" sz="1500" b="0" i="0" u="none" strike="noStrike" dirty="0">
                <a:solidFill>
                  <a:srgbClr val="E600E6"/>
                </a:solidFill>
                <a:latin typeface="Roboto Mono"/>
                <a:ea typeface="Roboto Mono"/>
                <a:cs typeface="Roboto Mono"/>
                <a:sym typeface="Roboto Mono"/>
              </a:rPr>
              <a:t>= </a:t>
            </a:r>
            <a:r>
              <a:rPr lang="en" sz="1500" b="0" i="0" u="none" strike="noStrike" dirty="0">
                <a:solidFill>
                  <a:srgbClr val="000000"/>
                </a:solidFill>
                <a:latin typeface="Roboto Mono"/>
                <a:ea typeface="Roboto Mono"/>
                <a:cs typeface="Roboto Mono"/>
                <a:sym typeface="Roboto Mono"/>
              </a:rPr>
              <a:t>kms</a:t>
            </a:r>
            <a:endParaRPr dirty="0"/>
          </a:p>
          <a:p>
            <a:pPr marL="146050" lvl="0" indent="0" algn="l" rtl="0">
              <a:lnSpc>
                <a:spcPct val="115000"/>
              </a:lnSpc>
              <a:spcBef>
                <a:spcPts val="0"/>
              </a:spcBef>
              <a:spcAft>
                <a:spcPts val="0"/>
              </a:spcAft>
              <a:buSzPct val="101960"/>
              <a:buNone/>
            </a:pPr>
            <a:endParaRPr sz="1500" dirty="0">
              <a:solidFill>
                <a:srgbClr val="000000"/>
              </a:solidFill>
              <a:latin typeface="Roboto Mono"/>
              <a:ea typeface="Roboto Mono"/>
              <a:cs typeface="Roboto Mono"/>
              <a:sym typeface="Roboto Mono"/>
            </a:endParaRPr>
          </a:p>
          <a:p>
            <a:pPr marL="146050" lvl="0" indent="0" algn="l" rtl="0">
              <a:lnSpc>
                <a:spcPct val="115000"/>
              </a:lnSpc>
              <a:spcBef>
                <a:spcPts val="0"/>
              </a:spcBef>
              <a:spcAft>
                <a:spcPts val="0"/>
              </a:spcAft>
              <a:buSzPct val="101960"/>
              <a:buNone/>
            </a:pPr>
            <a:r>
              <a:rPr lang="en" sz="1500" b="0" i="0" u="none" strike="noStrike" dirty="0">
                <a:solidFill>
                  <a:srgbClr val="E600E6"/>
                </a:solidFill>
                <a:latin typeface="Roboto Mono"/>
                <a:ea typeface="Roboto Mono"/>
                <a:cs typeface="Roboto Mono"/>
                <a:sym typeface="Roboto Mono"/>
              </a:rPr>
              <a:t>	def </a:t>
            </a:r>
            <a:r>
              <a:rPr lang="en" sz="1500" b="0" i="0" u="none" strike="noStrike" dirty="0">
                <a:solidFill>
                  <a:srgbClr val="000000"/>
                </a:solidFill>
                <a:latin typeface="Roboto Mono"/>
                <a:ea typeface="Roboto Mono"/>
                <a:cs typeface="Roboto Mono"/>
                <a:sym typeface="Roboto Mono"/>
              </a:rPr>
              <a:t>display(self)</a:t>
            </a:r>
            <a:r>
              <a:rPr lang="en" sz="1500" b="0" i="0" u="none" strike="noStrike" dirty="0">
                <a:solidFill>
                  <a:srgbClr val="E600E6"/>
                </a:solidFill>
                <a:latin typeface="Roboto Mono"/>
                <a:ea typeface="Roboto Mono"/>
                <a:cs typeface="Roboto Mono"/>
                <a:sym typeface="Roboto Mono"/>
              </a:rPr>
              <a:t>:</a:t>
            </a:r>
            <a:endParaRPr dirty="0"/>
          </a:p>
          <a:p>
            <a:pPr marL="146050" lvl="0" indent="0" algn="l" rtl="0">
              <a:lnSpc>
                <a:spcPct val="115000"/>
              </a:lnSpc>
              <a:spcBef>
                <a:spcPts val="0"/>
              </a:spcBef>
              <a:spcAft>
                <a:spcPts val="0"/>
              </a:spcAft>
              <a:buSzPct val="101960"/>
              <a:buNone/>
            </a:pPr>
            <a:r>
              <a:rPr lang="en" sz="1500" b="0" i="0" u="none" strike="noStrike" dirty="0">
                <a:solidFill>
                  <a:srgbClr val="E600E6"/>
                </a:solidFill>
                <a:latin typeface="Roboto Mono"/>
                <a:ea typeface="Roboto Mono"/>
                <a:cs typeface="Roboto Mono"/>
                <a:sym typeface="Roboto Mono"/>
              </a:rPr>
              <a:t>		print </a:t>
            </a:r>
            <a:r>
              <a:rPr lang="en" sz="1500" b="0" i="0" u="none" strike="noStrike" dirty="0">
                <a:solidFill>
                  <a:srgbClr val="000000"/>
                </a:solidFill>
                <a:latin typeface="Roboto Mono"/>
                <a:ea typeface="Roboto Mono"/>
                <a:cs typeface="Roboto Mono"/>
                <a:sym typeface="Roboto Mono"/>
              </a:rPr>
              <a:t>(</a:t>
            </a:r>
            <a:r>
              <a:rPr lang="en" sz="1500" b="0" i="0" u="none" strike="noStrike" dirty="0">
                <a:solidFill>
                  <a:srgbClr val="9A0000"/>
                </a:solidFill>
                <a:latin typeface="Roboto Mono"/>
                <a:ea typeface="Roboto Mono"/>
                <a:cs typeface="Roboto Mono"/>
                <a:sym typeface="Roboto Mono"/>
              </a:rPr>
              <a:t>"I am a"</a:t>
            </a:r>
            <a:r>
              <a:rPr lang="en" sz="1500" b="0" i="0" u="none" strike="noStrike" dirty="0">
                <a:solidFill>
                  <a:srgbClr val="000000"/>
                </a:solidFill>
                <a:latin typeface="Roboto Mono"/>
                <a:ea typeface="Roboto Mono"/>
                <a:cs typeface="Roboto Mono"/>
                <a:sym typeface="Roboto Mono"/>
              </a:rPr>
              <a:t>, self.colour, self.model , \</a:t>
            </a:r>
            <a:endParaRPr dirty="0"/>
          </a:p>
          <a:p>
            <a:pPr marL="146050" lvl="0" indent="0" algn="l" rtl="0">
              <a:lnSpc>
                <a:spcPct val="115000"/>
              </a:lnSpc>
              <a:spcBef>
                <a:spcPts val="0"/>
              </a:spcBef>
              <a:spcAft>
                <a:spcPts val="0"/>
              </a:spcAft>
              <a:buSzPct val="101960"/>
              <a:buNone/>
            </a:pPr>
            <a:r>
              <a:rPr lang="en" sz="1500" b="0" i="0" u="none" strike="noStrike" dirty="0">
                <a:solidFill>
                  <a:srgbClr val="9A0000"/>
                </a:solidFill>
                <a:latin typeface="Roboto Mono"/>
                <a:ea typeface="Roboto Mono"/>
                <a:cs typeface="Roboto Mono"/>
                <a:sym typeface="Roboto Mono"/>
              </a:rPr>
              <a:t>			"with numberplate"</a:t>
            </a:r>
            <a:r>
              <a:rPr lang="en" sz="1500" b="0" i="0" u="none" strike="noStrike" dirty="0">
                <a:solidFill>
                  <a:srgbClr val="000000"/>
                </a:solidFill>
                <a:latin typeface="Roboto Mono"/>
                <a:ea typeface="Roboto Mono"/>
                <a:cs typeface="Roboto Mono"/>
                <a:sym typeface="Roboto Mono"/>
              </a:rPr>
              <a:t>, self.numberplate )</a:t>
            </a:r>
            <a:endParaRPr sz="1500" dirty="0">
              <a:latin typeface="Roboto Mono"/>
              <a:ea typeface="Roboto Mono"/>
              <a:cs typeface="Roboto Mono"/>
              <a:sym typeface="Roboto Mono"/>
            </a:endParaRPr>
          </a:p>
        </p:txBody>
      </p:sp>
      <p:sp>
        <p:nvSpPr>
          <p:cNvPr id="317" name="Google Shape;317;p12"/>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Objects</a:t>
            </a:r>
            <a:endParaRPr/>
          </a:p>
        </p:txBody>
      </p:sp>
      <p:sp>
        <p:nvSpPr>
          <p:cNvPr id="318" name="Google Shape;318;p12"/>
          <p:cNvSpPr txBox="1"/>
          <p:nvPr/>
        </p:nvSpPr>
        <p:spPr>
          <a:xfrm>
            <a:off x="5385662" y="2867187"/>
            <a:ext cx="164981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rgbClr val="000000"/>
                </a:solidFill>
                <a:latin typeface="Lato"/>
                <a:ea typeface="Lato"/>
                <a:cs typeface="Lato"/>
                <a:sym typeface="Lato"/>
              </a:rPr>
              <a:t>Just normal variables!</a:t>
            </a:r>
            <a:endParaRPr/>
          </a:p>
        </p:txBody>
      </p:sp>
      <p:cxnSp>
        <p:nvCxnSpPr>
          <p:cNvPr id="319" name="Google Shape;319;p12"/>
          <p:cNvCxnSpPr/>
          <p:nvPr/>
        </p:nvCxnSpPr>
        <p:spPr>
          <a:xfrm rot="10800000">
            <a:off x="4607762" y="2616286"/>
            <a:ext cx="777900" cy="389400"/>
          </a:xfrm>
          <a:prstGeom prst="straightConnector1">
            <a:avLst/>
          </a:prstGeom>
          <a:noFill/>
          <a:ln w="9525" cap="flat" cmpd="sng">
            <a:solidFill>
              <a:srgbClr val="565656"/>
            </a:solidFill>
            <a:prstDash val="solid"/>
            <a:round/>
            <a:headEnd type="none" w="sm" len="sm"/>
            <a:tailEnd type="triangle" w="med" len="med"/>
          </a:ln>
        </p:spPr>
      </p:cxnSp>
      <p:cxnSp>
        <p:nvCxnSpPr>
          <p:cNvPr id="320" name="Google Shape;320;p12"/>
          <p:cNvCxnSpPr>
            <a:cxnSpLocks/>
            <a:stCxn id="318" idx="1"/>
          </p:cNvCxnSpPr>
          <p:nvPr/>
        </p:nvCxnSpPr>
        <p:spPr>
          <a:xfrm flipH="1">
            <a:off x="5137688" y="3005687"/>
            <a:ext cx="247974" cy="138499"/>
          </a:xfrm>
          <a:prstGeom prst="straightConnector1">
            <a:avLst/>
          </a:prstGeom>
          <a:noFill/>
          <a:ln w="9525" cap="flat" cmpd="sng">
            <a:solidFill>
              <a:srgbClr val="565656"/>
            </a:solidFill>
            <a:prstDash val="solid"/>
            <a:round/>
            <a:headEnd type="none" w="sm" len="sm"/>
            <a:tailEnd type="triangle" w="med" len="med"/>
          </a:ln>
        </p:spPr>
      </p:cxnSp>
      <p:sp>
        <p:nvSpPr>
          <p:cNvPr id="321" name="Google Shape;321;p12"/>
          <p:cNvSpPr txBox="1"/>
          <p:nvPr/>
        </p:nvSpPr>
        <p:spPr>
          <a:xfrm>
            <a:off x="479725" y="2774850"/>
            <a:ext cx="870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rgbClr val="000000"/>
                </a:solidFill>
                <a:latin typeface="Lato"/>
                <a:ea typeface="Lato"/>
                <a:cs typeface="Lato"/>
                <a:sym typeface="Lato"/>
              </a:rPr>
              <a:t>Class</a:t>
            </a:r>
            <a:endParaRPr/>
          </a:p>
          <a:p>
            <a:pPr marL="0" marR="0" lvl="0" indent="0" algn="l" rtl="0">
              <a:lnSpc>
                <a:spcPct val="100000"/>
              </a:lnSpc>
              <a:spcBef>
                <a:spcPts val="0"/>
              </a:spcBef>
              <a:spcAft>
                <a:spcPts val="0"/>
              </a:spcAft>
              <a:buNone/>
            </a:pPr>
            <a:r>
              <a:rPr lang="en" sz="1200" b="0" i="0" u="none" strike="noStrike" cap="none">
                <a:solidFill>
                  <a:srgbClr val="000000"/>
                </a:solidFill>
                <a:latin typeface="Lato"/>
                <a:ea typeface="Lato"/>
                <a:cs typeface="Lato"/>
                <a:sym typeface="Lato"/>
              </a:rPr>
              <a:t>variables</a:t>
            </a:r>
            <a:endParaRPr/>
          </a:p>
        </p:txBody>
      </p:sp>
      <p:cxnSp>
        <p:nvCxnSpPr>
          <p:cNvPr id="322" name="Google Shape;322;p12"/>
          <p:cNvCxnSpPr>
            <a:cxnSpLocks/>
            <a:stCxn id="321" idx="0"/>
          </p:cNvCxnSpPr>
          <p:nvPr/>
        </p:nvCxnSpPr>
        <p:spPr>
          <a:xfrm flipV="1">
            <a:off x="914725" y="2712203"/>
            <a:ext cx="1131051" cy="62647"/>
          </a:xfrm>
          <a:prstGeom prst="straightConnector1">
            <a:avLst/>
          </a:prstGeom>
          <a:noFill/>
          <a:ln w="9525" cap="flat" cmpd="sng">
            <a:solidFill>
              <a:srgbClr val="565656"/>
            </a:solidFill>
            <a:prstDash val="solid"/>
            <a:round/>
            <a:headEnd type="none" w="sm" len="sm"/>
            <a:tailEnd type="triangle" w="med" len="med"/>
          </a:ln>
        </p:spPr>
      </p:cxnSp>
      <p:cxnSp>
        <p:nvCxnSpPr>
          <p:cNvPr id="323" name="Google Shape;323;p12"/>
          <p:cNvCxnSpPr>
            <a:cxnSpLocks/>
            <a:stCxn id="321" idx="2"/>
          </p:cNvCxnSpPr>
          <p:nvPr/>
        </p:nvCxnSpPr>
        <p:spPr>
          <a:xfrm>
            <a:off x="914725" y="3236550"/>
            <a:ext cx="1131051" cy="118833"/>
          </a:xfrm>
          <a:prstGeom prst="straightConnector1">
            <a:avLst/>
          </a:prstGeom>
          <a:noFill/>
          <a:ln w="9525" cap="flat" cmpd="sng">
            <a:solidFill>
              <a:srgbClr val="565656"/>
            </a:solidFill>
            <a:prstDash val="solid"/>
            <a:round/>
            <a:headEnd type="none" w="sm" len="sm"/>
            <a:tailEnd type="triangle" w="med" len="med"/>
          </a:ln>
        </p:spPr>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4"/>
          <p:cNvSpPr txBox="1">
            <a:spLocks noGrp="1"/>
          </p:cNvSpPr>
          <p:nvPr>
            <p:ph type="body" idx="1"/>
          </p:nvPr>
        </p:nvSpPr>
        <p:spPr>
          <a:xfrm>
            <a:off x="729450" y="1562275"/>
            <a:ext cx="7783500" cy="2777700"/>
          </a:xfrm>
          <a:prstGeom prst="rect">
            <a:avLst/>
          </a:prstGeom>
          <a:noFill/>
          <a:ln>
            <a:noFill/>
          </a:ln>
        </p:spPr>
        <p:txBody>
          <a:bodyPr spcFirstLastPara="1" wrap="square" lIns="91425" tIns="91425" rIns="91425" bIns="91425" anchor="t" anchorCtr="0">
            <a:normAutofit fontScale="85000" lnSpcReduction="20000"/>
          </a:bodyPr>
          <a:lstStyle/>
          <a:p>
            <a:pPr marL="146050" lvl="0" indent="0" algn="l" rtl="0">
              <a:lnSpc>
                <a:spcPct val="115000"/>
              </a:lnSpc>
              <a:spcBef>
                <a:spcPts val="0"/>
              </a:spcBef>
              <a:spcAft>
                <a:spcPts val="0"/>
              </a:spcAft>
              <a:buSzPct val="89965"/>
              <a:buNone/>
            </a:pPr>
            <a:r>
              <a:rPr lang="en" sz="1700">
                <a:latin typeface="Lato"/>
                <a:ea typeface="Lato"/>
                <a:cs typeface="Lato"/>
                <a:sym typeface="Lato"/>
              </a:rPr>
              <a:t>You’ll get used to this “self” thing – it appears everywhere. It refers to the particular object created by the class.</a:t>
            </a:r>
            <a:endParaRPr sz="1700">
              <a:latin typeface="Lato"/>
              <a:ea typeface="Lato"/>
              <a:cs typeface="Lato"/>
              <a:sym typeface="Lato"/>
            </a:endParaRPr>
          </a:p>
          <a:p>
            <a:pPr marL="146050" lvl="0" indent="0" algn="l" rtl="0">
              <a:lnSpc>
                <a:spcPct val="115000"/>
              </a:lnSpc>
              <a:spcBef>
                <a:spcPts val="0"/>
              </a:spcBef>
              <a:spcAft>
                <a:spcPts val="0"/>
              </a:spcAft>
              <a:buSzPct val="101960"/>
              <a:buNone/>
            </a:pPr>
            <a:endParaRPr sz="1500" b="0" i="0" u="none" strike="noStrike">
              <a:solidFill>
                <a:srgbClr val="E600E6"/>
              </a:solidFill>
              <a:latin typeface="Roboto Mono"/>
              <a:ea typeface="Roboto Mono"/>
              <a:cs typeface="Roboto Mono"/>
              <a:sym typeface="Roboto Mono"/>
            </a:endParaRPr>
          </a:p>
          <a:p>
            <a:pPr marL="146050" lvl="0" indent="0" algn="l" rtl="0">
              <a:lnSpc>
                <a:spcPct val="115000"/>
              </a:lnSpc>
              <a:spcBef>
                <a:spcPts val="0"/>
              </a:spcBef>
              <a:spcAft>
                <a:spcPts val="0"/>
              </a:spcAft>
              <a:buSzPct val="101960"/>
              <a:buNone/>
            </a:pPr>
            <a:r>
              <a:rPr lang="en" sz="1500" b="0" i="0" u="none" strike="noStrike">
                <a:solidFill>
                  <a:srgbClr val="E600E6"/>
                </a:solidFill>
                <a:latin typeface="Roboto Mono"/>
                <a:ea typeface="Roboto Mono"/>
                <a:cs typeface="Roboto Mono"/>
                <a:sym typeface="Roboto Mono"/>
              </a:rPr>
              <a:t>class </a:t>
            </a:r>
            <a:r>
              <a:rPr lang="en" sz="1500" b="0" i="0" u="none" strike="noStrike">
                <a:solidFill>
                  <a:srgbClr val="000000"/>
                </a:solidFill>
                <a:latin typeface="Roboto Mono"/>
                <a:ea typeface="Roboto Mono"/>
                <a:cs typeface="Roboto Mono"/>
                <a:sym typeface="Roboto Mono"/>
              </a:rPr>
              <a:t>Car</a:t>
            </a:r>
            <a:r>
              <a:rPr lang="en" sz="1500" b="0" i="0" u="none" strike="noStrike">
                <a:solidFill>
                  <a:srgbClr val="E600E6"/>
                </a:solidFill>
                <a:latin typeface="Roboto Mono"/>
                <a:ea typeface="Roboto Mono"/>
                <a:cs typeface="Roboto Mono"/>
                <a:sym typeface="Roboto Mono"/>
              </a:rPr>
              <a:t>:</a:t>
            </a:r>
            <a:endParaRPr/>
          </a:p>
          <a:p>
            <a:pPr marL="146050" lvl="0" indent="0" algn="l" rtl="0">
              <a:lnSpc>
                <a:spcPct val="115000"/>
              </a:lnSpc>
              <a:spcBef>
                <a:spcPts val="0"/>
              </a:spcBef>
              <a:spcAft>
                <a:spcPts val="0"/>
              </a:spcAft>
              <a:buSzPct val="101960"/>
              <a:buNone/>
            </a:pPr>
            <a:r>
              <a:rPr lang="en" sz="1500" b="0" i="0" u="none" strike="noStrike">
                <a:solidFill>
                  <a:srgbClr val="E600E6"/>
                </a:solidFill>
                <a:latin typeface="Roboto Mono"/>
                <a:ea typeface="Roboto Mono"/>
                <a:cs typeface="Roboto Mono"/>
                <a:sym typeface="Roboto Mono"/>
              </a:rPr>
              <a:t>	def </a:t>
            </a:r>
            <a:r>
              <a:rPr lang="en" sz="1500" b="0" i="0" u="none" strike="noStrike">
                <a:solidFill>
                  <a:srgbClr val="800080"/>
                </a:solidFill>
                <a:latin typeface="Roboto Mono"/>
                <a:ea typeface="Roboto Mono"/>
                <a:cs typeface="Roboto Mono"/>
                <a:sym typeface="Roboto Mono"/>
              </a:rPr>
              <a:t>__init__ </a:t>
            </a:r>
            <a:r>
              <a:rPr lang="en" sz="1500" b="0" i="0" u="none" strike="noStrike">
                <a:solidFill>
                  <a:srgbClr val="000000"/>
                </a:solidFill>
                <a:latin typeface="Roboto Mono"/>
                <a:ea typeface="Roboto Mono"/>
                <a:cs typeface="Roboto Mono"/>
                <a:sym typeface="Roboto Mono"/>
              </a:rPr>
              <a:t>(</a:t>
            </a:r>
            <a:r>
              <a:rPr lang="en" sz="1500" b="0" i="0" u="none" strike="noStrike">
                <a:solidFill>
                  <a:srgbClr val="000000"/>
                </a:solidFill>
                <a:highlight>
                  <a:srgbClr val="FFFF00"/>
                </a:highlight>
                <a:latin typeface="Roboto Mono"/>
                <a:ea typeface="Roboto Mono"/>
                <a:cs typeface="Roboto Mono"/>
                <a:sym typeface="Roboto Mono"/>
              </a:rPr>
              <a:t>self</a:t>
            </a:r>
            <a:r>
              <a:rPr lang="en" sz="1500" b="0" i="0" u="none" strike="noStrike">
                <a:solidFill>
                  <a:srgbClr val="000000"/>
                </a:solidFill>
                <a:latin typeface="Roboto Mono"/>
                <a:ea typeface="Roboto Mono"/>
                <a:cs typeface="Roboto Mono"/>
                <a:sym typeface="Roboto Mono"/>
              </a:rPr>
              <a:t>, model, colour, numberplate, kms)</a:t>
            </a:r>
            <a:r>
              <a:rPr lang="en" sz="1500" b="0" i="0" u="none" strike="noStrike">
                <a:solidFill>
                  <a:srgbClr val="E600E6"/>
                </a:solidFill>
                <a:latin typeface="Roboto Mono"/>
                <a:ea typeface="Roboto Mono"/>
                <a:cs typeface="Roboto Mono"/>
                <a:sym typeface="Roboto Mono"/>
              </a:rPr>
              <a:t>:</a:t>
            </a:r>
            <a:endParaRPr/>
          </a:p>
          <a:p>
            <a:pPr marL="146050" lvl="0" indent="0" algn="l" rtl="0">
              <a:lnSpc>
                <a:spcPct val="115000"/>
              </a:lnSpc>
              <a:spcBef>
                <a:spcPts val="0"/>
              </a:spcBef>
              <a:spcAft>
                <a:spcPts val="0"/>
              </a:spcAft>
              <a:buSzPct val="101960"/>
              <a:buNone/>
            </a:pPr>
            <a:r>
              <a:rPr lang="en" sz="1500" b="0" i="0" u="none" strike="noStrike">
                <a:solidFill>
                  <a:srgbClr val="000000"/>
                </a:solidFill>
                <a:latin typeface="Roboto Mono"/>
                <a:ea typeface="Roboto Mono"/>
                <a:cs typeface="Roboto Mono"/>
                <a:sym typeface="Roboto Mono"/>
              </a:rPr>
              <a:t>	    </a:t>
            </a:r>
            <a:r>
              <a:rPr lang="en" sz="1500" b="0" i="0" u="none" strike="noStrike">
                <a:solidFill>
                  <a:srgbClr val="000000"/>
                </a:solidFill>
                <a:highlight>
                  <a:srgbClr val="FFFF00"/>
                </a:highlight>
                <a:latin typeface="Roboto Mono"/>
                <a:ea typeface="Roboto Mono"/>
                <a:cs typeface="Roboto Mono"/>
                <a:sym typeface="Roboto Mono"/>
              </a:rPr>
              <a:t>self</a:t>
            </a:r>
            <a:r>
              <a:rPr lang="en" sz="1500" b="0" i="0" u="none" strike="noStrike">
                <a:solidFill>
                  <a:srgbClr val="000000"/>
                </a:solidFill>
                <a:latin typeface="Roboto Mono"/>
                <a:ea typeface="Roboto Mono"/>
                <a:cs typeface="Roboto Mono"/>
                <a:sym typeface="Roboto Mono"/>
              </a:rPr>
              <a:t>.model </a:t>
            </a:r>
            <a:r>
              <a:rPr lang="en" sz="1500" b="0" i="0" u="none" strike="noStrike">
                <a:solidFill>
                  <a:srgbClr val="E600E6"/>
                </a:solidFill>
                <a:latin typeface="Roboto Mono"/>
                <a:ea typeface="Roboto Mono"/>
                <a:cs typeface="Roboto Mono"/>
                <a:sym typeface="Roboto Mono"/>
              </a:rPr>
              <a:t>= </a:t>
            </a:r>
            <a:r>
              <a:rPr lang="en" sz="1500" b="0" i="0" u="none" strike="noStrike">
                <a:solidFill>
                  <a:srgbClr val="000000"/>
                </a:solidFill>
                <a:latin typeface="Roboto Mono"/>
                <a:ea typeface="Roboto Mono"/>
                <a:cs typeface="Roboto Mono"/>
                <a:sym typeface="Roboto Mono"/>
              </a:rPr>
              <a:t>model</a:t>
            </a:r>
            <a:endParaRPr/>
          </a:p>
          <a:p>
            <a:pPr marL="146050" lvl="0" indent="0" algn="l" rtl="0">
              <a:lnSpc>
                <a:spcPct val="115000"/>
              </a:lnSpc>
              <a:spcBef>
                <a:spcPts val="0"/>
              </a:spcBef>
              <a:spcAft>
                <a:spcPts val="0"/>
              </a:spcAft>
              <a:buSzPct val="101960"/>
              <a:buNone/>
            </a:pPr>
            <a:r>
              <a:rPr lang="en" sz="1500" b="0" i="0" u="none" strike="noStrike">
                <a:solidFill>
                  <a:srgbClr val="000000"/>
                </a:solidFill>
                <a:latin typeface="Roboto Mono"/>
                <a:ea typeface="Roboto Mono"/>
                <a:cs typeface="Roboto Mono"/>
                <a:sym typeface="Roboto Mono"/>
              </a:rPr>
              <a:t>	    </a:t>
            </a:r>
            <a:r>
              <a:rPr lang="en" sz="1500" b="0" i="0" u="none" strike="noStrike">
                <a:solidFill>
                  <a:srgbClr val="000000"/>
                </a:solidFill>
                <a:highlight>
                  <a:srgbClr val="FFFF00"/>
                </a:highlight>
                <a:latin typeface="Roboto Mono"/>
                <a:ea typeface="Roboto Mono"/>
                <a:cs typeface="Roboto Mono"/>
                <a:sym typeface="Roboto Mono"/>
              </a:rPr>
              <a:t>self</a:t>
            </a:r>
            <a:r>
              <a:rPr lang="en" sz="1500" b="0" i="0" u="none" strike="noStrike">
                <a:solidFill>
                  <a:srgbClr val="000000"/>
                </a:solidFill>
                <a:latin typeface="Roboto Mono"/>
                <a:ea typeface="Roboto Mono"/>
                <a:cs typeface="Roboto Mono"/>
                <a:sym typeface="Roboto Mono"/>
              </a:rPr>
              <a:t>.colour </a:t>
            </a:r>
            <a:r>
              <a:rPr lang="en" sz="1500" b="0" i="0" u="none" strike="noStrike">
                <a:solidFill>
                  <a:srgbClr val="E600E6"/>
                </a:solidFill>
                <a:latin typeface="Roboto Mono"/>
                <a:ea typeface="Roboto Mono"/>
                <a:cs typeface="Roboto Mono"/>
                <a:sym typeface="Roboto Mono"/>
              </a:rPr>
              <a:t>= </a:t>
            </a:r>
            <a:r>
              <a:rPr lang="en" sz="1500" b="0" i="0" u="none" strike="noStrike">
                <a:solidFill>
                  <a:srgbClr val="000000"/>
                </a:solidFill>
                <a:latin typeface="Roboto Mono"/>
                <a:ea typeface="Roboto Mono"/>
                <a:cs typeface="Roboto Mono"/>
                <a:sym typeface="Roboto Mono"/>
              </a:rPr>
              <a:t>colour</a:t>
            </a:r>
            <a:endParaRPr/>
          </a:p>
          <a:p>
            <a:pPr marL="146050" lvl="0" indent="0" algn="l" rtl="0">
              <a:lnSpc>
                <a:spcPct val="115000"/>
              </a:lnSpc>
              <a:spcBef>
                <a:spcPts val="0"/>
              </a:spcBef>
              <a:spcAft>
                <a:spcPts val="0"/>
              </a:spcAft>
              <a:buSzPct val="101960"/>
              <a:buNone/>
            </a:pPr>
            <a:r>
              <a:rPr lang="en" sz="1500" b="0" i="0" u="none" strike="noStrike">
                <a:solidFill>
                  <a:srgbClr val="000000"/>
                </a:solidFill>
                <a:latin typeface="Roboto Mono"/>
                <a:ea typeface="Roboto Mono"/>
                <a:cs typeface="Roboto Mono"/>
                <a:sym typeface="Roboto Mono"/>
              </a:rPr>
              <a:t>	    </a:t>
            </a:r>
            <a:r>
              <a:rPr lang="en" sz="1500" b="0" i="0" u="none" strike="noStrike">
                <a:solidFill>
                  <a:srgbClr val="000000"/>
                </a:solidFill>
                <a:highlight>
                  <a:srgbClr val="FFFF00"/>
                </a:highlight>
                <a:latin typeface="Roboto Mono"/>
                <a:ea typeface="Roboto Mono"/>
                <a:cs typeface="Roboto Mono"/>
                <a:sym typeface="Roboto Mono"/>
              </a:rPr>
              <a:t>self</a:t>
            </a:r>
            <a:r>
              <a:rPr lang="en" sz="1500" b="0" i="0" u="none" strike="noStrike">
                <a:solidFill>
                  <a:srgbClr val="000000"/>
                </a:solidFill>
                <a:latin typeface="Roboto Mono"/>
                <a:ea typeface="Roboto Mono"/>
                <a:cs typeface="Roboto Mono"/>
                <a:sym typeface="Roboto Mono"/>
              </a:rPr>
              <a:t>.numberplate </a:t>
            </a:r>
            <a:r>
              <a:rPr lang="en" sz="1500" b="0" i="0" u="none" strike="noStrike">
                <a:solidFill>
                  <a:srgbClr val="E600E6"/>
                </a:solidFill>
                <a:latin typeface="Roboto Mono"/>
                <a:ea typeface="Roboto Mono"/>
                <a:cs typeface="Roboto Mono"/>
                <a:sym typeface="Roboto Mono"/>
              </a:rPr>
              <a:t>= </a:t>
            </a:r>
            <a:r>
              <a:rPr lang="en" sz="1500" b="0" i="0" u="none" strike="noStrike">
                <a:solidFill>
                  <a:srgbClr val="000000"/>
                </a:solidFill>
                <a:latin typeface="Roboto Mono"/>
                <a:ea typeface="Roboto Mono"/>
                <a:cs typeface="Roboto Mono"/>
                <a:sym typeface="Roboto Mono"/>
              </a:rPr>
              <a:t>numberplate</a:t>
            </a:r>
            <a:endParaRPr/>
          </a:p>
          <a:p>
            <a:pPr marL="146050" lvl="0" indent="0" algn="l" rtl="0">
              <a:lnSpc>
                <a:spcPct val="115000"/>
              </a:lnSpc>
              <a:spcBef>
                <a:spcPts val="0"/>
              </a:spcBef>
              <a:spcAft>
                <a:spcPts val="0"/>
              </a:spcAft>
              <a:buSzPct val="101960"/>
              <a:buNone/>
            </a:pPr>
            <a:r>
              <a:rPr lang="en" sz="1500" b="0" i="0" u="none" strike="noStrike">
                <a:solidFill>
                  <a:srgbClr val="000000"/>
                </a:solidFill>
                <a:latin typeface="Roboto Mono"/>
                <a:ea typeface="Roboto Mono"/>
                <a:cs typeface="Roboto Mono"/>
                <a:sym typeface="Roboto Mono"/>
              </a:rPr>
              <a:t>	    </a:t>
            </a:r>
            <a:r>
              <a:rPr lang="en" sz="1500" b="0" i="0" u="none" strike="noStrike">
                <a:solidFill>
                  <a:srgbClr val="000000"/>
                </a:solidFill>
                <a:highlight>
                  <a:srgbClr val="FFFF00"/>
                </a:highlight>
                <a:latin typeface="Roboto Mono"/>
                <a:ea typeface="Roboto Mono"/>
                <a:cs typeface="Roboto Mono"/>
                <a:sym typeface="Roboto Mono"/>
              </a:rPr>
              <a:t>self</a:t>
            </a:r>
            <a:r>
              <a:rPr lang="en" sz="1500" b="0" i="0" u="none" strike="noStrike">
                <a:solidFill>
                  <a:srgbClr val="000000"/>
                </a:solidFill>
                <a:latin typeface="Roboto Mono"/>
                <a:ea typeface="Roboto Mono"/>
                <a:cs typeface="Roboto Mono"/>
                <a:sym typeface="Roboto Mono"/>
              </a:rPr>
              <a:t>.kms </a:t>
            </a:r>
            <a:r>
              <a:rPr lang="en" sz="1500" b="0" i="0" u="none" strike="noStrike">
                <a:solidFill>
                  <a:srgbClr val="E600E6"/>
                </a:solidFill>
                <a:latin typeface="Roboto Mono"/>
                <a:ea typeface="Roboto Mono"/>
                <a:cs typeface="Roboto Mono"/>
                <a:sym typeface="Roboto Mono"/>
              </a:rPr>
              <a:t>= </a:t>
            </a:r>
            <a:r>
              <a:rPr lang="en" sz="1500" b="0" i="0" u="none" strike="noStrike">
                <a:solidFill>
                  <a:srgbClr val="000000"/>
                </a:solidFill>
                <a:latin typeface="Roboto Mono"/>
                <a:ea typeface="Roboto Mono"/>
                <a:cs typeface="Roboto Mono"/>
                <a:sym typeface="Roboto Mono"/>
              </a:rPr>
              <a:t>kms</a:t>
            </a:r>
            <a:endParaRPr/>
          </a:p>
          <a:p>
            <a:pPr marL="146050" lvl="0" indent="0" algn="l" rtl="0">
              <a:lnSpc>
                <a:spcPct val="115000"/>
              </a:lnSpc>
              <a:spcBef>
                <a:spcPts val="0"/>
              </a:spcBef>
              <a:spcAft>
                <a:spcPts val="0"/>
              </a:spcAft>
              <a:buSzPct val="101960"/>
              <a:buNone/>
            </a:pPr>
            <a:endParaRPr sz="1500">
              <a:solidFill>
                <a:srgbClr val="000000"/>
              </a:solidFill>
              <a:latin typeface="Roboto Mono"/>
              <a:ea typeface="Roboto Mono"/>
              <a:cs typeface="Roboto Mono"/>
              <a:sym typeface="Roboto Mono"/>
            </a:endParaRPr>
          </a:p>
          <a:p>
            <a:pPr marL="146050" lvl="0" indent="0" algn="l" rtl="0">
              <a:lnSpc>
                <a:spcPct val="115000"/>
              </a:lnSpc>
              <a:spcBef>
                <a:spcPts val="0"/>
              </a:spcBef>
              <a:spcAft>
                <a:spcPts val="0"/>
              </a:spcAft>
              <a:buSzPct val="101960"/>
              <a:buNone/>
            </a:pPr>
            <a:r>
              <a:rPr lang="en" sz="1500" b="0" i="0" u="none" strike="noStrike">
                <a:solidFill>
                  <a:srgbClr val="E600E6"/>
                </a:solidFill>
                <a:latin typeface="Roboto Mono"/>
                <a:ea typeface="Roboto Mono"/>
                <a:cs typeface="Roboto Mono"/>
                <a:sym typeface="Roboto Mono"/>
              </a:rPr>
              <a:t>	def </a:t>
            </a:r>
            <a:r>
              <a:rPr lang="en" sz="1500" b="0" i="0" u="none" strike="noStrike">
                <a:solidFill>
                  <a:srgbClr val="000000"/>
                </a:solidFill>
                <a:latin typeface="Roboto Mono"/>
                <a:ea typeface="Roboto Mono"/>
                <a:cs typeface="Roboto Mono"/>
                <a:sym typeface="Roboto Mono"/>
              </a:rPr>
              <a:t>display(</a:t>
            </a:r>
            <a:r>
              <a:rPr lang="en" sz="1500" b="0" i="0" u="none" strike="noStrike">
                <a:solidFill>
                  <a:srgbClr val="000000"/>
                </a:solidFill>
                <a:highlight>
                  <a:srgbClr val="FFFF00"/>
                </a:highlight>
                <a:latin typeface="Roboto Mono"/>
                <a:ea typeface="Roboto Mono"/>
                <a:cs typeface="Roboto Mono"/>
                <a:sym typeface="Roboto Mono"/>
              </a:rPr>
              <a:t>self</a:t>
            </a:r>
            <a:r>
              <a:rPr lang="en" sz="1500" b="0" i="0" u="none" strike="noStrike">
                <a:solidFill>
                  <a:srgbClr val="000000"/>
                </a:solidFill>
                <a:latin typeface="Roboto Mono"/>
                <a:ea typeface="Roboto Mono"/>
                <a:cs typeface="Roboto Mono"/>
                <a:sym typeface="Roboto Mono"/>
              </a:rPr>
              <a:t>)</a:t>
            </a:r>
            <a:r>
              <a:rPr lang="en" sz="1500" b="0" i="0" u="none" strike="noStrike">
                <a:solidFill>
                  <a:srgbClr val="E600E6"/>
                </a:solidFill>
                <a:latin typeface="Roboto Mono"/>
                <a:ea typeface="Roboto Mono"/>
                <a:cs typeface="Roboto Mono"/>
                <a:sym typeface="Roboto Mono"/>
              </a:rPr>
              <a:t>:</a:t>
            </a:r>
            <a:endParaRPr/>
          </a:p>
          <a:p>
            <a:pPr marL="146050" lvl="0" indent="0" algn="l" rtl="0">
              <a:lnSpc>
                <a:spcPct val="115000"/>
              </a:lnSpc>
              <a:spcBef>
                <a:spcPts val="0"/>
              </a:spcBef>
              <a:spcAft>
                <a:spcPts val="0"/>
              </a:spcAft>
              <a:buSzPct val="101960"/>
              <a:buNone/>
            </a:pPr>
            <a:r>
              <a:rPr lang="en" sz="1500" b="0" i="0" u="none" strike="noStrike">
                <a:solidFill>
                  <a:srgbClr val="E600E6"/>
                </a:solidFill>
                <a:latin typeface="Roboto Mono"/>
                <a:ea typeface="Roboto Mono"/>
                <a:cs typeface="Roboto Mono"/>
                <a:sym typeface="Roboto Mono"/>
              </a:rPr>
              <a:t>		print </a:t>
            </a:r>
            <a:r>
              <a:rPr lang="en" sz="1500" b="0" i="0" u="none" strike="noStrike">
                <a:solidFill>
                  <a:srgbClr val="000000"/>
                </a:solidFill>
                <a:latin typeface="Roboto Mono"/>
                <a:ea typeface="Roboto Mono"/>
                <a:cs typeface="Roboto Mono"/>
                <a:sym typeface="Roboto Mono"/>
              </a:rPr>
              <a:t>(</a:t>
            </a:r>
            <a:r>
              <a:rPr lang="en" sz="1500" b="0" i="0" u="none" strike="noStrike">
                <a:solidFill>
                  <a:srgbClr val="9A0000"/>
                </a:solidFill>
                <a:latin typeface="Roboto Mono"/>
                <a:ea typeface="Roboto Mono"/>
                <a:cs typeface="Roboto Mono"/>
                <a:sym typeface="Roboto Mono"/>
              </a:rPr>
              <a:t>"I am a"</a:t>
            </a:r>
            <a:r>
              <a:rPr lang="en" sz="1500" b="0" i="0" u="none" strike="noStrike">
                <a:solidFill>
                  <a:srgbClr val="000000"/>
                </a:solidFill>
                <a:latin typeface="Roboto Mono"/>
                <a:ea typeface="Roboto Mono"/>
                <a:cs typeface="Roboto Mono"/>
                <a:sym typeface="Roboto Mono"/>
              </a:rPr>
              <a:t>, </a:t>
            </a:r>
            <a:r>
              <a:rPr lang="en" sz="1500" b="0" i="0" u="none" strike="noStrike">
                <a:solidFill>
                  <a:srgbClr val="000000"/>
                </a:solidFill>
                <a:highlight>
                  <a:srgbClr val="FFFF00"/>
                </a:highlight>
                <a:latin typeface="Roboto Mono"/>
                <a:ea typeface="Roboto Mono"/>
                <a:cs typeface="Roboto Mono"/>
                <a:sym typeface="Roboto Mono"/>
              </a:rPr>
              <a:t>self</a:t>
            </a:r>
            <a:r>
              <a:rPr lang="en" sz="1500" b="0" i="0" u="none" strike="noStrike">
                <a:solidFill>
                  <a:srgbClr val="000000"/>
                </a:solidFill>
                <a:latin typeface="Roboto Mono"/>
                <a:ea typeface="Roboto Mono"/>
                <a:cs typeface="Roboto Mono"/>
                <a:sym typeface="Roboto Mono"/>
              </a:rPr>
              <a:t>.colour, </a:t>
            </a:r>
            <a:r>
              <a:rPr lang="en" sz="1500" b="0" i="0" u="none" strike="noStrike">
                <a:solidFill>
                  <a:srgbClr val="000000"/>
                </a:solidFill>
                <a:highlight>
                  <a:srgbClr val="FFFF00"/>
                </a:highlight>
                <a:latin typeface="Roboto Mono"/>
                <a:ea typeface="Roboto Mono"/>
                <a:cs typeface="Roboto Mono"/>
                <a:sym typeface="Roboto Mono"/>
              </a:rPr>
              <a:t>self</a:t>
            </a:r>
            <a:r>
              <a:rPr lang="en" sz="1500" b="0" i="0" u="none" strike="noStrike">
                <a:solidFill>
                  <a:srgbClr val="000000"/>
                </a:solidFill>
                <a:latin typeface="Roboto Mono"/>
                <a:ea typeface="Roboto Mono"/>
                <a:cs typeface="Roboto Mono"/>
                <a:sym typeface="Roboto Mono"/>
              </a:rPr>
              <a:t>.model , \</a:t>
            </a:r>
            <a:endParaRPr/>
          </a:p>
          <a:p>
            <a:pPr marL="146050" lvl="0" indent="0" algn="l" rtl="0">
              <a:lnSpc>
                <a:spcPct val="115000"/>
              </a:lnSpc>
              <a:spcBef>
                <a:spcPts val="0"/>
              </a:spcBef>
              <a:spcAft>
                <a:spcPts val="0"/>
              </a:spcAft>
              <a:buSzPct val="101960"/>
              <a:buNone/>
            </a:pPr>
            <a:r>
              <a:rPr lang="en" sz="1500" b="0" i="0" u="none" strike="noStrike">
                <a:solidFill>
                  <a:srgbClr val="9A0000"/>
                </a:solidFill>
                <a:latin typeface="Roboto Mono"/>
                <a:ea typeface="Roboto Mono"/>
                <a:cs typeface="Roboto Mono"/>
                <a:sym typeface="Roboto Mono"/>
              </a:rPr>
              <a:t>			"with numberplate"</a:t>
            </a:r>
            <a:r>
              <a:rPr lang="en" sz="1500" b="0" i="0" u="none" strike="noStrike">
                <a:solidFill>
                  <a:srgbClr val="000000"/>
                </a:solidFill>
                <a:latin typeface="Roboto Mono"/>
                <a:ea typeface="Roboto Mono"/>
                <a:cs typeface="Roboto Mono"/>
                <a:sym typeface="Roboto Mono"/>
              </a:rPr>
              <a:t>, </a:t>
            </a:r>
            <a:r>
              <a:rPr lang="en" sz="1500" b="0" i="0" u="none" strike="noStrike">
                <a:solidFill>
                  <a:srgbClr val="000000"/>
                </a:solidFill>
                <a:highlight>
                  <a:srgbClr val="FFFF00"/>
                </a:highlight>
                <a:latin typeface="Roboto Mono"/>
                <a:ea typeface="Roboto Mono"/>
                <a:cs typeface="Roboto Mono"/>
                <a:sym typeface="Roboto Mono"/>
              </a:rPr>
              <a:t>self</a:t>
            </a:r>
            <a:r>
              <a:rPr lang="en" sz="1500" b="0" i="0" u="none" strike="noStrike">
                <a:solidFill>
                  <a:srgbClr val="000000"/>
                </a:solidFill>
                <a:latin typeface="Roboto Mono"/>
                <a:ea typeface="Roboto Mono"/>
                <a:cs typeface="Roboto Mono"/>
                <a:sym typeface="Roboto Mono"/>
              </a:rPr>
              <a:t>.numberplate )</a:t>
            </a:r>
            <a:endParaRPr sz="1500">
              <a:latin typeface="Roboto Mono"/>
              <a:ea typeface="Roboto Mono"/>
              <a:cs typeface="Roboto Mono"/>
              <a:sym typeface="Roboto Mono"/>
            </a:endParaRPr>
          </a:p>
        </p:txBody>
      </p:sp>
      <p:sp>
        <p:nvSpPr>
          <p:cNvPr id="329" name="Google Shape;329;p44"/>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Objects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3a647e8e91_3_88"/>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The exam</a:t>
            </a:r>
            <a:endParaRPr dirty="0"/>
          </a:p>
        </p:txBody>
      </p:sp>
      <p:sp>
        <p:nvSpPr>
          <p:cNvPr id="105" name="Google Shape;105;g23a647e8e91_3_88"/>
          <p:cNvSpPr txBox="1">
            <a:spLocks noGrp="1"/>
          </p:cNvSpPr>
          <p:nvPr>
            <p:ph type="body" idx="1"/>
          </p:nvPr>
        </p:nvSpPr>
        <p:spPr>
          <a:xfrm>
            <a:off x="729450" y="2078875"/>
            <a:ext cx="7688700" cy="2936100"/>
          </a:xfrm>
          <a:prstGeom prst="rect">
            <a:avLst/>
          </a:prstGeom>
          <a:noFill/>
          <a:ln>
            <a:noFill/>
          </a:ln>
        </p:spPr>
        <p:txBody>
          <a:bodyPr spcFirstLastPara="1" wrap="square" lIns="91425" tIns="91425" rIns="91425" bIns="91425" anchor="t" anchorCtr="0">
            <a:normAutofit/>
          </a:bodyPr>
          <a:lstStyle/>
          <a:p>
            <a:pPr marL="285750" indent="-285750"/>
            <a:r>
              <a:rPr lang="en-AU" sz="1800" dirty="0"/>
              <a:t>Datatypes and data handling</a:t>
            </a:r>
          </a:p>
          <a:p>
            <a:pPr marL="285750" indent="-285750"/>
            <a:r>
              <a:rPr lang="en-AU" sz="1800" dirty="0"/>
              <a:t>Arrays, grids and plotting</a:t>
            </a:r>
          </a:p>
          <a:p>
            <a:pPr marL="285750" indent="-285750"/>
            <a:r>
              <a:rPr lang="en-AU" sz="1800" dirty="0"/>
              <a:t>Functions and structured data</a:t>
            </a:r>
          </a:p>
          <a:p>
            <a:pPr marL="285750" indent="-285750"/>
            <a:r>
              <a:rPr lang="en-AU" sz="1800" dirty="0"/>
              <a:t>Scripting and automation</a:t>
            </a:r>
          </a:p>
          <a:p>
            <a:pPr marL="285750" indent="-285750"/>
            <a:r>
              <a:rPr lang="en-AU" sz="1800" dirty="0"/>
              <a:t>Objects and sharing</a:t>
            </a:r>
            <a:endParaRPr sz="1800" dirty="0"/>
          </a:p>
        </p:txBody>
      </p:sp>
    </p:spTree>
    <p:extLst>
      <p:ext uri="{BB962C8B-B14F-4D97-AF65-F5344CB8AC3E}">
        <p14:creationId xmlns:p14="http://schemas.microsoft.com/office/powerpoint/2010/main" val="26567720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23a647e8e91_3_94"/>
          <p:cNvSpPr txBox="1">
            <a:spLocks noGrp="1"/>
          </p:cNvSpPr>
          <p:nvPr>
            <p:ph type="body" idx="1"/>
          </p:nvPr>
        </p:nvSpPr>
        <p:spPr>
          <a:xfrm>
            <a:off x="729450" y="1562275"/>
            <a:ext cx="7783500" cy="2777700"/>
          </a:xfrm>
          <a:prstGeom prst="rect">
            <a:avLst/>
          </a:prstGeom>
          <a:noFill/>
          <a:ln>
            <a:noFill/>
          </a:ln>
        </p:spPr>
        <p:txBody>
          <a:bodyPr spcFirstLastPara="1" wrap="square" lIns="91425" tIns="91425" rIns="91425" bIns="91425" anchor="t" anchorCtr="0">
            <a:normAutofit fontScale="92500" lnSpcReduction="10000"/>
          </a:bodyPr>
          <a:lstStyle/>
          <a:p>
            <a:pPr marL="146050" lvl="0" indent="0" algn="l" rtl="0">
              <a:lnSpc>
                <a:spcPct val="115000"/>
              </a:lnSpc>
              <a:spcBef>
                <a:spcPts val="0"/>
              </a:spcBef>
              <a:spcAft>
                <a:spcPts val="0"/>
              </a:spcAft>
              <a:buSzPts val="1529"/>
              <a:buNone/>
            </a:pPr>
            <a:r>
              <a:rPr lang="en" sz="1700" dirty="0"/>
              <a:t>All methods have “self” as their first parameter.</a:t>
            </a:r>
            <a:endParaRPr sz="1700" dirty="0"/>
          </a:p>
          <a:p>
            <a:pPr marL="146050" lvl="0" indent="0" algn="l" rtl="0">
              <a:lnSpc>
                <a:spcPct val="115000"/>
              </a:lnSpc>
              <a:spcBef>
                <a:spcPts val="0"/>
              </a:spcBef>
              <a:spcAft>
                <a:spcPts val="0"/>
              </a:spcAft>
              <a:buSzPts val="1529"/>
              <a:buNone/>
            </a:pPr>
            <a:endParaRPr sz="1700" dirty="0"/>
          </a:p>
          <a:p>
            <a:pPr marL="146050" lvl="0" indent="0" algn="l" rtl="0">
              <a:lnSpc>
                <a:spcPct val="115000"/>
              </a:lnSpc>
              <a:spcBef>
                <a:spcPts val="0"/>
              </a:spcBef>
              <a:spcAft>
                <a:spcPts val="0"/>
              </a:spcAft>
              <a:buSzPts val="1529"/>
              <a:buNone/>
            </a:pPr>
            <a:r>
              <a:rPr lang="en" sz="1700" dirty="0"/>
              <a:t>So for example:</a:t>
            </a:r>
            <a:br>
              <a:rPr lang="en" sz="1700" dirty="0"/>
            </a:br>
            <a:r>
              <a:rPr lang="en" sz="1700" dirty="0"/>
              <a:t>	</a:t>
            </a:r>
            <a:r>
              <a:rPr lang="en" sz="1500" dirty="0">
                <a:latin typeface="Roboto Mono"/>
                <a:ea typeface="Roboto Mono"/>
                <a:cs typeface="Roboto Mono"/>
                <a:sym typeface="Roboto Mono"/>
              </a:rPr>
              <a:t>def walk(self, start, end, shoes):</a:t>
            </a:r>
            <a:endParaRPr sz="1500" dirty="0">
              <a:latin typeface="Roboto Mono"/>
              <a:ea typeface="Roboto Mono"/>
              <a:cs typeface="Roboto Mono"/>
              <a:sym typeface="Roboto Mono"/>
            </a:endParaRPr>
          </a:p>
          <a:p>
            <a:pPr marL="146050" lvl="0" indent="0" algn="l" rtl="0">
              <a:lnSpc>
                <a:spcPct val="115000"/>
              </a:lnSpc>
              <a:spcBef>
                <a:spcPts val="0"/>
              </a:spcBef>
              <a:spcAft>
                <a:spcPts val="0"/>
              </a:spcAft>
              <a:buSzPts val="1529"/>
              <a:buNone/>
            </a:pPr>
            <a:endParaRPr sz="1700" dirty="0"/>
          </a:p>
          <a:p>
            <a:pPr marL="146050" lvl="0" indent="0" algn="l" rtl="0">
              <a:lnSpc>
                <a:spcPct val="115000"/>
              </a:lnSpc>
              <a:spcBef>
                <a:spcPts val="0"/>
              </a:spcBef>
              <a:spcAft>
                <a:spcPts val="0"/>
              </a:spcAft>
              <a:buSzPts val="1529"/>
              <a:buNone/>
            </a:pPr>
            <a:r>
              <a:rPr lang="en" sz="1700" dirty="0"/>
              <a:t>We would call this method like this:</a:t>
            </a:r>
            <a:br>
              <a:rPr lang="en" sz="1700" dirty="0"/>
            </a:br>
            <a:r>
              <a:rPr lang="en" sz="1700" dirty="0"/>
              <a:t>       </a:t>
            </a:r>
            <a:r>
              <a:rPr lang="en" sz="1500" dirty="0">
                <a:latin typeface="Roboto Mono"/>
                <a:ea typeface="Roboto Mono"/>
                <a:cs typeface="Roboto Mono"/>
                <a:sym typeface="Roboto Mono"/>
              </a:rPr>
              <a:t>self.walk(“B314”, “Library”, “hiking boots”)</a:t>
            </a:r>
            <a:endParaRPr sz="1700" dirty="0"/>
          </a:p>
          <a:p>
            <a:pPr marL="146050" lvl="0" indent="0" algn="l" rtl="0">
              <a:lnSpc>
                <a:spcPct val="115000"/>
              </a:lnSpc>
              <a:spcBef>
                <a:spcPts val="0"/>
              </a:spcBef>
              <a:spcAft>
                <a:spcPts val="0"/>
              </a:spcAft>
              <a:buSzPts val="1529"/>
              <a:buNone/>
            </a:pPr>
            <a:endParaRPr sz="1700" dirty="0"/>
          </a:p>
          <a:p>
            <a:pPr marL="146050" lvl="0" indent="0" algn="l" rtl="0">
              <a:lnSpc>
                <a:spcPct val="115000"/>
              </a:lnSpc>
              <a:spcBef>
                <a:spcPts val="0"/>
              </a:spcBef>
              <a:spcAft>
                <a:spcPts val="0"/>
              </a:spcAft>
              <a:buSzPts val="1529"/>
              <a:buNone/>
            </a:pPr>
            <a:r>
              <a:rPr lang="en" sz="1700" dirty="0"/>
              <a:t>If we didn’t have the “self.”, Python wouldn’t know where to find it or what it belongs to. While it </a:t>
            </a:r>
            <a:r>
              <a:rPr lang="en" sz="1700" i="1" dirty="0"/>
              <a:t>looks</a:t>
            </a:r>
            <a:r>
              <a:rPr lang="en" sz="1700" dirty="0"/>
              <a:t> like a function, it is a </a:t>
            </a:r>
            <a:r>
              <a:rPr lang="en" sz="1700" i="1" dirty="0"/>
              <a:t>method</a:t>
            </a:r>
            <a:r>
              <a:rPr lang="en" sz="1700" dirty="0"/>
              <a:t> of a </a:t>
            </a:r>
            <a:r>
              <a:rPr lang="en" sz="1700" i="1" dirty="0"/>
              <a:t>class</a:t>
            </a:r>
            <a:r>
              <a:rPr lang="en" sz="1700" dirty="0"/>
              <a:t>.</a:t>
            </a:r>
            <a:endParaRPr sz="1700" dirty="0"/>
          </a:p>
        </p:txBody>
      </p:sp>
      <p:sp>
        <p:nvSpPr>
          <p:cNvPr id="335" name="Google Shape;335;g23a647e8e91_3_94"/>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Objects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5"/>
          <p:cNvSpPr txBox="1">
            <a:spLocks noGrp="1"/>
          </p:cNvSpPr>
          <p:nvPr>
            <p:ph type="body" idx="1"/>
          </p:nvPr>
        </p:nvSpPr>
        <p:spPr>
          <a:xfrm>
            <a:off x="729450" y="1562275"/>
            <a:ext cx="7783500" cy="2777700"/>
          </a:xfrm>
          <a:prstGeom prst="rect">
            <a:avLst/>
          </a:prstGeom>
          <a:noFill/>
          <a:ln>
            <a:noFill/>
          </a:ln>
        </p:spPr>
        <p:txBody>
          <a:bodyPr spcFirstLastPara="1" wrap="square" lIns="91425" tIns="91425" rIns="91425" bIns="91425" anchor="t" anchorCtr="0">
            <a:normAutofit/>
          </a:bodyPr>
          <a:lstStyle/>
          <a:p>
            <a:pPr marL="146050" indent="0" algn="l">
              <a:buNone/>
            </a:pPr>
            <a:r>
              <a:rPr lang="en-US" sz="1800" b="0" i="0" u="none" strike="noStrike" baseline="0" dirty="0">
                <a:latin typeface="Lato" panose="020F0502020204030203" pitchFamily="34" charset="0"/>
                <a:ea typeface="Lato" panose="020F0502020204030203" pitchFamily="34" charset="0"/>
                <a:cs typeface="Lato" panose="020F0502020204030203" pitchFamily="34" charset="0"/>
              </a:rPr>
              <a:t>Inheritance (“is-a” relationship) allows us to work with sub-types. Let’s say we want to have Sedans and SUVs, each inheriting from Car but with a couple of extras.</a:t>
            </a:r>
          </a:p>
          <a:p>
            <a:pPr marL="146050" indent="0" algn="l">
              <a:buNone/>
            </a:pPr>
            <a:endParaRPr lang="en-US" sz="1800" dirty="0">
              <a:latin typeface="Consolas" panose="020B0609020204030204" pitchFamily="49" charset="0"/>
              <a:ea typeface="Lato" panose="020F0502020204030203" pitchFamily="34" charset="0"/>
              <a:cs typeface="Lato" panose="020F0502020204030203" pitchFamily="34" charset="0"/>
            </a:endParaRPr>
          </a:p>
          <a:p>
            <a:pPr marL="146050" indent="0" algn="l">
              <a:buNone/>
            </a:pPr>
            <a:r>
              <a:rPr lang="en-AU" sz="1400" dirty="0">
                <a:latin typeface="Consolas" panose="020B0609020204030204" pitchFamily="49" charset="0"/>
                <a:ea typeface="Lato" panose="020F0502020204030203" pitchFamily="34" charset="0"/>
                <a:cs typeface="Lato" panose="020F0502020204030203" pitchFamily="34" charset="0"/>
              </a:rPr>
              <a:t>class SUV(Car):       # this means "inherit from Car"</a:t>
            </a:r>
          </a:p>
          <a:p>
            <a:pPr marL="146050" indent="0" algn="l">
              <a:buNone/>
            </a:pPr>
            <a:endParaRPr lang="en-AU" sz="1400" dirty="0">
              <a:latin typeface="Consolas" panose="020B0609020204030204" pitchFamily="49" charset="0"/>
              <a:ea typeface="Lato" panose="020F0502020204030203" pitchFamily="34" charset="0"/>
              <a:cs typeface="Lato" panose="020F0502020204030203" pitchFamily="34" charset="0"/>
            </a:endParaRPr>
          </a:p>
          <a:p>
            <a:pPr marL="146050" indent="0" algn="l">
              <a:buNone/>
            </a:pPr>
            <a:r>
              <a:rPr lang="en-AU" sz="1400" dirty="0">
                <a:latin typeface="Consolas" panose="020B0609020204030204" pitchFamily="49" charset="0"/>
                <a:ea typeface="Lato" panose="020F0502020204030203" pitchFamily="34" charset="0"/>
                <a:cs typeface="Lato" panose="020F0502020204030203" pitchFamily="34" charset="0"/>
              </a:rPr>
              <a:t>    def __</a:t>
            </a:r>
            <a:r>
              <a:rPr lang="en-AU" sz="1400" dirty="0" err="1">
                <a:latin typeface="Consolas" panose="020B0609020204030204" pitchFamily="49" charset="0"/>
                <a:ea typeface="Lato" panose="020F0502020204030203" pitchFamily="34" charset="0"/>
                <a:cs typeface="Lato" panose="020F0502020204030203" pitchFamily="34" charset="0"/>
              </a:rPr>
              <a:t>init</a:t>
            </a:r>
            <a:r>
              <a:rPr lang="en-AU" sz="1400" dirty="0">
                <a:latin typeface="Consolas" panose="020B0609020204030204" pitchFamily="49" charset="0"/>
                <a:ea typeface="Lato" panose="020F0502020204030203" pitchFamily="34" charset="0"/>
                <a:cs typeface="Lato" panose="020F0502020204030203" pitchFamily="34" charset="0"/>
              </a:rPr>
              <a:t>__ (self, model, colour, numberplate, kms, </a:t>
            </a:r>
            <a:r>
              <a:rPr lang="en-AU" sz="1400" dirty="0" err="1">
                <a:latin typeface="Consolas" panose="020B0609020204030204" pitchFamily="49" charset="0"/>
                <a:ea typeface="Lato" panose="020F0502020204030203" pitchFamily="34" charset="0"/>
                <a:cs typeface="Lato" panose="020F0502020204030203" pitchFamily="34" charset="0"/>
              </a:rPr>
              <a:t>fuelEconomy</a:t>
            </a:r>
            <a:r>
              <a:rPr lang="en-AU" sz="1400" dirty="0">
                <a:latin typeface="Consolas" panose="020B0609020204030204" pitchFamily="49" charset="0"/>
                <a:ea typeface="Lato" panose="020F0502020204030203" pitchFamily="34" charset="0"/>
                <a:cs typeface="Lato" panose="020F0502020204030203" pitchFamily="34" charset="0"/>
              </a:rPr>
              <a:t>):</a:t>
            </a:r>
          </a:p>
          <a:p>
            <a:pPr marL="146050" indent="0" algn="l">
              <a:buNone/>
            </a:pPr>
            <a:r>
              <a:rPr lang="en-AU" sz="1400" dirty="0">
                <a:latin typeface="Consolas" panose="020B0609020204030204" pitchFamily="49" charset="0"/>
                <a:ea typeface="Lato" panose="020F0502020204030203" pitchFamily="34" charset="0"/>
                <a:cs typeface="Lato" panose="020F0502020204030203" pitchFamily="34" charset="0"/>
              </a:rPr>
              <a:t>        super().__</a:t>
            </a:r>
            <a:r>
              <a:rPr lang="en-AU" sz="1400" dirty="0" err="1">
                <a:latin typeface="Consolas" panose="020B0609020204030204" pitchFamily="49" charset="0"/>
                <a:ea typeface="Lato" panose="020F0502020204030203" pitchFamily="34" charset="0"/>
                <a:cs typeface="Lato" panose="020F0502020204030203" pitchFamily="34" charset="0"/>
              </a:rPr>
              <a:t>init</a:t>
            </a:r>
            <a:r>
              <a:rPr lang="en-AU" sz="1400" dirty="0">
                <a:latin typeface="Consolas" panose="020B0609020204030204" pitchFamily="49" charset="0"/>
                <a:ea typeface="Lato" panose="020F0502020204030203" pitchFamily="34" charset="0"/>
                <a:cs typeface="Lato" panose="020F0502020204030203" pitchFamily="34" charset="0"/>
              </a:rPr>
              <a:t>__(model, colour, numberplate, kms)</a:t>
            </a:r>
          </a:p>
          <a:p>
            <a:pPr marL="146050" indent="0" algn="l">
              <a:buNone/>
            </a:pPr>
            <a:r>
              <a:rPr lang="en-AU" sz="1400" dirty="0">
                <a:latin typeface="Consolas" panose="020B0609020204030204" pitchFamily="49" charset="0"/>
                <a:ea typeface="Lato" panose="020F0502020204030203" pitchFamily="34" charset="0"/>
                <a:cs typeface="Lato" panose="020F0502020204030203" pitchFamily="34" charset="0"/>
              </a:rPr>
              <a:t>        </a:t>
            </a:r>
            <a:r>
              <a:rPr lang="en-AU" sz="1400" dirty="0" err="1">
                <a:latin typeface="Consolas" panose="020B0609020204030204" pitchFamily="49" charset="0"/>
                <a:ea typeface="Lato" panose="020F0502020204030203" pitchFamily="34" charset="0"/>
                <a:cs typeface="Lato" panose="020F0502020204030203" pitchFamily="34" charset="0"/>
              </a:rPr>
              <a:t>self.fuelEconomy</a:t>
            </a:r>
            <a:r>
              <a:rPr lang="en-AU" sz="1400" dirty="0">
                <a:latin typeface="Consolas" panose="020B0609020204030204" pitchFamily="49" charset="0"/>
                <a:ea typeface="Lato" panose="020F0502020204030203" pitchFamily="34" charset="0"/>
                <a:cs typeface="Lato" panose="020F0502020204030203" pitchFamily="34" charset="0"/>
              </a:rPr>
              <a:t> = </a:t>
            </a:r>
            <a:r>
              <a:rPr lang="en-AU" sz="1400" dirty="0" err="1">
                <a:latin typeface="Consolas" panose="020B0609020204030204" pitchFamily="49" charset="0"/>
                <a:ea typeface="Lato" panose="020F0502020204030203" pitchFamily="34" charset="0"/>
                <a:cs typeface="Lato" panose="020F0502020204030203" pitchFamily="34" charset="0"/>
              </a:rPr>
              <a:t>fuelEconomy</a:t>
            </a:r>
            <a:endParaRPr sz="1400" dirty="0">
              <a:latin typeface="Consolas" panose="020B0609020204030204" pitchFamily="49" charset="0"/>
              <a:ea typeface="Lato" panose="020F0502020204030203" pitchFamily="34" charset="0"/>
              <a:cs typeface="Lato" panose="020F0502020204030203" pitchFamily="34" charset="0"/>
            </a:endParaRPr>
          </a:p>
        </p:txBody>
      </p:sp>
      <p:sp>
        <p:nvSpPr>
          <p:cNvPr id="341" name="Google Shape;341;p45"/>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Inheritance</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5"/>
          <p:cNvSpPr txBox="1">
            <a:spLocks noGrp="1"/>
          </p:cNvSpPr>
          <p:nvPr>
            <p:ph type="body" idx="1"/>
          </p:nvPr>
        </p:nvSpPr>
        <p:spPr>
          <a:xfrm>
            <a:off x="729450" y="1562275"/>
            <a:ext cx="7783500" cy="2777700"/>
          </a:xfrm>
          <a:prstGeom prst="rect">
            <a:avLst/>
          </a:prstGeom>
          <a:noFill/>
          <a:ln>
            <a:noFill/>
          </a:ln>
        </p:spPr>
        <p:txBody>
          <a:bodyPr spcFirstLastPara="1" wrap="square" lIns="91425" tIns="91425" rIns="91425" bIns="91425" anchor="t" anchorCtr="0">
            <a:normAutofit/>
          </a:bodyPr>
          <a:lstStyle/>
          <a:p>
            <a:pPr marL="146050" indent="0" algn="l">
              <a:buNone/>
            </a:pPr>
            <a:r>
              <a:rPr lang="en-US" sz="1800" b="0" i="0" u="none" strike="noStrike" baseline="0" dirty="0">
                <a:latin typeface="Lato" panose="020F0502020204030203" pitchFamily="34" charset="0"/>
                <a:ea typeface="Lato" panose="020F0502020204030203" pitchFamily="34" charset="0"/>
                <a:cs typeface="Lato" panose="020F0502020204030203" pitchFamily="34" charset="0"/>
              </a:rPr>
              <a:t>Inheritance (“is-a” relationship) allows us to work with sub-types. Let’s say we want to have Sedans and SUVs, each inheriting from Car but with a couple of extras.</a:t>
            </a:r>
          </a:p>
          <a:p>
            <a:pPr marL="146050" indent="0" algn="l">
              <a:buNone/>
            </a:pPr>
            <a:endParaRPr lang="en-US" sz="1800" dirty="0">
              <a:latin typeface="Consolas" panose="020B0609020204030204" pitchFamily="49" charset="0"/>
              <a:ea typeface="Lato" panose="020F0502020204030203" pitchFamily="34" charset="0"/>
              <a:cs typeface="Lato" panose="020F0502020204030203" pitchFamily="34" charset="0"/>
            </a:endParaRPr>
          </a:p>
          <a:p>
            <a:pPr marL="146050" indent="0" algn="l">
              <a:buNone/>
            </a:pPr>
            <a:r>
              <a:rPr lang="en-AU" sz="1400" dirty="0">
                <a:latin typeface="Consolas" panose="020B0609020204030204" pitchFamily="49" charset="0"/>
                <a:ea typeface="Lato" panose="020F0502020204030203" pitchFamily="34" charset="0"/>
                <a:cs typeface="Lato" panose="020F0502020204030203" pitchFamily="34" charset="0"/>
              </a:rPr>
              <a:t>class SUV(Car):       # this means "inherit from Car"</a:t>
            </a:r>
          </a:p>
          <a:p>
            <a:pPr marL="146050" indent="0" algn="l">
              <a:buNone/>
            </a:pPr>
            <a:endParaRPr lang="en-AU" sz="1400" dirty="0">
              <a:latin typeface="Consolas" panose="020B0609020204030204" pitchFamily="49" charset="0"/>
              <a:ea typeface="Lato" panose="020F0502020204030203" pitchFamily="34" charset="0"/>
              <a:cs typeface="Lato" panose="020F0502020204030203" pitchFamily="34" charset="0"/>
            </a:endParaRPr>
          </a:p>
          <a:p>
            <a:pPr marL="146050" indent="0" algn="l">
              <a:buNone/>
            </a:pPr>
            <a:r>
              <a:rPr lang="en-AU" sz="1400" dirty="0">
                <a:latin typeface="Consolas" panose="020B0609020204030204" pitchFamily="49" charset="0"/>
                <a:ea typeface="Lato" panose="020F0502020204030203" pitchFamily="34" charset="0"/>
                <a:cs typeface="Lato" panose="020F0502020204030203" pitchFamily="34" charset="0"/>
              </a:rPr>
              <a:t>    def __</a:t>
            </a:r>
            <a:r>
              <a:rPr lang="en-AU" sz="1400" dirty="0" err="1">
                <a:latin typeface="Consolas" panose="020B0609020204030204" pitchFamily="49" charset="0"/>
                <a:ea typeface="Lato" panose="020F0502020204030203" pitchFamily="34" charset="0"/>
                <a:cs typeface="Lato" panose="020F0502020204030203" pitchFamily="34" charset="0"/>
              </a:rPr>
              <a:t>init</a:t>
            </a:r>
            <a:r>
              <a:rPr lang="en-AU" sz="1400" dirty="0">
                <a:latin typeface="Consolas" panose="020B0609020204030204" pitchFamily="49" charset="0"/>
                <a:ea typeface="Lato" panose="020F0502020204030203" pitchFamily="34" charset="0"/>
                <a:cs typeface="Lato" panose="020F0502020204030203" pitchFamily="34" charset="0"/>
              </a:rPr>
              <a:t>__ (self, model, colour, numberplate, kms, </a:t>
            </a:r>
            <a:r>
              <a:rPr lang="en-AU" sz="1400" dirty="0" err="1">
                <a:latin typeface="Consolas" panose="020B0609020204030204" pitchFamily="49" charset="0"/>
                <a:ea typeface="Lato" panose="020F0502020204030203" pitchFamily="34" charset="0"/>
                <a:cs typeface="Lato" panose="020F0502020204030203" pitchFamily="34" charset="0"/>
              </a:rPr>
              <a:t>fuelEconomy</a:t>
            </a:r>
            <a:r>
              <a:rPr lang="en-AU" sz="1400" dirty="0">
                <a:latin typeface="Consolas" panose="020B0609020204030204" pitchFamily="49" charset="0"/>
                <a:ea typeface="Lato" panose="020F0502020204030203" pitchFamily="34" charset="0"/>
                <a:cs typeface="Lato" panose="020F0502020204030203" pitchFamily="34" charset="0"/>
              </a:rPr>
              <a:t>):</a:t>
            </a:r>
          </a:p>
          <a:p>
            <a:pPr marL="146050" indent="0" algn="l">
              <a:buNone/>
            </a:pPr>
            <a:r>
              <a:rPr lang="en-AU" sz="1400" dirty="0">
                <a:latin typeface="Consolas" panose="020B0609020204030204" pitchFamily="49" charset="0"/>
                <a:ea typeface="Lato" panose="020F0502020204030203" pitchFamily="34" charset="0"/>
                <a:cs typeface="Lato" panose="020F0502020204030203" pitchFamily="34" charset="0"/>
              </a:rPr>
              <a:t>        super().__</a:t>
            </a:r>
            <a:r>
              <a:rPr lang="en-AU" sz="1400" dirty="0" err="1">
                <a:latin typeface="Consolas" panose="020B0609020204030204" pitchFamily="49" charset="0"/>
                <a:ea typeface="Lato" panose="020F0502020204030203" pitchFamily="34" charset="0"/>
                <a:cs typeface="Lato" panose="020F0502020204030203" pitchFamily="34" charset="0"/>
              </a:rPr>
              <a:t>init</a:t>
            </a:r>
            <a:r>
              <a:rPr lang="en-AU" sz="1400" dirty="0">
                <a:latin typeface="Consolas" panose="020B0609020204030204" pitchFamily="49" charset="0"/>
                <a:ea typeface="Lato" panose="020F0502020204030203" pitchFamily="34" charset="0"/>
                <a:cs typeface="Lato" panose="020F0502020204030203" pitchFamily="34" charset="0"/>
              </a:rPr>
              <a:t>__(model, colour, numberplate, kms)</a:t>
            </a:r>
          </a:p>
          <a:p>
            <a:pPr marL="146050" indent="0" algn="l">
              <a:buNone/>
            </a:pPr>
            <a:r>
              <a:rPr lang="en-AU" sz="1400" dirty="0">
                <a:latin typeface="Consolas" panose="020B0609020204030204" pitchFamily="49" charset="0"/>
                <a:ea typeface="Lato" panose="020F0502020204030203" pitchFamily="34" charset="0"/>
                <a:cs typeface="Lato" panose="020F0502020204030203" pitchFamily="34" charset="0"/>
              </a:rPr>
              <a:t>        </a:t>
            </a:r>
            <a:r>
              <a:rPr lang="en-AU" sz="1400" dirty="0" err="1">
                <a:latin typeface="Consolas" panose="020B0609020204030204" pitchFamily="49" charset="0"/>
                <a:ea typeface="Lato" panose="020F0502020204030203" pitchFamily="34" charset="0"/>
                <a:cs typeface="Lato" panose="020F0502020204030203" pitchFamily="34" charset="0"/>
              </a:rPr>
              <a:t>self.fuelEconomy</a:t>
            </a:r>
            <a:r>
              <a:rPr lang="en-AU" sz="1400" dirty="0">
                <a:latin typeface="Consolas" panose="020B0609020204030204" pitchFamily="49" charset="0"/>
                <a:ea typeface="Lato" panose="020F0502020204030203" pitchFamily="34" charset="0"/>
                <a:cs typeface="Lato" panose="020F0502020204030203" pitchFamily="34" charset="0"/>
              </a:rPr>
              <a:t> = </a:t>
            </a:r>
            <a:r>
              <a:rPr lang="en-AU" sz="1400" dirty="0" err="1">
                <a:latin typeface="Consolas" panose="020B0609020204030204" pitchFamily="49" charset="0"/>
                <a:ea typeface="Lato" panose="020F0502020204030203" pitchFamily="34" charset="0"/>
                <a:cs typeface="Lato" panose="020F0502020204030203" pitchFamily="34" charset="0"/>
              </a:rPr>
              <a:t>fuelEconomy</a:t>
            </a:r>
            <a:endParaRPr sz="1400" dirty="0">
              <a:latin typeface="Consolas" panose="020B0609020204030204" pitchFamily="49" charset="0"/>
              <a:ea typeface="Lato" panose="020F0502020204030203" pitchFamily="34" charset="0"/>
              <a:cs typeface="Lato" panose="020F0502020204030203" pitchFamily="34" charset="0"/>
            </a:endParaRPr>
          </a:p>
        </p:txBody>
      </p:sp>
      <p:sp>
        <p:nvSpPr>
          <p:cNvPr id="341" name="Google Shape;341;p45"/>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Inheritance</a:t>
            </a:r>
            <a:endParaRPr dirty="0"/>
          </a:p>
        </p:txBody>
      </p:sp>
      <p:sp>
        <p:nvSpPr>
          <p:cNvPr id="2" name="TextBox 1">
            <a:extLst>
              <a:ext uri="{FF2B5EF4-FFF2-40B4-BE49-F238E27FC236}">
                <a16:creationId xmlns:a16="http://schemas.microsoft.com/office/drawing/2014/main" id="{918E5787-F8FC-1DC6-70AF-ADB9BD862C0D}"/>
              </a:ext>
            </a:extLst>
          </p:cNvPr>
          <p:cNvSpPr txBox="1"/>
          <p:nvPr/>
        </p:nvSpPr>
        <p:spPr>
          <a:xfrm>
            <a:off x="5225623" y="4254862"/>
            <a:ext cx="3980369" cy="738664"/>
          </a:xfrm>
          <a:prstGeom prst="rect">
            <a:avLst/>
          </a:prstGeom>
          <a:noFill/>
        </p:spPr>
        <p:txBody>
          <a:bodyPr wrap="square" rtlCol="0">
            <a:spAutoFit/>
          </a:bodyPr>
          <a:lstStyle/>
          <a:p>
            <a:pPr algn="l"/>
            <a:r>
              <a:rPr lang="en-AU" dirty="0">
                <a:solidFill>
                  <a:schemeClr val="accent1"/>
                </a:solidFill>
                <a:latin typeface="Lato" panose="020F0502020204030203" pitchFamily="34" charset="0"/>
                <a:ea typeface="Lato" panose="020F0502020204030203" pitchFamily="34" charset="0"/>
                <a:cs typeface="Lato" panose="020F0502020204030203" pitchFamily="34" charset="0"/>
                <a:sym typeface="Lato"/>
              </a:rPr>
              <a:t>L</a:t>
            </a:r>
            <a:r>
              <a:rPr lang="en-US" dirty="0" err="1">
                <a:solidFill>
                  <a:schemeClr val="accent1"/>
                </a:solidFill>
                <a:latin typeface="Lato" panose="020F0502020204030203" pitchFamily="34" charset="0"/>
                <a:ea typeface="Lato" panose="020F0502020204030203" pitchFamily="34" charset="0"/>
                <a:cs typeface="Lato" panose="020F0502020204030203" pitchFamily="34" charset="0"/>
                <a:sym typeface="Lato"/>
              </a:rPr>
              <a:t>oads</a:t>
            </a:r>
            <a:r>
              <a:rPr lang="en-US" dirty="0">
                <a:solidFill>
                  <a:schemeClr val="accent1"/>
                </a:solidFill>
                <a:latin typeface="Lato" panose="020F0502020204030203" pitchFamily="34" charset="0"/>
                <a:ea typeface="Lato" panose="020F0502020204030203" pitchFamily="34" charset="0"/>
                <a:cs typeface="Lato" panose="020F0502020204030203" pitchFamily="34" charset="0"/>
                <a:sym typeface="Lato"/>
              </a:rPr>
              <a:t> Car’s constructor method into an instance of the child class, grabbing the parent’s class variables and methods along the way.</a:t>
            </a:r>
            <a:endParaRPr lang="en-AU" dirty="0">
              <a:solidFill>
                <a:schemeClr val="accent1"/>
              </a:solidFill>
              <a:latin typeface="Lato" panose="020F0502020204030203" pitchFamily="34" charset="0"/>
              <a:ea typeface="Lato" panose="020F0502020204030203" pitchFamily="34" charset="0"/>
              <a:cs typeface="Lato" panose="020F0502020204030203" pitchFamily="34" charset="0"/>
              <a:sym typeface="Lato"/>
            </a:endParaRPr>
          </a:p>
        </p:txBody>
      </p:sp>
      <p:cxnSp>
        <p:nvCxnSpPr>
          <p:cNvPr id="4" name="Straight Arrow Connector 3">
            <a:extLst>
              <a:ext uri="{FF2B5EF4-FFF2-40B4-BE49-F238E27FC236}">
                <a16:creationId xmlns:a16="http://schemas.microsoft.com/office/drawing/2014/main" id="{F362C9F5-04AF-54E1-D234-23C04EE34A0E}"/>
              </a:ext>
            </a:extLst>
          </p:cNvPr>
          <p:cNvCxnSpPr>
            <a:cxnSpLocks/>
            <a:stCxn id="2" idx="0"/>
          </p:cNvCxnSpPr>
          <p:nvPr/>
        </p:nvCxnSpPr>
        <p:spPr>
          <a:xfrm flipH="1" flipV="1">
            <a:off x="6594529" y="3742841"/>
            <a:ext cx="621279" cy="512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2DE24E4-74FB-B59E-97D2-390D569E300E}"/>
              </a:ext>
            </a:extLst>
          </p:cNvPr>
          <p:cNvCxnSpPr/>
          <p:nvPr/>
        </p:nvCxnSpPr>
        <p:spPr>
          <a:xfrm flipV="1">
            <a:off x="1146875" y="4091553"/>
            <a:ext cx="581186" cy="410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5993BF3-64B6-B8F9-330C-61F104E3E39B}"/>
              </a:ext>
            </a:extLst>
          </p:cNvPr>
          <p:cNvSpPr txBox="1"/>
          <p:nvPr/>
        </p:nvSpPr>
        <p:spPr>
          <a:xfrm>
            <a:off x="232754" y="4475785"/>
            <a:ext cx="3685624" cy="307777"/>
          </a:xfrm>
          <a:prstGeom prst="rect">
            <a:avLst/>
          </a:prstGeom>
          <a:noFill/>
        </p:spPr>
        <p:txBody>
          <a:bodyPr wrap="none" rtlCol="0">
            <a:spAutoFit/>
          </a:bodyPr>
          <a:lstStyle/>
          <a:p>
            <a:r>
              <a:rPr lang="en-AU" dirty="0">
                <a:solidFill>
                  <a:schemeClr val="accent1"/>
                </a:solidFill>
                <a:latin typeface="Lato" panose="020F0502020204030203" pitchFamily="34" charset="0"/>
                <a:ea typeface="Lato" panose="020F0502020204030203" pitchFamily="34" charset="0"/>
                <a:cs typeface="Lato" panose="020F0502020204030203" pitchFamily="34" charset="0"/>
              </a:rPr>
              <a:t>Only need to add the bits not already in Car.</a:t>
            </a:r>
          </a:p>
        </p:txBody>
      </p:sp>
    </p:spTree>
    <p:extLst>
      <p:ext uri="{BB962C8B-B14F-4D97-AF65-F5344CB8AC3E}">
        <p14:creationId xmlns:p14="http://schemas.microsoft.com/office/powerpoint/2010/main" val="20415215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C9F2D-83FA-5068-88DC-365F87AC1F80}"/>
              </a:ext>
            </a:extLst>
          </p:cNvPr>
          <p:cNvSpPr>
            <a:spLocks noGrp="1"/>
          </p:cNvSpPr>
          <p:nvPr>
            <p:ph type="title"/>
          </p:nvPr>
        </p:nvSpPr>
        <p:spPr/>
        <p:txBody>
          <a:bodyPr>
            <a:normAutofit fontScale="90000"/>
          </a:bodyPr>
          <a:lstStyle/>
          <a:p>
            <a:r>
              <a:rPr lang="en-AU" dirty="0"/>
              <a:t>Some extra guides from </a:t>
            </a:r>
            <a:r>
              <a:rPr lang="en-AU" dirty="0" err="1"/>
              <a:t>ComSSA</a:t>
            </a:r>
            <a:endParaRPr lang="en-AU" dirty="0"/>
          </a:p>
        </p:txBody>
      </p:sp>
      <p:sp>
        <p:nvSpPr>
          <p:cNvPr id="3" name="Text Placeholder 2">
            <a:extLst>
              <a:ext uri="{FF2B5EF4-FFF2-40B4-BE49-F238E27FC236}">
                <a16:creationId xmlns:a16="http://schemas.microsoft.com/office/drawing/2014/main" id="{7A9D23A1-FB91-91F5-84FB-80F4F535FBFA}"/>
              </a:ext>
            </a:extLst>
          </p:cNvPr>
          <p:cNvSpPr>
            <a:spLocks noGrp="1"/>
          </p:cNvSpPr>
          <p:nvPr>
            <p:ph type="body" idx="1"/>
          </p:nvPr>
        </p:nvSpPr>
        <p:spPr/>
        <p:txBody>
          <a:bodyPr>
            <a:normAutofit/>
          </a:bodyPr>
          <a:lstStyle/>
          <a:p>
            <a:r>
              <a:rPr lang="en-AU" sz="1600" dirty="0" err="1"/>
              <a:t>ComSSA</a:t>
            </a:r>
            <a:r>
              <a:rPr lang="en-AU" sz="1600" dirty="0"/>
              <a:t> Linux and vim Guide</a:t>
            </a:r>
          </a:p>
          <a:p>
            <a:r>
              <a:rPr lang="en-AU" sz="1600" dirty="0"/>
              <a:t>Python for DSA – written for Data Structures and Algorithms, but parts are very relevant to FOP (especially the Objects section)</a:t>
            </a:r>
          </a:p>
          <a:p>
            <a:r>
              <a:rPr lang="en-AU" sz="1600" dirty="0"/>
              <a:t>A worksheet to test your knowledge of basic Python, with solutions at back</a:t>
            </a:r>
          </a:p>
        </p:txBody>
      </p:sp>
    </p:spTree>
    <p:extLst>
      <p:ext uri="{BB962C8B-B14F-4D97-AF65-F5344CB8AC3E}">
        <p14:creationId xmlns:p14="http://schemas.microsoft.com/office/powerpoint/2010/main" val="42863635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1"/>
          <p:cNvSpPr txBox="1">
            <a:spLocks noGrp="1"/>
          </p:cNvSpPr>
          <p:nvPr>
            <p:ph type="ctrTitle"/>
          </p:nvPr>
        </p:nvSpPr>
        <p:spPr>
          <a:xfrm>
            <a:off x="729450" y="1322450"/>
            <a:ext cx="7688100" cy="1664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0"/>
              <a:buNone/>
            </a:pPr>
            <a:r>
              <a:rPr lang="en" dirty="0"/>
              <a:t>Thank you for attending this ComSSA revision session!</a:t>
            </a:r>
            <a:endParaRPr dirty="0"/>
          </a:p>
          <a:p>
            <a:pPr marL="0" lvl="0" indent="0" algn="l" rtl="0">
              <a:lnSpc>
                <a:spcPct val="100000"/>
              </a:lnSpc>
              <a:spcBef>
                <a:spcPts val="0"/>
              </a:spcBef>
              <a:spcAft>
                <a:spcPts val="0"/>
              </a:spcAft>
              <a:buSzPct val="111110"/>
              <a:buNone/>
            </a:pPr>
            <a:endParaRPr dirty="0"/>
          </a:p>
          <a:p>
            <a:pPr marL="0" lvl="0" indent="0" algn="l" rtl="0">
              <a:lnSpc>
                <a:spcPct val="100000"/>
              </a:lnSpc>
              <a:spcBef>
                <a:spcPts val="0"/>
              </a:spcBef>
              <a:spcAft>
                <a:spcPts val="0"/>
              </a:spcAft>
              <a:buSzPct val="212120"/>
              <a:buNone/>
            </a:pPr>
            <a:r>
              <a:rPr lang="en" sz="2200" b="0" dirty="0"/>
              <a:t>Coming up:</a:t>
            </a:r>
            <a:endParaRPr sz="2200" b="0" dirty="0"/>
          </a:p>
          <a:p>
            <a:pPr marL="457200" lvl="0" indent="-354330" algn="l" rtl="0">
              <a:lnSpc>
                <a:spcPct val="100000"/>
              </a:lnSpc>
              <a:spcBef>
                <a:spcPts val="0"/>
              </a:spcBef>
              <a:spcAft>
                <a:spcPts val="0"/>
              </a:spcAft>
              <a:buSzPct val="100000"/>
              <a:buChar char="●"/>
            </a:pPr>
            <a:r>
              <a:rPr lang="en" sz="2200" b="0" dirty="0"/>
              <a:t>Hackathon</a:t>
            </a:r>
            <a:br>
              <a:rPr lang="en" sz="2200" b="0" dirty="0"/>
            </a:br>
            <a:r>
              <a:rPr lang="en" sz="2200" b="0" dirty="0"/>
              <a:t>Beers with ComSSA</a:t>
            </a:r>
            <a:br>
              <a:rPr lang="en" sz="2200" b="0" dirty="0"/>
            </a:br>
            <a:r>
              <a:rPr lang="en" sz="2200" b="0" dirty="0"/>
              <a:t>DSA / UCP revision sessions (Semester 2)</a:t>
            </a:r>
            <a:endParaRPr sz="2200" b="0" dirty="0"/>
          </a:p>
          <a:p>
            <a:pPr marL="0" lvl="0" indent="0" algn="l" rtl="0">
              <a:lnSpc>
                <a:spcPct val="100000"/>
              </a:lnSpc>
              <a:spcBef>
                <a:spcPts val="0"/>
              </a:spcBef>
              <a:spcAft>
                <a:spcPts val="0"/>
              </a:spcAft>
              <a:buNone/>
            </a:pPr>
            <a:endParaRPr sz="2200" b="0" dirty="0"/>
          </a:p>
          <a:p>
            <a:pPr marL="0" lvl="0" indent="0" algn="l" rtl="0">
              <a:lnSpc>
                <a:spcPct val="100000"/>
              </a:lnSpc>
              <a:spcBef>
                <a:spcPts val="0"/>
              </a:spcBef>
              <a:spcAft>
                <a:spcPts val="0"/>
              </a:spcAft>
              <a:buNone/>
            </a:pPr>
            <a:r>
              <a:rPr lang="en" sz="2200" b="0" dirty="0"/>
              <a:t>Check #fop-revision on Discord for materials. </a:t>
            </a:r>
            <a:endParaRPr sz="2200" b="0" dirty="0"/>
          </a:p>
        </p:txBody>
      </p:sp>
      <p:pic>
        <p:nvPicPr>
          <p:cNvPr id="391" name="Google Shape;391;p31"/>
          <p:cNvPicPr preferRelativeResize="0"/>
          <p:nvPr/>
        </p:nvPicPr>
        <p:blipFill>
          <a:blip r:embed="rId3">
            <a:alphaModFix/>
          </a:blip>
          <a:stretch>
            <a:fillRect/>
          </a:stretch>
        </p:blipFill>
        <p:spPr>
          <a:xfrm>
            <a:off x="7364525" y="3778925"/>
            <a:ext cx="1234850" cy="1222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5072ECC-1660-2CC4-09DC-98F07ECF0C0F}"/>
              </a:ext>
            </a:extLst>
          </p:cNvPr>
          <p:cNvPicPr>
            <a:picLocks noChangeAspect="1"/>
          </p:cNvPicPr>
          <p:nvPr/>
        </p:nvPicPr>
        <p:blipFill>
          <a:blip r:embed="rId2"/>
          <a:stretch>
            <a:fillRect/>
          </a:stretch>
        </p:blipFill>
        <p:spPr>
          <a:xfrm>
            <a:off x="4610746" y="2226116"/>
            <a:ext cx="2085975" cy="1866900"/>
          </a:xfrm>
          <a:prstGeom prst="rect">
            <a:avLst/>
          </a:prstGeom>
        </p:spPr>
      </p:pic>
      <p:pic>
        <p:nvPicPr>
          <p:cNvPr id="21" name="Picture 20" descr="Magnifying glass">
            <a:extLst>
              <a:ext uri="{FF2B5EF4-FFF2-40B4-BE49-F238E27FC236}">
                <a16:creationId xmlns:a16="http://schemas.microsoft.com/office/drawing/2014/main" id="{E4144539-2AD6-98AB-F974-6F3A3F42D99A}"/>
              </a:ext>
            </a:extLst>
          </p:cNvPr>
          <p:cNvPicPr>
            <a:picLocks noChangeAspect="1"/>
          </p:cNvPicPr>
          <p:nvPr/>
        </p:nvPicPr>
        <p:blipFill>
          <a:blip r:embed="rId3"/>
          <a:stretch>
            <a:fillRect/>
          </a:stretch>
        </p:blipFill>
        <p:spPr>
          <a:xfrm>
            <a:off x="6531546" y="3188713"/>
            <a:ext cx="1064746" cy="1064746"/>
          </a:xfrm>
          <a:prstGeom prst="rect">
            <a:avLst/>
          </a:prstGeom>
        </p:spPr>
      </p:pic>
      <p:sp>
        <p:nvSpPr>
          <p:cNvPr id="4" name="Rectangle 3">
            <a:extLst>
              <a:ext uri="{FF2B5EF4-FFF2-40B4-BE49-F238E27FC236}">
                <a16:creationId xmlns:a16="http://schemas.microsoft.com/office/drawing/2014/main" id="{C7AC0CCD-11DE-9756-701E-7DC521A8ADA7}"/>
              </a:ext>
            </a:extLst>
          </p:cNvPr>
          <p:cNvSpPr/>
          <p:nvPr/>
        </p:nvSpPr>
        <p:spPr>
          <a:xfrm>
            <a:off x="2030278" y="2452122"/>
            <a:ext cx="1317356" cy="6286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dirty="0"/>
              <a:t>str</a:t>
            </a:r>
          </a:p>
        </p:txBody>
      </p:sp>
      <p:sp>
        <p:nvSpPr>
          <p:cNvPr id="8" name="Cloud 7">
            <a:extLst>
              <a:ext uri="{FF2B5EF4-FFF2-40B4-BE49-F238E27FC236}">
                <a16:creationId xmlns:a16="http://schemas.microsoft.com/office/drawing/2014/main" id="{F5B2A179-6AC1-70FD-BF02-6A818C70C471}"/>
              </a:ext>
            </a:extLst>
          </p:cNvPr>
          <p:cNvSpPr/>
          <p:nvPr/>
        </p:nvSpPr>
        <p:spPr>
          <a:xfrm>
            <a:off x="2030278" y="1371600"/>
            <a:ext cx="1480088" cy="929898"/>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AU" dirty="0"/>
              <a:t>float</a:t>
            </a:r>
          </a:p>
        </p:txBody>
      </p:sp>
      <p:sp>
        <p:nvSpPr>
          <p:cNvPr id="10" name="Heptagon 9">
            <a:extLst>
              <a:ext uri="{FF2B5EF4-FFF2-40B4-BE49-F238E27FC236}">
                <a16:creationId xmlns:a16="http://schemas.microsoft.com/office/drawing/2014/main" id="{C2766142-827B-7DF4-9D30-A6E29751A8CA}"/>
              </a:ext>
            </a:extLst>
          </p:cNvPr>
          <p:cNvSpPr/>
          <p:nvPr/>
        </p:nvSpPr>
        <p:spPr>
          <a:xfrm>
            <a:off x="3510366" y="1836549"/>
            <a:ext cx="1100380" cy="929898"/>
          </a:xfrm>
          <a:prstGeom prst="hept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dirty="0"/>
              <a:t>int</a:t>
            </a:r>
          </a:p>
        </p:txBody>
      </p:sp>
      <p:grpSp>
        <p:nvGrpSpPr>
          <p:cNvPr id="15" name="Group 14">
            <a:extLst>
              <a:ext uri="{FF2B5EF4-FFF2-40B4-BE49-F238E27FC236}">
                <a16:creationId xmlns:a16="http://schemas.microsoft.com/office/drawing/2014/main" id="{E637CEFE-9BD3-07BA-EEAB-282C6557D70B}"/>
              </a:ext>
            </a:extLst>
          </p:cNvPr>
          <p:cNvGrpSpPr/>
          <p:nvPr/>
        </p:nvGrpSpPr>
        <p:grpSpPr>
          <a:xfrm>
            <a:off x="3561217" y="694490"/>
            <a:ext cx="1049529" cy="1064972"/>
            <a:chOff x="5129939" y="3104476"/>
            <a:chExt cx="1049529" cy="1064972"/>
          </a:xfrm>
        </p:grpSpPr>
        <p:sp>
          <p:nvSpPr>
            <p:cNvPr id="13" name="Multiplication Sign 12">
              <a:extLst>
                <a:ext uri="{FF2B5EF4-FFF2-40B4-BE49-F238E27FC236}">
                  <a16:creationId xmlns:a16="http://schemas.microsoft.com/office/drawing/2014/main" id="{F449A336-41D7-88C5-BE32-7D813EE0FBE8}"/>
                </a:ext>
              </a:extLst>
            </p:cNvPr>
            <p:cNvSpPr/>
            <p:nvPr/>
          </p:nvSpPr>
          <p:spPr>
            <a:xfrm rot="20903699">
              <a:off x="5491672" y="3508301"/>
              <a:ext cx="687796" cy="661147"/>
            </a:xfrm>
            <a:custGeom>
              <a:avLst/>
              <a:gdLst>
                <a:gd name="connsiteX0" fmla="*/ 143578 w 914400"/>
                <a:gd name="connsiteY0" fmla="*/ 295654 h 914400"/>
                <a:gd name="connsiteX1" fmla="*/ 295654 w 914400"/>
                <a:gd name="connsiteY1" fmla="*/ 143578 h 914400"/>
                <a:gd name="connsiteX2" fmla="*/ 457200 w 914400"/>
                <a:gd name="connsiteY2" fmla="*/ 305125 h 914400"/>
                <a:gd name="connsiteX3" fmla="*/ 618746 w 914400"/>
                <a:gd name="connsiteY3" fmla="*/ 143578 h 914400"/>
                <a:gd name="connsiteX4" fmla="*/ 770822 w 914400"/>
                <a:gd name="connsiteY4" fmla="*/ 295654 h 914400"/>
                <a:gd name="connsiteX5" fmla="*/ 609275 w 914400"/>
                <a:gd name="connsiteY5" fmla="*/ 457200 h 914400"/>
                <a:gd name="connsiteX6" fmla="*/ 770822 w 914400"/>
                <a:gd name="connsiteY6" fmla="*/ 618746 h 914400"/>
                <a:gd name="connsiteX7" fmla="*/ 618746 w 914400"/>
                <a:gd name="connsiteY7" fmla="*/ 770822 h 914400"/>
                <a:gd name="connsiteX8" fmla="*/ 457200 w 914400"/>
                <a:gd name="connsiteY8" fmla="*/ 609275 h 914400"/>
                <a:gd name="connsiteX9" fmla="*/ 295654 w 914400"/>
                <a:gd name="connsiteY9" fmla="*/ 770822 h 914400"/>
                <a:gd name="connsiteX10" fmla="*/ 143578 w 914400"/>
                <a:gd name="connsiteY10" fmla="*/ 618746 h 914400"/>
                <a:gd name="connsiteX11" fmla="*/ 305125 w 914400"/>
                <a:gd name="connsiteY11" fmla="*/ 457200 h 914400"/>
                <a:gd name="connsiteX12" fmla="*/ 143578 w 914400"/>
                <a:gd name="connsiteY12" fmla="*/ 295654 h 914400"/>
                <a:gd name="connsiteX0" fmla="*/ 0 w 650492"/>
                <a:gd name="connsiteY0" fmla="*/ 0 h 661147"/>
                <a:gd name="connsiteX1" fmla="*/ 175324 w 650492"/>
                <a:gd name="connsiteY1" fmla="*/ 33903 h 661147"/>
                <a:gd name="connsiteX2" fmla="*/ 336870 w 650492"/>
                <a:gd name="connsiteY2" fmla="*/ 195450 h 661147"/>
                <a:gd name="connsiteX3" fmla="*/ 498416 w 650492"/>
                <a:gd name="connsiteY3" fmla="*/ 33903 h 661147"/>
                <a:gd name="connsiteX4" fmla="*/ 650492 w 650492"/>
                <a:gd name="connsiteY4" fmla="*/ 185979 h 661147"/>
                <a:gd name="connsiteX5" fmla="*/ 488945 w 650492"/>
                <a:gd name="connsiteY5" fmla="*/ 347525 h 661147"/>
                <a:gd name="connsiteX6" fmla="*/ 650492 w 650492"/>
                <a:gd name="connsiteY6" fmla="*/ 509071 h 661147"/>
                <a:gd name="connsiteX7" fmla="*/ 498416 w 650492"/>
                <a:gd name="connsiteY7" fmla="*/ 661147 h 661147"/>
                <a:gd name="connsiteX8" fmla="*/ 336870 w 650492"/>
                <a:gd name="connsiteY8" fmla="*/ 499600 h 661147"/>
                <a:gd name="connsiteX9" fmla="*/ 175324 w 650492"/>
                <a:gd name="connsiteY9" fmla="*/ 661147 h 661147"/>
                <a:gd name="connsiteX10" fmla="*/ 23248 w 650492"/>
                <a:gd name="connsiteY10" fmla="*/ 509071 h 661147"/>
                <a:gd name="connsiteX11" fmla="*/ 184795 w 650492"/>
                <a:gd name="connsiteY11" fmla="*/ 347525 h 661147"/>
                <a:gd name="connsiteX12" fmla="*/ 0 w 650492"/>
                <a:gd name="connsiteY12" fmla="*/ 0 h 661147"/>
                <a:gd name="connsiteX0" fmla="*/ 0 w 650492"/>
                <a:gd name="connsiteY0" fmla="*/ 0 h 661147"/>
                <a:gd name="connsiteX1" fmla="*/ 136578 w 650492"/>
                <a:gd name="connsiteY1" fmla="*/ 2906 h 661147"/>
                <a:gd name="connsiteX2" fmla="*/ 336870 w 650492"/>
                <a:gd name="connsiteY2" fmla="*/ 195450 h 661147"/>
                <a:gd name="connsiteX3" fmla="*/ 498416 w 650492"/>
                <a:gd name="connsiteY3" fmla="*/ 33903 h 661147"/>
                <a:gd name="connsiteX4" fmla="*/ 650492 w 650492"/>
                <a:gd name="connsiteY4" fmla="*/ 185979 h 661147"/>
                <a:gd name="connsiteX5" fmla="*/ 488945 w 650492"/>
                <a:gd name="connsiteY5" fmla="*/ 347525 h 661147"/>
                <a:gd name="connsiteX6" fmla="*/ 650492 w 650492"/>
                <a:gd name="connsiteY6" fmla="*/ 509071 h 661147"/>
                <a:gd name="connsiteX7" fmla="*/ 498416 w 650492"/>
                <a:gd name="connsiteY7" fmla="*/ 661147 h 661147"/>
                <a:gd name="connsiteX8" fmla="*/ 336870 w 650492"/>
                <a:gd name="connsiteY8" fmla="*/ 499600 h 661147"/>
                <a:gd name="connsiteX9" fmla="*/ 175324 w 650492"/>
                <a:gd name="connsiteY9" fmla="*/ 661147 h 661147"/>
                <a:gd name="connsiteX10" fmla="*/ 23248 w 650492"/>
                <a:gd name="connsiteY10" fmla="*/ 509071 h 661147"/>
                <a:gd name="connsiteX11" fmla="*/ 184795 w 650492"/>
                <a:gd name="connsiteY11" fmla="*/ 347525 h 661147"/>
                <a:gd name="connsiteX12" fmla="*/ 0 w 650492"/>
                <a:gd name="connsiteY12" fmla="*/ 0 h 661147"/>
                <a:gd name="connsiteX0" fmla="*/ 0 w 650492"/>
                <a:gd name="connsiteY0" fmla="*/ 0 h 661147"/>
                <a:gd name="connsiteX1" fmla="*/ 136578 w 650492"/>
                <a:gd name="connsiteY1" fmla="*/ 2906 h 661147"/>
                <a:gd name="connsiteX2" fmla="*/ 336870 w 650492"/>
                <a:gd name="connsiteY2" fmla="*/ 195450 h 661147"/>
                <a:gd name="connsiteX3" fmla="*/ 498416 w 650492"/>
                <a:gd name="connsiteY3" fmla="*/ 33903 h 661147"/>
                <a:gd name="connsiteX4" fmla="*/ 650492 w 650492"/>
                <a:gd name="connsiteY4" fmla="*/ 185979 h 661147"/>
                <a:gd name="connsiteX5" fmla="*/ 488945 w 650492"/>
                <a:gd name="connsiteY5" fmla="*/ 347525 h 661147"/>
                <a:gd name="connsiteX6" fmla="*/ 650492 w 650492"/>
                <a:gd name="connsiteY6" fmla="*/ 509071 h 661147"/>
                <a:gd name="connsiteX7" fmla="*/ 498416 w 650492"/>
                <a:gd name="connsiteY7" fmla="*/ 661147 h 661147"/>
                <a:gd name="connsiteX8" fmla="*/ 336870 w 650492"/>
                <a:gd name="connsiteY8" fmla="*/ 499600 h 661147"/>
                <a:gd name="connsiteX9" fmla="*/ 175324 w 650492"/>
                <a:gd name="connsiteY9" fmla="*/ 661147 h 661147"/>
                <a:gd name="connsiteX10" fmla="*/ 23248 w 650492"/>
                <a:gd name="connsiteY10" fmla="*/ 509071 h 661147"/>
                <a:gd name="connsiteX11" fmla="*/ 254537 w 650492"/>
                <a:gd name="connsiteY11" fmla="*/ 308779 h 661147"/>
                <a:gd name="connsiteX12" fmla="*/ 0 w 650492"/>
                <a:gd name="connsiteY12" fmla="*/ 0 h 661147"/>
                <a:gd name="connsiteX0" fmla="*/ 0 w 650492"/>
                <a:gd name="connsiteY0" fmla="*/ 0 h 661147"/>
                <a:gd name="connsiteX1" fmla="*/ 336870 w 650492"/>
                <a:gd name="connsiteY1" fmla="*/ 195450 h 661147"/>
                <a:gd name="connsiteX2" fmla="*/ 498416 w 650492"/>
                <a:gd name="connsiteY2" fmla="*/ 33903 h 661147"/>
                <a:gd name="connsiteX3" fmla="*/ 650492 w 650492"/>
                <a:gd name="connsiteY3" fmla="*/ 185979 h 661147"/>
                <a:gd name="connsiteX4" fmla="*/ 488945 w 650492"/>
                <a:gd name="connsiteY4" fmla="*/ 347525 h 661147"/>
                <a:gd name="connsiteX5" fmla="*/ 650492 w 650492"/>
                <a:gd name="connsiteY5" fmla="*/ 509071 h 661147"/>
                <a:gd name="connsiteX6" fmla="*/ 498416 w 650492"/>
                <a:gd name="connsiteY6" fmla="*/ 661147 h 661147"/>
                <a:gd name="connsiteX7" fmla="*/ 336870 w 650492"/>
                <a:gd name="connsiteY7" fmla="*/ 499600 h 661147"/>
                <a:gd name="connsiteX8" fmla="*/ 175324 w 650492"/>
                <a:gd name="connsiteY8" fmla="*/ 661147 h 661147"/>
                <a:gd name="connsiteX9" fmla="*/ 23248 w 650492"/>
                <a:gd name="connsiteY9" fmla="*/ 509071 h 661147"/>
                <a:gd name="connsiteX10" fmla="*/ 254537 w 650492"/>
                <a:gd name="connsiteY10" fmla="*/ 308779 h 661147"/>
                <a:gd name="connsiteX11" fmla="*/ 0 w 650492"/>
                <a:gd name="connsiteY11" fmla="*/ 0 h 661147"/>
                <a:gd name="connsiteX0" fmla="*/ 0 w 797726"/>
                <a:gd name="connsiteY0" fmla="*/ 0 h 661147"/>
                <a:gd name="connsiteX1" fmla="*/ 336870 w 797726"/>
                <a:gd name="connsiteY1" fmla="*/ 195450 h 661147"/>
                <a:gd name="connsiteX2" fmla="*/ 498416 w 797726"/>
                <a:gd name="connsiteY2" fmla="*/ 33903 h 661147"/>
                <a:gd name="connsiteX3" fmla="*/ 650492 w 797726"/>
                <a:gd name="connsiteY3" fmla="*/ 185979 h 661147"/>
                <a:gd name="connsiteX4" fmla="*/ 488945 w 797726"/>
                <a:gd name="connsiteY4" fmla="*/ 347525 h 661147"/>
                <a:gd name="connsiteX5" fmla="*/ 797726 w 797726"/>
                <a:gd name="connsiteY5" fmla="*/ 609810 h 661147"/>
                <a:gd name="connsiteX6" fmla="*/ 498416 w 797726"/>
                <a:gd name="connsiteY6" fmla="*/ 661147 h 661147"/>
                <a:gd name="connsiteX7" fmla="*/ 336870 w 797726"/>
                <a:gd name="connsiteY7" fmla="*/ 499600 h 661147"/>
                <a:gd name="connsiteX8" fmla="*/ 175324 w 797726"/>
                <a:gd name="connsiteY8" fmla="*/ 661147 h 661147"/>
                <a:gd name="connsiteX9" fmla="*/ 23248 w 797726"/>
                <a:gd name="connsiteY9" fmla="*/ 509071 h 661147"/>
                <a:gd name="connsiteX10" fmla="*/ 254537 w 797726"/>
                <a:gd name="connsiteY10" fmla="*/ 308779 h 661147"/>
                <a:gd name="connsiteX11" fmla="*/ 0 w 797726"/>
                <a:gd name="connsiteY11" fmla="*/ 0 h 661147"/>
                <a:gd name="connsiteX0" fmla="*/ 0 w 797726"/>
                <a:gd name="connsiteY0" fmla="*/ 0 h 777385"/>
                <a:gd name="connsiteX1" fmla="*/ 336870 w 797726"/>
                <a:gd name="connsiteY1" fmla="*/ 195450 h 777385"/>
                <a:gd name="connsiteX2" fmla="*/ 498416 w 797726"/>
                <a:gd name="connsiteY2" fmla="*/ 33903 h 777385"/>
                <a:gd name="connsiteX3" fmla="*/ 650492 w 797726"/>
                <a:gd name="connsiteY3" fmla="*/ 185979 h 777385"/>
                <a:gd name="connsiteX4" fmla="*/ 488945 w 797726"/>
                <a:gd name="connsiteY4" fmla="*/ 347525 h 777385"/>
                <a:gd name="connsiteX5" fmla="*/ 797726 w 797726"/>
                <a:gd name="connsiteY5" fmla="*/ 609810 h 777385"/>
                <a:gd name="connsiteX6" fmla="*/ 583657 w 797726"/>
                <a:gd name="connsiteY6" fmla="*/ 777385 h 777385"/>
                <a:gd name="connsiteX7" fmla="*/ 336870 w 797726"/>
                <a:gd name="connsiteY7" fmla="*/ 499600 h 777385"/>
                <a:gd name="connsiteX8" fmla="*/ 175324 w 797726"/>
                <a:gd name="connsiteY8" fmla="*/ 661147 h 777385"/>
                <a:gd name="connsiteX9" fmla="*/ 23248 w 797726"/>
                <a:gd name="connsiteY9" fmla="*/ 509071 h 777385"/>
                <a:gd name="connsiteX10" fmla="*/ 254537 w 797726"/>
                <a:gd name="connsiteY10" fmla="*/ 308779 h 777385"/>
                <a:gd name="connsiteX11" fmla="*/ 0 w 797726"/>
                <a:gd name="connsiteY11" fmla="*/ 0 h 777385"/>
                <a:gd name="connsiteX0" fmla="*/ 0 w 797726"/>
                <a:gd name="connsiteY0" fmla="*/ 0 h 777385"/>
                <a:gd name="connsiteX1" fmla="*/ 336870 w 797726"/>
                <a:gd name="connsiteY1" fmla="*/ 195450 h 777385"/>
                <a:gd name="connsiteX2" fmla="*/ 498416 w 797726"/>
                <a:gd name="connsiteY2" fmla="*/ 33903 h 777385"/>
                <a:gd name="connsiteX3" fmla="*/ 650492 w 797726"/>
                <a:gd name="connsiteY3" fmla="*/ 185979 h 777385"/>
                <a:gd name="connsiteX4" fmla="*/ 488945 w 797726"/>
                <a:gd name="connsiteY4" fmla="*/ 347525 h 777385"/>
                <a:gd name="connsiteX5" fmla="*/ 797726 w 797726"/>
                <a:gd name="connsiteY5" fmla="*/ 609810 h 777385"/>
                <a:gd name="connsiteX6" fmla="*/ 583657 w 797726"/>
                <a:gd name="connsiteY6" fmla="*/ 777385 h 777385"/>
                <a:gd name="connsiteX7" fmla="*/ 375616 w 797726"/>
                <a:gd name="connsiteY7" fmla="*/ 445356 h 777385"/>
                <a:gd name="connsiteX8" fmla="*/ 175324 w 797726"/>
                <a:gd name="connsiteY8" fmla="*/ 661147 h 777385"/>
                <a:gd name="connsiteX9" fmla="*/ 23248 w 797726"/>
                <a:gd name="connsiteY9" fmla="*/ 509071 h 777385"/>
                <a:gd name="connsiteX10" fmla="*/ 254537 w 797726"/>
                <a:gd name="connsiteY10" fmla="*/ 308779 h 777385"/>
                <a:gd name="connsiteX11" fmla="*/ 0 w 797726"/>
                <a:gd name="connsiteY11" fmla="*/ 0 h 777385"/>
                <a:gd name="connsiteX0" fmla="*/ 0 w 797726"/>
                <a:gd name="connsiteY0" fmla="*/ 12592 h 789977"/>
                <a:gd name="connsiteX1" fmla="*/ 336870 w 797726"/>
                <a:gd name="connsiteY1" fmla="*/ 208042 h 789977"/>
                <a:gd name="connsiteX2" fmla="*/ 653399 w 797726"/>
                <a:gd name="connsiteY2" fmla="*/ 0 h 789977"/>
                <a:gd name="connsiteX3" fmla="*/ 650492 w 797726"/>
                <a:gd name="connsiteY3" fmla="*/ 198571 h 789977"/>
                <a:gd name="connsiteX4" fmla="*/ 488945 w 797726"/>
                <a:gd name="connsiteY4" fmla="*/ 360117 h 789977"/>
                <a:gd name="connsiteX5" fmla="*/ 797726 w 797726"/>
                <a:gd name="connsiteY5" fmla="*/ 622402 h 789977"/>
                <a:gd name="connsiteX6" fmla="*/ 583657 w 797726"/>
                <a:gd name="connsiteY6" fmla="*/ 789977 h 789977"/>
                <a:gd name="connsiteX7" fmla="*/ 375616 w 797726"/>
                <a:gd name="connsiteY7" fmla="*/ 457948 h 789977"/>
                <a:gd name="connsiteX8" fmla="*/ 175324 w 797726"/>
                <a:gd name="connsiteY8" fmla="*/ 673739 h 789977"/>
                <a:gd name="connsiteX9" fmla="*/ 23248 w 797726"/>
                <a:gd name="connsiteY9" fmla="*/ 521663 h 789977"/>
                <a:gd name="connsiteX10" fmla="*/ 254537 w 797726"/>
                <a:gd name="connsiteY10" fmla="*/ 321371 h 789977"/>
                <a:gd name="connsiteX11" fmla="*/ 0 w 797726"/>
                <a:gd name="connsiteY11" fmla="*/ 12592 h 789977"/>
                <a:gd name="connsiteX0" fmla="*/ 0 w 797726"/>
                <a:gd name="connsiteY0" fmla="*/ 12592 h 789977"/>
                <a:gd name="connsiteX1" fmla="*/ 336870 w 797726"/>
                <a:gd name="connsiteY1" fmla="*/ 208042 h 789977"/>
                <a:gd name="connsiteX2" fmla="*/ 653399 w 797726"/>
                <a:gd name="connsiteY2" fmla="*/ 0 h 789977"/>
                <a:gd name="connsiteX3" fmla="*/ 696987 w 797726"/>
                <a:gd name="connsiteY3" fmla="*/ 74584 h 789977"/>
                <a:gd name="connsiteX4" fmla="*/ 488945 w 797726"/>
                <a:gd name="connsiteY4" fmla="*/ 360117 h 789977"/>
                <a:gd name="connsiteX5" fmla="*/ 797726 w 797726"/>
                <a:gd name="connsiteY5" fmla="*/ 622402 h 789977"/>
                <a:gd name="connsiteX6" fmla="*/ 583657 w 797726"/>
                <a:gd name="connsiteY6" fmla="*/ 789977 h 789977"/>
                <a:gd name="connsiteX7" fmla="*/ 375616 w 797726"/>
                <a:gd name="connsiteY7" fmla="*/ 457948 h 789977"/>
                <a:gd name="connsiteX8" fmla="*/ 175324 w 797726"/>
                <a:gd name="connsiteY8" fmla="*/ 673739 h 789977"/>
                <a:gd name="connsiteX9" fmla="*/ 23248 w 797726"/>
                <a:gd name="connsiteY9" fmla="*/ 521663 h 789977"/>
                <a:gd name="connsiteX10" fmla="*/ 254537 w 797726"/>
                <a:gd name="connsiteY10" fmla="*/ 321371 h 789977"/>
                <a:gd name="connsiteX11" fmla="*/ 0 w 797726"/>
                <a:gd name="connsiteY11" fmla="*/ 12592 h 789977"/>
                <a:gd name="connsiteX0" fmla="*/ 0 w 797726"/>
                <a:gd name="connsiteY0" fmla="*/ 12592 h 789977"/>
                <a:gd name="connsiteX1" fmla="*/ 336870 w 797726"/>
                <a:gd name="connsiteY1" fmla="*/ 208042 h 789977"/>
                <a:gd name="connsiteX2" fmla="*/ 653399 w 797726"/>
                <a:gd name="connsiteY2" fmla="*/ 0 h 789977"/>
                <a:gd name="connsiteX3" fmla="*/ 488945 w 797726"/>
                <a:gd name="connsiteY3" fmla="*/ 360117 h 789977"/>
                <a:gd name="connsiteX4" fmla="*/ 797726 w 797726"/>
                <a:gd name="connsiteY4" fmla="*/ 622402 h 789977"/>
                <a:gd name="connsiteX5" fmla="*/ 583657 w 797726"/>
                <a:gd name="connsiteY5" fmla="*/ 789977 h 789977"/>
                <a:gd name="connsiteX6" fmla="*/ 375616 w 797726"/>
                <a:gd name="connsiteY6" fmla="*/ 457948 h 789977"/>
                <a:gd name="connsiteX7" fmla="*/ 175324 w 797726"/>
                <a:gd name="connsiteY7" fmla="*/ 673739 h 789977"/>
                <a:gd name="connsiteX8" fmla="*/ 23248 w 797726"/>
                <a:gd name="connsiteY8" fmla="*/ 521663 h 789977"/>
                <a:gd name="connsiteX9" fmla="*/ 254537 w 797726"/>
                <a:gd name="connsiteY9" fmla="*/ 321371 h 789977"/>
                <a:gd name="connsiteX10" fmla="*/ 0 w 797726"/>
                <a:gd name="connsiteY10" fmla="*/ 12592 h 789977"/>
                <a:gd name="connsiteX0" fmla="*/ 0 w 797726"/>
                <a:gd name="connsiteY0" fmla="*/ 12592 h 789977"/>
                <a:gd name="connsiteX1" fmla="*/ 336870 w 797726"/>
                <a:gd name="connsiteY1" fmla="*/ 208042 h 789977"/>
                <a:gd name="connsiteX2" fmla="*/ 653399 w 797726"/>
                <a:gd name="connsiteY2" fmla="*/ 0 h 789977"/>
                <a:gd name="connsiteX3" fmla="*/ 457948 w 797726"/>
                <a:gd name="connsiteY3" fmla="*/ 313622 h 789977"/>
                <a:gd name="connsiteX4" fmla="*/ 797726 w 797726"/>
                <a:gd name="connsiteY4" fmla="*/ 622402 h 789977"/>
                <a:gd name="connsiteX5" fmla="*/ 583657 w 797726"/>
                <a:gd name="connsiteY5" fmla="*/ 789977 h 789977"/>
                <a:gd name="connsiteX6" fmla="*/ 375616 w 797726"/>
                <a:gd name="connsiteY6" fmla="*/ 457948 h 789977"/>
                <a:gd name="connsiteX7" fmla="*/ 175324 w 797726"/>
                <a:gd name="connsiteY7" fmla="*/ 673739 h 789977"/>
                <a:gd name="connsiteX8" fmla="*/ 23248 w 797726"/>
                <a:gd name="connsiteY8" fmla="*/ 521663 h 789977"/>
                <a:gd name="connsiteX9" fmla="*/ 254537 w 797726"/>
                <a:gd name="connsiteY9" fmla="*/ 321371 h 789977"/>
                <a:gd name="connsiteX10" fmla="*/ 0 w 797726"/>
                <a:gd name="connsiteY10" fmla="*/ 12592 h 789977"/>
                <a:gd name="connsiteX0" fmla="*/ 0 w 797726"/>
                <a:gd name="connsiteY0" fmla="*/ 12592 h 789977"/>
                <a:gd name="connsiteX1" fmla="*/ 336870 w 797726"/>
                <a:gd name="connsiteY1" fmla="*/ 208042 h 789977"/>
                <a:gd name="connsiteX2" fmla="*/ 653399 w 797726"/>
                <a:gd name="connsiteY2" fmla="*/ 0 h 789977"/>
                <a:gd name="connsiteX3" fmla="*/ 457948 w 797726"/>
                <a:gd name="connsiteY3" fmla="*/ 313622 h 789977"/>
                <a:gd name="connsiteX4" fmla="*/ 797726 w 797726"/>
                <a:gd name="connsiteY4" fmla="*/ 622402 h 789977"/>
                <a:gd name="connsiteX5" fmla="*/ 583657 w 797726"/>
                <a:gd name="connsiteY5" fmla="*/ 789977 h 789977"/>
                <a:gd name="connsiteX6" fmla="*/ 329121 w 797726"/>
                <a:gd name="connsiteY6" fmla="*/ 419203 h 789977"/>
                <a:gd name="connsiteX7" fmla="*/ 175324 w 797726"/>
                <a:gd name="connsiteY7" fmla="*/ 673739 h 789977"/>
                <a:gd name="connsiteX8" fmla="*/ 23248 w 797726"/>
                <a:gd name="connsiteY8" fmla="*/ 521663 h 789977"/>
                <a:gd name="connsiteX9" fmla="*/ 254537 w 797726"/>
                <a:gd name="connsiteY9" fmla="*/ 321371 h 789977"/>
                <a:gd name="connsiteX10" fmla="*/ 0 w 797726"/>
                <a:gd name="connsiteY10" fmla="*/ 12592 h 789977"/>
                <a:gd name="connsiteX0" fmla="*/ 0 w 797726"/>
                <a:gd name="connsiteY0" fmla="*/ 12592 h 789977"/>
                <a:gd name="connsiteX1" fmla="*/ 336870 w 797726"/>
                <a:gd name="connsiteY1" fmla="*/ 208042 h 789977"/>
                <a:gd name="connsiteX2" fmla="*/ 653399 w 797726"/>
                <a:gd name="connsiteY2" fmla="*/ 0 h 789977"/>
                <a:gd name="connsiteX3" fmla="*/ 457948 w 797726"/>
                <a:gd name="connsiteY3" fmla="*/ 313622 h 789977"/>
                <a:gd name="connsiteX4" fmla="*/ 797726 w 797726"/>
                <a:gd name="connsiteY4" fmla="*/ 622402 h 789977"/>
                <a:gd name="connsiteX5" fmla="*/ 583657 w 797726"/>
                <a:gd name="connsiteY5" fmla="*/ 789977 h 789977"/>
                <a:gd name="connsiteX6" fmla="*/ 329121 w 797726"/>
                <a:gd name="connsiteY6" fmla="*/ 419203 h 789977"/>
                <a:gd name="connsiteX7" fmla="*/ 175324 w 797726"/>
                <a:gd name="connsiteY7" fmla="*/ 673739 h 789977"/>
                <a:gd name="connsiteX8" fmla="*/ 23248 w 797726"/>
                <a:gd name="connsiteY8" fmla="*/ 521663 h 789977"/>
                <a:gd name="connsiteX9" fmla="*/ 246788 w 797726"/>
                <a:gd name="connsiteY9" fmla="*/ 305872 h 789977"/>
                <a:gd name="connsiteX10" fmla="*/ 0 w 797726"/>
                <a:gd name="connsiteY10" fmla="*/ 12592 h 789977"/>
                <a:gd name="connsiteX0" fmla="*/ 0 w 797726"/>
                <a:gd name="connsiteY0" fmla="*/ 12592 h 789977"/>
                <a:gd name="connsiteX1" fmla="*/ 336870 w 797726"/>
                <a:gd name="connsiteY1" fmla="*/ 208042 h 789977"/>
                <a:gd name="connsiteX2" fmla="*/ 653399 w 797726"/>
                <a:gd name="connsiteY2" fmla="*/ 0 h 789977"/>
                <a:gd name="connsiteX3" fmla="*/ 457948 w 797726"/>
                <a:gd name="connsiteY3" fmla="*/ 313622 h 789977"/>
                <a:gd name="connsiteX4" fmla="*/ 797726 w 797726"/>
                <a:gd name="connsiteY4" fmla="*/ 622402 h 789977"/>
                <a:gd name="connsiteX5" fmla="*/ 583657 w 797726"/>
                <a:gd name="connsiteY5" fmla="*/ 789977 h 789977"/>
                <a:gd name="connsiteX6" fmla="*/ 329121 w 797726"/>
                <a:gd name="connsiteY6" fmla="*/ 419203 h 789977"/>
                <a:gd name="connsiteX7" fmla="*/ 175324 w 797726"/>
                <a:gd name="connsiteY7" fmla="*/ 673739 h 789977"/>
                <a:gd name="connsiteX8" fmla="*/ 0 w 797726"/>
                <a:gd name="connsiteY8" fmla="*/ 436422 h 789977"/>
                <a:gd name="connsiteX9" fmla="*/ 246788 w 797726"/>
                <a:gd name="connsiteY9" fmla="*/ 305872 h 789977"/>
                <a:gd name="connsiteX10" fmla="*/ 0 w 797726"/>
                <a:gd name="connsiteY10" fmla="*/ 12592 h 789977"/>
                <a:gd name="connsiteX0" fmla="*/ 0 w 797726"/>
                <a:gd name="connsiteY0" fmla="*/ 12592 h 789977"/>
                <a:gd name="connsiteX1" fmla="*/ 414361 w 797726"/>
                <a:gd name="connsiteY1" fmla="*/ 215792 h 789977"/>
                <a:gd name="connsiteX2" fmla="*/ 653399 w 797726"/>
                <a:gd name="connsiteY2" fmla="*/ 0 h 789977"/>
                <a:gd name="connsiteX3" fmla="*/ 457948 w 797726"/>
                <a:gd name="connsiteY3" fmla="*/ 313622 h 789977"/>
                <a:gd name="connsiteX4" fmla="*/ 797726 w 797726"/>
                <a:gd name="connsiteY4" fmla="*/ 622402 h 789977"/>
                <a:gd name="connsiteX5" fmla="*/ 583657 w 797726"/>
                <a:gd name="connsiteY5" fmla="*/ 789977 h 789977"/>
                <a:gd name="connsiteX6" fmla="*/ 329121 w 797726"/>
                <a:gd name="connsiteY6" fmla="*/ 419203 h 789977"/>
                <a:gd name="connsiteX7" fmla="*/ 175324 w 797726"/>
                <a:gd name="connsiteY7" fmla="*/ 673739 h 789977"/>
                <a:gd name="connsiteX8" fmla="*/ 0 w 797726"/>
                <a:gd name="connsiteY8" fmla="*/ 436422 h 789977"/>
                <a:gd name="connsiteX9" fmla="*/ 246788 w 797726"/>
                <a:gd name="connsiteY9" fmla="*/ 305872 h 789977"/>
                <a:gd name="connsiteX10" fmla="*/ 0 w 797726"/>
                <a:gd name="connsiteY10" fmla="*/ 12592 h 789977"/>
                <a:gd name="connsiteX0" fmla="*/ 0 w 797726"/>
                <a:gd name="connsiteY0" fmla="*/ 12592 h 789977"/>
                <a:gd name="connsiteX1" fmla="*/ 414361 w 797726"/>
                <a:gd name="connsiteY1" fmla="*/ 215792 h 789977"/>
                <a:gd name="connsiteX2" fmla="*/ 653399 w 797726"/>
                <a:gd name="connsiteY2" fmla="*/ 0 h 789977"/>
                <a:gd name="connsiteX3" fmla="*/ 457948 w 797726"/>
                <a:gd name="connsiteY3" fmla="*/ 290375 h 789977"/>
                <a:gd name="connsiteX4" fmla="*/ 797726 w 797726"/>
                <a:gd name="connsiteY4" fmla="*/ 622402 h 789977"/>
                <a:gd name="connsiteX5" fmla="*/ 583657 w 797726"/>
                <a:gd name="connsiteY5" fmla="*/ 789977 h 789977"/>
                <a:gd name="connsiteX6" fmla="*/ 329121 w 797726"/>
                <a:gd name="connsiteY6" fmla="*/ 419203 h 789977"/>
                <a:gd name="connsiteX7" fmla="*/ 175324 w 797726"/>
                <a:gd name="connsiteY7" fmla="*/ 673739 h 789977"/>
                <a:gd name="connsiteX8" fmla="*/ 0 w 797726"/>
                <a:gd name="connsiteY8" fmla="*/ 436422 h 789977"/>
                <a:gd name="connsiteX9" fmla="*/ 246788 w 797726"/>
                <a:gd name="connsiteY9" fmla="*/ 305872 h 789977"/>
                <a:gd name="connsiteX10" fmla="*/ 0 w 797726"/>
                <a:gd name="connsiteY10" fmla="*/ 12592 h 789977"/>
                <a:gd name="connsiteX0" fmla="*/ 0 w 797726"/>
                <a:gd name="connsiteY0" fmla="*/ 12592 h 789977"/>
                <a:gd name="connsiteX1" fmla="*/ 360117 w 797726"/>
                <a:gd name="connsiteY1" fmla="*/ 215792 h 789977"/>
                <a:gd name="connsiteX2" fmla="*/ 653399 w 797726"/>
                <a:gd name="connsiteY2" fmla="*/ 0 h 789977"/>
                <a:gd name="connsiteX3" fmla="*/ 457948 w 797726"/>
                <a:gd name="connsiteY3" fmla="*/ 290375 h 789977"/>
                <a:gd name="connsiteX4" fmla="*/ 797726 w 797726"/>
                <a:gd name="connsiteY4" fmla="*/ 622402 h 789977"/>
                <a:gd name="connsiteX5" fmla="*/ 583657 w 797726"/>
                <a:gd name="connsiteY5" fmla="*/ 789977 h 789977"/>
                <a:gd name="connsiteX6" fmla="*/ 329121 w 797726"/>
                <a:gd name="connsiteY6" fmla="*/ 419203 h 789977"/>
                <a:gd name="connsiteX7" fmla="*/ 175324 w 797726"/>
                <a:gd name="connsiteY7" fmla="*/ 673739 h 789977"/>
                <a:gd name="connsiteX8" fmla="*/ 0 w 797726"/>
                <a:gd name="connsiteY8" fmla="*/ 436422 h 789977"/>
                <a:gd name="connsiteX9" fmla="*/ 246788 w 797726"/>
                <a:gd name="connsiteY9" fmla="*/ 305872 h 789977"/>
                <a:gd name="connsiteX10" fmla="*/ 0 w 797726"/>
                <a:gd name="connsiteY10" fmla="*/ 12592 h 789977"/>
                <a:gd name="connsiteX0" fmla="*/ 0 w 797726"/>
                <a:gd name="connsiteY0" fmla="*/ 0 h 777385"/>
                <a:gd name="connsiteX1" fmla="*/ 360117 w 797726"/>
                <a:gd name="connsiteY1" fmla="*/ 203200 h 777385"/>
                <a:gd name="connsiteX2" fmla="*/ 591406 w 797726"/>
                <a:gd name="connsiteY2" fmla="*/ 49401 h 777385"/>
                <a:gd name="connsiteX3" fmla="*/ 457948 w 797726"/>
                <a:gd name="connsiteY3" fmla="*/ 277783 h 777385"/>
                <a:gd name="connsiteX4" fmla="*/ 797726 w 797726"/>
                <a:gd name="connsiteY4" fmla="*/ 609810 h 777385"/>
                <a:gd name="connsiteX5" fmla="*/ 583657 w 797726"/>
                <a:gd name="connsiteY5" fmla="*/ 777385 h 777385"/>
                <a:gd name="connsiteX6" fmla="*/ 329121 w 797726"/>
                <a:gd name="connsiteY6" fmla="*/ 406611 h 777385"/>
                <a:gd name="connsiteX7" fmla="*/ 175324 w 797726"/>
                <a:gd name="connsiteY7" fmla="*/ 661147 h 777385"/>
                <a:gd name="connsiteX8" fmla="*/ 0 w 797726"/>
                <a:gd name="connsiteY8" fmla="*/ 423830 h 777385"/>
                <a:gd name="connsiteX9" fmla="*/ 246788 w 797726"/>
                <a:gd name="connsiteY9" fmla="*/ 293280 h 777385"/>
                <a:gd name="connsiteX10" fmla="*/ 0 w 797726"/>
                <a:gd name="connsiteY10" fmla="*/ 0 h 777385"/>
                <a:gd name="connsiteX0" fmla="*/ 0 w 797726"/>
                <a:gd name="connsiteY0" fmla="*/ 0 h 661147"/>
                <a:gd name="connsiteX1" fmla="*/ 360117 w 797726"/>
                <a:gd name="connsiteY1" fmla="*/ 203200 h 661147"/>
                <a:gd name="connsiteX2" fmla="*/ 591406 w 797726"/>
                <a:gd name="connsiteY2" fmla="*/ 49401 h 661147"/>
                <a:gd name="connsiteX3" fmla="*/ 457948 w 797726"/>
                <a:gd name="connsiteY3" fmla="*/ 277783 h 661147"/>
                <a:gd name="connsiteX4" fmla="*/ 797726 w 797726"/>
                <a:gd name="connsiteY4" fmla="*/ 609810 h 661147"/>
                <a:gd name="connsiteX5" fmla="*/ 462815 w 797726"/>
                <a:gd name="connsiteY5" fmla="*/ 633906 h 661147"/>
                <a:gd name="connsiteX6" fmla="*/ 329121 w 797726"/>
                <a:gd name="connsiteY6" fmla="*/ 406611 h 661147"/>
                <a:gd name="connsiteX7" fmla="*/ 175324 w 797726"/>
                <a:gd name="connsiteY7" fmla="*/ 661147 h 661147"/>
                <a:gd name="connsiteX8" fmla="*/ 0 w 797726"/>
                <a:gd name="connsiteY8" fmla="*/ 423830 h 661147"/>
                <a:gd name="connsiteX9" fmla="*/ 246788 w 797726"/>
                <a:gd name="connsiteY9" fmla="*/ 293280 h 661147"/>
                <a:gd name="connsiteX10" fmla="*/ 0 w 797726"/>
                <a:gd name="connsiteY10" fmla="*/ 0 h 661147"/>
                <a:gd name="connsiteX0" fmla="*/ 0 w 687796"/>
                <a:gd name="connsiteY0" fmla="*/ 0 h 661147"/>
                <a:gd name="connsiteX1" fmla="*/ 360117 w 687796"/>
                <a:gd name="connsiteY1" fmla="*/ 203200 h 661147"/>
                <a:gd name="connsiteX2" fmla="*/ 591406 w 687796"/>
                <a:gd name="connsiteY2" fmla="*/ 49401 h 661147"/>
                <a:gd name="connsiteX3" fmla="*/ 457948 w 687796"/>
                <a:gd name="connsiteY3" fmla="*/ 277783 h 661147"/>
                <a:gd name="connsiteX4" fmla="*/ 687796 w 687796"/>
                <a:gd name="connsiteY4" fmla="*/ 413196 h 661147"/>
                <a:gd name="connsiteX5" fmla="*/ 462815 w 687796"/>
                <a:gd name="connsiteY5" fmla="*/ 633906 h 661147"/>
                <a:gd name="connsiteX6" fmla="*/ 329121 w 687796"/>
                <a:gd name="connsiteY6" fmla="*/ 406611 h 661147"/>
                <a:gd name="connsiteX7" fmla="*/ 175324 w 687796"/>
                <a:gd name="connsiteY7" fmla="*/ 661147 h 661147"/>
                <a:gd name="connsiteX8" fmla="*/ 0 w 687796"/>
                <a:gd name="connsiteY8" fmla="*/ 423830 h 661147"/>
                <a:gd name="connsiteX9" fmla="*/ 246788 w 687796"/>
                <a:gd name="connsiteY9" fmla="*/ 293280 h 661147"/>
                <a:gd name="connsiteX10" fmla="*/ 0 w 687796"/>
                <a:gd name="connsiteY10" fmla="*/ 0 h 66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7796" h="661147">
                  <a:moveTo>
                    <a:pt x="0" y="0"/>
                  </a:moveTo>
                  <a:lnTo>
                    <a:pt x="360117" y="203200"/>
                  </a:lnTo>
                  <a:lnTo>
                    <a:pt x="591406" y="49401"/>
                  </a:lnTo>
                  <a:lnTo>
                    <a:pt x="457948" y="277783"/>
                  </a:lnTo>
                  <a:lnTo>
                    <a:pt x="687796" y="413196"/>
                  </a:lnTo>
                  <a:lnTo>
                    <a:pt x="462815" y="633906"/>
                  </a:lnTo>
                  <a:lnTo>
                    <a:pt x="329121" y="406611"/>
                  </a:lnTo>
                  <a:lnTo>
                    <a:pt x="175324" y="661147"/>
                  </a:lnTo>
                  <a:lnTo>
                    <a:pt x="0" y="423830"/>
                  </a:lnTo>
                  <a:lnTo>
                    <a:pt x="246788" y="293280"/>
                  </a:lnTo>
                  <a:lnTo>
                    <a:pt x="0" y="0"/>
                  </a:lnTo>
                  <a:close/>
                </a:path>
              </a:pathLst>
            </a:cu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12" name="Diagonal Stripe 11">
              <a:extLst>
                <a:ext uri="{FF2B5EF4-FFF2-40B4-BE49-F238E27FC236}">
                  <a16:creationId xmlns:a16="http://schemas.microsoft.com/office/drawing/2014/main" id="{282107D8-2B6E-1EEE-1EF2-94AAC6A2B68B}"/>
                </a:ext>
              </a:extLst>
            </p:cNvPr>
            <p:cNvSpPr/>
            <p:nvPr/>
          </p:nvSpPr>
          <p:spPr>
            <a:xfrm>
              <a:off x="5129939" y="3378629"/>
              <a:ext cx="604526" cy="736169"/>
            </a:xfrm>
            <a:custGeom>
              <a:avLst/>
              <a:gdLst>
                <a:gd name="connsiteX0" fmla="*/ 0 w 914400"/>
                <a:gd name="connsiteY0" fmla="*/ 457200 h 914400"/>
                <a:gd name="connsiteX1" fmla="*/ 457200 w 914400"/>
                <a:gd name="connsiteY1" fmla="*/ 0 h 914400"/>
                <a:gd name="connsiteX2" fmla="*/ 914400 w 914400"/>
                <a:gd name="connsiteY2" fmla="*/ 0 h 914400"/>
                <a:gd name="connsiteX3" fmla="*/ 0 w 914400"/>
                <a:gd name="connsiteY3" fmla="*/ 914400 h 914400"/>
                <a:gd name="connsiteX4" fmla="*/ 0 w 914400"/>
                <a:gd name="connsiteY4" fmla="*/ 457200 h 914400"/>
                <a:gd name="connsiteX0" fmla="*/ 0 w 914400"/>
                <a:gd name="connsiteY0" fmla="*/ 457200 h 914400"/>
                <a:gd name="connsiteX1" fmla="*/ 185980 w 914400"/>
                <a:gd name="connsiteY1" fmla="*/ 286718 h 914400"/>
                <a:gd name="connsiteX2" fmla="*/ 457200 w 914400"/>
                <a:gd name="connsiteY2" fmla="*/ 0 h 914400"/>
                <a:gd name="connsiteX3" fmla="*/ 914400 w 914400"/>
                <a:gd name="connsiteY3" fmla="*/ 0 h 914400"/>
                <a:gd name="connsiteX4" fmla="*/ 0 w 914400"/>
                <a:gd name="connsiteY4" fmla="*/ 914400 h 914400"/>
                <a:gd name="connsiteX5" fmla="*/ 0 w 914400"/>
                <a:gd name="connsiteY5" fmla="*/ 457200 h 914400"/>
                <a:gd name="connsiteX0" fmla="*/ 15498 w 914400"/>
                <a:gd name="connsiteY0" fmla="*/ 123986 h 914400"/>
                <a:gd name="connsiteX1" fmla="*/ 185980 w 914400"/>
                <a:gd name="connsiteY1" fmla="*/ 286718 h 914400"/>
                <a:gd name="connsiteX2" fmla="*/ 457200 w 914400"/>
                <a:gd name="connsiteY2" fmla="*/ 0 h 914400"/>
                <a:gd name="connsiteX3" fmla="*/ 914400 w 914400"/>
                <a:gd name="connsiteY3" fmla="*/ 0 h 914400"/>
                <a:gd name="connsiteX4" fmla="*/ 0 w 914400"/>
                <a:gd name="connsiteY4" fmla="*/ 914400 h 914400"/>
                <a:gd name="connsiteX5" fmla="*/ 15498 w 914400"/>
                <a:gd name="connsiteY5" fmla="*/ 123986 h 914400"/>
                <a:gd name="connsiteX0" fmla="*/ 15498 w 914400"/>
                <a:gd name="connsiteY0" fmla="*/ 123986 h 914400"/>
                <a:gd name="connsiteX1" fmla="*/ 185980 w 914400"/>
                <a:gd name="connsiteY1" fmla="*/ 286718 h 914400"/>
                <a:gd name="connsiteX2" fmla="*/ 457200 w 914400"/>
                <a:gd name="connsiteY2" fmla="*/ 0 h 914400"/>
                <a:gd name="connsiteX3" fmla="*/ 914400 w 914400"/>
                <a:gd name="connsiteY3" fmla="*/ 0 h 914400"/>
                <a:gd name="connsiteX4" fmla="*/ 224726 w 914400"/>
                <a:gd name="connsiteY4" fmla="*/ 689674 h 914400"/>
                <a:gd name="connsiteX5" fmla="*/ 0 w 914400"/>
                <a:gd name="connsiteY5" fmla="*/ 914400 h 914400"/>
                <a:gd name="connsiteX6" fmla="*/ 15498 w 914400"/>
                <a:gd name="connsiteY6" fmla="*/ 123986 h 914400"/>
                <a:gd name="connsiteX0" fmla="*/ 15498 w 914400"/>
                <a:gd name="connsiteY0" fmla="*/ 123986 h 689674"/>
                <a:gd name="connsiteX1" fmla="*/ 185980 w 914400"/>
                <a:gd name="connsiteY1" fmla="*/ 286718 h 689674"/>
                <a:gd name="connsiteX2" fmla="*/ 457200 w 914400"/>
                <a:gd name="connsiteY2" fmla="*/ 0 h 689674"/>
                <a:gd name="connsiteX3" fmla="*/ 914400 w 914400"/>
                <a:gd name="connsiteY3" fmla="*/ 0 h 689674"/>
                <a:gd name="connsiteX4" fmla="*/ 224726 w 914400"/>
                <a:gd name="connsiteY4" fmla="*/ 689674 h 689674"/>
                <a:gd name="connsiteX5" fmla="*/ 0 w 914400"/>
                <a:gd name="connsiteY5" fmla="*/ 449450 h 689674"/>
                <a:gd name="connsiteX6" fmla="*/ 15498 w 914400"/>
                <a:gd name="connsiteY6" fmla="*/ 123986 h 689674"/>
                <a:gd name="connsiteX0" fmla="*/ 15498 w 619932"/>
                <a:gd name="connsiteY0" fmla="*/ 147234 h 712922"/>
                <a:gd name="connsiteX1" fmla="*/ 185980 w 619932"/>
                <a:gd name="connsiteY1" fmla="*/ 309966 h 712922"/>
                <a:gd name="connsiteX2" fmla="*/ 457200 w 619932"/>
                <a:gd name="connsiteY2" fmla="*/ 23248 h 712922"/>
                <a:gd name="connsiteX3" fmla="*/ 619932 w 619932"/>
                <a:gd name="connsiteY3" fmla="*/ 0 h 712922"/>
                <a:gd name="connsiteX4" fmla="*/ 224726 w 619932"/>
                <a:gd name="connsiteY4" fmla="*/ 712922 h 712922"/>
                <a:gd name="connsiteX5" fmla="*/ 0 w 619932"/>
                <a:gd name="connsiteY5" fmla="*/ 472698 h 712922"/>
                <a:gd name="connsiteX6" fmla="*/ 15498 w 619932"/>
                <a:gd name="connsiteY6" fmla="*/ 147234 h 712922"/>
                <a:gd name="connsiteX0" fmla="*/ 15498 w 619933"/>
                <a:gd name="connsiteY0" fmla="*/ 340963 h 906651"/>
                <a:gd name="connsiteX1" fmla="*/ 185980 w 619933"/>
                <a:gd name="connsiteY1" fmla="*/ 503695 h 906651"/>
                <a:gd name="connsiteX2" fmla="*/ 619933 w 619933"/>
                <a:gd name="connsiteY2" fmla="*/ 0 h 906651"/>
                <a:gd name="connsiteX3" fmla="*/ 619932 w 619933"/>
                <a:gd name="connsiteY3" fmla="*/ 193729 h 906651"/>
                <a:gd name="connsiteX4" fmla="*/ 224726 w 619933"/>
                <a:gd name="connsiteY4" fmla="*/ 906651 h 906651"/>
                <a:gd name="connsiteX5" fmla="*/ 0 w 619933"/>
                <a:gd name="connsiteY5" fmla="*/ 666427 h 906651"/>
                <a:gd name="connsiteX6" fmla="*/ 15498 w 619933"/>
                <a:gd name="connsiteY6" fmla="*/ 340963 h 906651"/>
                <a:gd name="connsiteX0" fmla="*/ 15498 w 620036"/>
                <a:gd name="connsiteY0" fmla="*/ 340963 h 906651"/>
                <a:gd name="connsiteX1" fmla="*/ 185980 w 620036"/>
                <a:gd name="connsiteY1" fmla="*/ 503695 h 906651"/>
                <a:gd name="connsiteX2" fmla="*/ 619933 w 620036"/>
                <a:gd name="connsiteY2" fmla="*/ 0 h 906651"/>
                <a:gd name="connsiteX3" fmla="*/ 224726 w 620036"/>
                <a:gd name="connsiteY3" fmla="*/ 906651 h 906651"/>
                <a:gd name="connsiteX4" fmla="*/ 0 w 620036"/>
                <a:gd name="connsiteY4" fmla="*/ 666427 h 906651"/>
                <a:gd name="connsiteX5" fmla="*/ 15498 w 620036"/>
                <a:gd name="connsiteY5" fmla="*/ 340963 h 906651"/>
                <a:gd name="connsiteX0" fmla="*/ 0 w 604538"/>
                <a:gd name="connsiteY0" fmla="*/ 340963 h 906651"/>
                <a:gd name="connsiteX1" fmla="*/ 170482 w 604538"/>
                <a:gd name="connsiteY1" fmla="*/ 503695 h 906651"/>
                <a:gd name="connsiteX2" fmla="*/ 604435 w 604538"/>
                <a:gd name="connsiteY2" fmla="*/ 0 h 906651"/>
                <a:gd name="connsiteX3" fmla="*/ 209228 w 604538"/>
                <a:gd name="connsiteY3" fmla="*/ 906651 h 906651"/>
                <a:gd name="connsiteX4" fmla="*/ 0 w 604538"/>
                <a:gd name="connsiteY4" fmla="*/ 340963 h 906651"/>
                <a:gd name="connsiteX0" fmla="*/ 0 w 604553"/>
                <a:gd name="connsiteY0" fmla="*/ 340963 h 759417"/>
                <a:gd name="connsiteX1" fmla="*/ 170482 w 604553"/>
                <a:gd name="connsiteY1" fmla="*/ 503695 h 759417"/>
                <a:gd name="connsiteX2" fmla="*/ 604435 w 604553"/>
                <a:gd name="connsiteY2" fmla="*/ 0 h 759417"/>
                <a:gd name="connsiteX3" fmla="*/ 247974 w 604553"/>
                <a:gd name="connsiteY3" fmla="*/ 759417 h 759417"/>
                <a:gd name="connsiteX4" fmla="*/ 0 w 604553"/>
                <a:gd name="connsiteY4" fmla="*/ 340963 h 759417"/>
                <a:gd name="connsiteX0" fmla="*/ 0 w 604526"/>
                <a:gd name="connsiteY0" fmla="*/ 340963 h 736169"/>
                <a:gd name="connsiteX1" fmla="*/ 170482 w 604526"/>
                <a:gd name="connsiteY1" fmla="*/ 503695 h 736169"/>
                <a:gd name="connsiteX2" fmla="*/ 604435 w 604526"/>
                <a:gd name="connsiteY2" fmla="*/ 0 h 736169"/>
                <a:gd name="connsiteX3" fmla="*/ 170482 w 604526"/>
                <a:gd name="connsiteY3" fmla="*/ 736169 h 736169"/>
                <a:gd name="connsiteX4" fmla="*/ 0 w 604526"/>
                <a:gd name="connsiteY4" fmla="*/ 340963 h 736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526" h="736169">
                  <a:moveTo>
                    <a:pt x="0" y="340963"/>
                  </a:moveTo>
                  <a:lnTo>
                    <a:pt x="170482" y="503695"/>
                  </a:lnTo>
                  <a:lnTo>
                    <a:pt x="604435" y="0"/>
                  </a:lnTo>
                  <a:cubicBezTo>
                    <a:pt x="610893" y="67159"/>
                    <a:pt x="273804" y="625098"/>
                    <a:pt x="170482" y="736169"/>
                  </a:cubicBezTo>
                  <a:lnTo>
                    <a:pt x="0" y="340963"/>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4" name="TextBox 13">
              <a:extLst>
                <a:ext uri="{FF2B5EF4-FFF2-40B4-BE49-F238E27FC236}">
                  <a16:creationId xmlns:a16="http://schemas.microsoft.com/office/drawing/2014/main" id="{97117767-0604-D6CF-3718-57FB5409F325}"/>
                </a:ext>
              </a:extLst>
            </p:cNvPr>
            <p:cNvSpPr txBox="1"/>
            <p:nvPr/>
          </p:nvSpPr>
          <p:spPr>
            <a:xfrm>
              <a:off x="5323935" y="3104476"/>
              <a:ext cx="821059" cy="307777"/>
            </a:xfrm>
            <a:prstGeom prst="rect">
              <a:avLst/>
            </a:prstGeom>
            <a:noFill/>
          </p:spPr>
          <p:txBody>
            <a:bodyPr wrap="none" rtlCol="0">
              <a:spAutoFit/>
            </a:bodyPr>
            <a:lstStyle/>
            <a:p>
              <a:r>
                <a:rPr lang="en-AU" dirty="0" err="1"/>
                <a:t>boolean</a:t>
              </a:r>
              <a:endParaRPr lang="en-AU" dirty="0"/>
            </a:p>
          </p:txBody>
        </p:sp>
      </p:grpSp>
      <p:sp>
        <p:nvSpPr>
          <p:cNvPr id="16" name="TextBox 15">
            <a:extLst>
              <a:ext uri="{FF2B5EF4-FFF2-40B4-BE49-F238E27FC236}">
                <a16:creationId xmlns:a16="http://schemas.microsoft.com/office/drawing/2014/main" id="{D09A0F86-2A30-D781-C1C7-BAD543FBFD82}"/>
              </a:ext>
            </a:extLst>
          </p:cNvPr>
          <p:cNvSpPr txBox="1"/>
          <p:nvPr/>
        </p:nvSpPr>
        <p:spPr>
          <a:xfrm rot="2471213">
            <a:off x="4885851" y="1800858"/>
            <a:ext cx="2979537" cy="2308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900" dirty="0">
                <a:effectLst>
                  <a:glow rad="63500">
                    <a:schemeClr val="accent1">
                      <a:satMod val="175000"/>
                      <a:alpha val="40000"/>
                    </a:schemeClr>
                  </a:glow>
                </a:effectLst>
                <a:latin typeface="Consolas" panose="020B0609020204030204" pitchFamily="49" charset="0"/>
              </a:rPr>
              <a:t>evens = [</a:t>
            </a:r>
            <a:r>
              <a:rPr lang="en-AU" sz="900" dirty="0" err="1">
                <a:effectLst>
                  <a:glow rad="63500">
                    <a:schemeClr val="accent1">
                      <a:satMod val="175000"/>
                      <a:alpha val="40000"/>
                    </a:schemeClr>
                  </a:glow>
                </a:effectLst>
                <a:latin typeface="Consolas" panose="020B0609020204030204" pitchFamily="49" charset="0"/>
              </a:rPr>
              <a:t>i</a:t>
            </a:r>
            <a:r>
              <a:rPr lang="en-AU" sz="900" dirty="0">
                <a:effectLst>
                  <a:glow rad="63500">
                    <a:schemeClr val="accent1">
                      <a:satMod val="175000"/>
                      <a:alpha val="40000"/>
                    </a:schemeClr>
                  </a:glow>
                </a:effectLst>
                <a:latin typeface="Consolas" panose="020B0609020204030204" pitchFamily="49" charset="0"/>
              </a:rPr>
              <a:t> for </a:t>
            </a:r>
            <a:r>
              <a:rPr lang="en-AU" sz="900" dirty="0" err="1">
                <a:effectLst>
                  <a:glow rad="63500">
                    <a:schemeClr val="accent1">
                      <a:satMod val="175000"/>
                      <a:alpha val="40000"/>
                    </a:schemeClr>
                  </a:glow>
                </a:effectLst>
                <a:latin typeface="Consolas" panose="020B0609020204030204" pitchFamily="49" charset="0"/>
              </a:rPr>
              <a:t>i</a:t>
            </a:r>
            <a:r>
              <a:rPr lang="en-AU" sz="900" dirty="0">
                <a:effectLst>
                  <a:glow rad="63500">
                    <a:schemeClr val="accent1">
                      <a:satMod val="175000"/>
                      <a:alpha val="40000"/>
                    </a:schemeClr>
                  </a:glow>
                </a:effectLst>
                <a:latin typeface="Consolas" panose="020B0609020204030204" pitchFamily="49" charset="0"/>
              </a:rPr>
              <a:t> in </a:t>
            </a:r>
            <a:r>
              <a:rPr lang="en-AU" sz="900" dirty="0" err="1">
                <a:effectLst>
                  <a:glow rad="63500">
                    <a:schemeClr val="accent1">
                      <a:satMod val="175000"/>
                      <a:alpha val="40000"/>
                    </a:schemeClr>
                  </a:glow>
                </a:effectLst>
                <a:latin typeface="Consolas" panose="020B0609020204030204" pitchFamily="49" charset="0"/>
              </a:rPr>
              <a:t>numList</a:t>
            </a:r>
            <a:r>
              <a:rPr lang="en-AU" sz="900" dirty="0">
                <a:effectLst>
                  <a:glow rad="63500">
                    <a:schemeClr val="accent1">
                      <a:satMod val="175000"/>
                      <a:alpha val="40000"/>
                    </a:schemeClr>
                  </a:glow>
                </a:effectLst>
                <a:latin typeface="Consolas" panose="020B0609020204030204" pitchFamily="49" charset="0"/>
              </a:rPr>
              <a:t> if </a:t>
            </a:r>
            <a:r>
              <a:rPr lang="en-AU" sz="900" dirty="0" err="1">
                <a:effectLst>
                  <a:glow rad="63500">
                    <a:schemeClr val="accent1">
                      <a:satMod val="175000"/>
                      <a:alpha val="40000"/>
                    </a:schemeClr>
                  </a:glow>
                </a:effectLst>
                <a:latin typeface="Consolas" panose="020B0609020204030204" pitchFamily="49" charset="0"/>
              </a:rPr>
              <a:t>i</a:t>
            </a:r>
            <a:r>
              <a:rPr lang="en-AU" sz="900" dirty="0">
                <a:effectLst>
                  <a:glow rad="63500">
                    <a:schemeClr val="accent1">
                      <a:satMod val="175000"/>
                      <a:alpha val="40000"/>
                    </a:schemeClr>
                  </a:glow>
                </a:effectLst>
                <a:latin typeface="Consolas" panose="020B0609020204030204" pitchFamily="49" charset="0"/>
              </a:rPr>
              <a:t> % 2 == 0]</a:t>
            </a:r>
          </a:p>
        </p:txBody>
      </p:sp>
      <p:sp>
        <p:nvSpPr>
          <p:cNvPr id="18" name="Google Shape;92;p2">
            <a:extLst>
              <a:ext uri="{FF2B5EF4-FFF2-40B4-BE49-F238E27FC236}">
                <a16:creationId xmlns:a16="http://schemas.microsoft.com/office/drawing/2014/main" id="{E4C46877-430B-158B-853E-70CE2C5D45A3}"/>
              </a:ext>
            </a:extLst>
          </p:cNvPr>
          <p:cNvSpPr txBox="1">
            <a:spLocks noGrp="1"/>
          </p:cNvSpPr>
          <p:nvPr>
            <p:ph type="title"/>
          </p:nvPr>
        </p:nvSpPr>
        <p:spPr>
          <a:xfrm>
            <a:off x="2298590" y="4189617"/>
            <a:ext cx="4743252"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1. Data Types and Data Handling</a:t>
            </a:r>
            <a:endParaRPr dirty="0"/>
          </a:p>
        </p:txBody>
      </p:sp>
      <p:sp>
        <p:nvSpPr>
          <p:cNvPr id="19" name="TextBox 18">
            <a:extLst>
              <a:ext uri="{FF2B5EF4-FFF2-40B4-BE49-F238E27FC236}">
                <a16:creationId xmlns:a16="http://schemas.microsoft.com/office/drawing/2014/main" id="{848FDACC-352B-1BDD-1F6B-D04D04B8D92D}"/>
              </a:ext>
            </a:extLst>
          </p:cNvPr>
          <p:cNvSpPr txBox="1"/>
          <p:nvPr/>
        </p:nvSpPr>
        <p:spPr>
          <a:xfrm rot="17938177">
            <a:off x="6149694" y="3351214"/>
            <a:ext cx="1531188" cy="369332"/>
          </a:xfrm>
          <a:prstGeom prst="rect">
            <a:avLst/>
          </a:prstGeom>
          <a:noFill/>
        </p:spPr>
        <p:txBody>
          <a:bodyPr wrap="none" rtlCol="0">
            <a:spAutoFit/>
          </a:bodyPr>
          <a:lstStyle/>
          <a:p>
            <a:r>
              <a:rPr lang="pl-PL" sz="900" dirty="0">
                <a:solidFill>
                  <a:srgbClr val="00B0F0"/>
                </a:solidFill>
                <a:latin typeface="Consolas" panose="020B0609020204030204" pitchFamily="49" charset="0"/>
                <a:ea typeface="Roboto Mono" panose="00000009000000000000" pitchFamily="49" charset="0"/>
              </a:rPr>
              <a:t>(\w+\s\w+\d?|\w+\s\d)</a:t>
            </a:r>
          </a:p>
          <a:p>
            <a:r>
              <a:rPr lang="pl-PL" sz="900" dirty="0">
                <a:solidFill>
                  <a:srgbClr val="00B0F0"/>
                </a:solidFill>
                <a:latin typeface="Consolas" panose="020B0609020204030204" pitchFamily="49" charset="0"/>
                <a:ea typeface="Roboto Mono" panose="00000009000000000000" pitchFamily="49" charset="0"/>
              </a:rPr>
              <a:t>,\s(d{4}-d{4})</a:t>
            </a:r>
            <a:endParaRPr lang="en-AU" sz="900" dirty="0">
              <a:solidFill>
                <a:srgbClr val="00B0F0"/>
              </a:solidFill>
              <a:latin typeface="Consolas" panose="020B0609020204030204" pitchFamily="49" charset="0"/>
              <a:ea typeface="Roboto Mono" panose="00000009000000000000" pitchFamily="49" charset="0"/>
            </a:endParaRPr>
          </a:p>
        </p:txBody>
      </p:sp>
      <p:sp>
        <p:nvSpPr>
          <p:cNvPr id="24" name="TextBox 23">
            <a:extLst>
              <a:ext uri="{FF2B5EF4-FFF2-40B4-BE49-F238E27FC236}">
                <a16:creationId xmlns:a16="http://schemas.microsoft.com/office/drawing/2014/main" id="{94B0C8B6-9629-D6D3-FB0B-29EEDB13B474}"/>
              </a:ext>
            </a:extLst>
          </p:cNvPr>
          <p:cNvSpPr txBox="1"/>
          <p:nvPr/>
        </p:nvSpPr>
        <p:spPr>
          <a:xfrm rot="1009619">
            <a:off x="5001175" y="2932554"/>
            <a:ext cx="1228221" cy="307777"/>
          </a:xfrm>
          <a:prstGeom prst="rect">
            <a:avLst/>
          </a:prstGeom>
          <a:noFill/>
          <a:effectLst>
            <a:softEdge rad="12700"/>
          </a:effectLst>
        </p:spPr>
        <p:txBody>
          <a:bodyPr wrap="square" rtlCol="0">
            <a:spAutoFit/>
            <a:scene3d>
              <a:camera prst="orthographicFront"/>
              <a:lightRig rig="threePt" dir="t"/>
            </a:scene3d>
            <a:sp3d extrusionH="57150">
              <a:bevelT w="38100" h="38100"/>
            </a:sp3d>
          </a:bodyPr>
          <a:lstStyle/>
          <a:p>
            <a:r>
              <a:rPr lang="en-AU" dirty="0">
                <a:solidFill>
                  <a:schemeClr val="bg1"/>
                </a:solidFill>
              </a:rPr>
              <a:t>Key </a:t>
            </a:r>
            <a:r>
              <a:rPr lang="en-AU" dirty="0">
                <a:solidFill>
                  <a:schemeClr val="bg1"/>
                </a:solidFill>
                <a:sym typeface="Wingdings" panose="05000000000000000000" pitchFamily="2" charset="2"/>
              </a:rPr>
              <a:t> Value</a:t>
            </a:r>
            <a:endParaRPr lang="en-AU" dirty="0">
              <a:solidFill>
                <a:schemeClr val="bg1"/>
              </a:solidFill>
            </a:endParaRPr>
          </a:p>
        </p:txBody>
      </p:sp>
    </p:spTree>
    <p:extLst>
      <p:ext uri="{BB962C8B-B14F-4D97-AF65-F5344CB8AC3E}">
        <p14:creationId xmlns:p14="http://schemas.microsoft.com/office/powerpoint/2010/main" val="768464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Variables and Data Types</a:t>
            </a:r>
            <a:endParaRPr dirty="0"/>
          </a:p>
        </p:txBody>
      </p:sp>
      <p:sp>
        <p:nvSpPr>
          <p:cNvPr id="93" name="Google Shape;93;p2"/>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300"/>
              <a:buNone/>
            </a:pPr>
            <a:r>
              <a:rPr lang="en" sz="1800"/>
              <a:t>Python has four basic data types:	</a:t>
            </a:r>
            <a:endParaRPr sz="1800"/>
          </a:p>
        </p:txBody>
      </p:sp>
      <p:graphicFrame>
        <p:nvGraphicFramePr>
          <p:cNvPr id="94" name="Google Shape;94;p2"/>
          <p:cNvGraphicFramePr/>
          <p:nvPr>
            <p:extLst>
              <p:ext uri="{D42A27DB-BD31-4B8C-83A1-F6EECF244321}">
                <p14:modId xmlns:p14="http://schemas.microsoft.com/office/powerpoint/2010/main" val="2896099368"/>
              </p:ext>
            </p:extLst>
          </p:nvPr>
        </p:nvGraphicFramePr>
        <p:xfrm>
          <a:off x="952500" y="2190750"/>
          <a:ext cx="7239000" cy="1584840"/>
        </p:xfrm>
        <a:graphic>
          <a:graphicData uri="http://schemas.openxmlformats.org/drawingml/2006/table">
            <a:tbl>
              <a:tblPr>
                <a:noFill/>
              </a:tblPr>
              <a:tblGrid>
                <a:gridCol w="1809750">
                  <a:extLst>
                    <a:ext uri="{9D8B030D-6E8A-4147-A177-3AD203B41FA5}">
                      <a16:colId xmlns:a16="http://schemas.microsoft.com/office/drawing/2014/main" val="20000"/>
                    </a:ext>
                  </a:extLst>
                </a:gridCol>
                <a:gridCol w="1565300">
                  <a:extLst>
                    <a:ext uri="{9D8B030D-6E8A-4147-A177-3AD203B41FA5}">
                      <a16:colId xmlns:a16="http://schemas.microsoft.com/office/drawing/2014/main" val="20001"/>
                    </a:ext>
                  </a:extLst>
                </a:gridCol>
                <a:gridCol w="205420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t>Integers</a:t>
                      </a:r>
                      <a:endParaRPr sz="1400" u="none" strike="noStrike" cap="none"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latin typeface="Roboto Mono"/>
                          <a:ea typeface="Roboto Mono"/>
                          <a:cs typeface="Roboto Mono"/>
                          <a:sym typeface="Roboto Mono"/>
                        </a:rPr>
                        <a:t>int</a:t>
                      </a:r>
                      <a:endParaRPr sz="1400" u="none" strike="noStrike" cap="none" dirty="0">
                        <a:latin typeface="Roboto Mono"/>
                        <a:ea typeface="Roboto Mono"/>
                        <a:cs typeface="Roboto Mono"/>
                        <a:sym typeface="Roboto Mono"/>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Whole numbers</a:t>
                      </a:r>
                      <a:endParaRPr sz="1400" u="none" strike="noStrike" cap="none"/>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7, −55, 32000</a:t>
                      </a:r>
                      <a:endParaRPr sz="1400" u="none" strike="noStrike" cap="none"/>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Floats</a:t>
                      </a:r>
                      <a:endParaRPr sz="1400" u="none" strike="noStrike" cap="none"/>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latin typeface="Roboto Mono"/>
                          <a:ea typeface="Roboto Mono"/>
                          <a:cs typeface="Roboto Mono"/>
                          <a:sym typeface="Roboto Mono"/>
                        </a:rPr>
                        <a:t>float</a:t>
                      </a:r>
                      <a:endParaRPr sz="1400" u="none" strike="noStrike" cap="none" dirty="0">
                        <a:latin typeface="Roboto Mono"/>
                        <a:ea typeface="Roboto Mono"/>
                        <a:cs typeface="Roboto Mono"/>
                        <a:sym typeface="Roboto Mono"/>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Real numbers</a:t>
                      </a:r>
                      <a:endParaRPr sz="1400" u="none" strike="noStrike" cap="none"/>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256.0, −35.768</a:t>
                      </a:r>
                      <a:endParaRPr sz="1400" u="none" strike="noStrike" cap="none"/>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Strings</a:t>
                      </a:r>
                      <a:endParaRPr sz="1400" u="none" strike="noStrike" cap="none"/>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latin typeface="Roboto Mono"/>
                          <a:ea typeface="Roboto Mono"/>
                          <a:cs typeface="Roboto Mono"/>
                          <a:sym typeface="Roboto Mono"/>
                        </a:rPr>
                        <a:t>str</a:t>
                      </a:r>
                      <a:endParaRPr sz="1400" u="none" strike="noStrike" cap="none" dirty="0">
                        <a:latin typeface="Roboto Mono"/>
                        <a:ea typeface="Roboto Mono"/>
                        <a:cs typeface="Roboto Mono"/>
                        <a:sym typeface="Roboto Mono"/>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t>Any text or characters</a:t>
                      </a:r>
                      <a:endParaRPr sz="1400" u="none" strike="noStrike" cap="none"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“Rats are cool”</a:t>
                      </a:r>
                      <a:endParaRPr sz="1400" u="none" strike="noStrike" cap="none"/>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Boolean</a:t>
                      </a:r>
                      <a:endParaRPr sz="1400" u="none" strike="noStrike" cap="none"/>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Mono"/>
                          <a:ea typeface="Roboto Mono"/>
                          <a:cs typeface="Roboto Mono"/>
                          <a:sym typeface="Roboto Mono"/>
                        </a:rPr>
                        <a:t>boolean</a:t>
                      </a:r>
                      <a:endParaRPr sz="1400" u="none" strike="noStrike" cap="none">
                        <a:latin typeface="Roboto Mono"/>
                        <a:ea typeface="Roboto Mono"/>
                        <a:cs typeface="Roboto Mono"/>
                        <a:sym typeface="Roboto Mono"/>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t>True or False</a:t>
                      </a:r>
                      <a:endParaRPr sz="1400" u="none" strike="noStrike" cap="none"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t>True, False</a:t>
                      </a:r>
                      <a:endParaRPr sz="1400" u="none" strike="noStrike" cap="none"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Variables and Data Types</a:t>
            </a:r>
            <a:endParaRPr/>
          </a:p>
        </p:txBody>
      </p:sp>
      <p:sp>
        <p:nvSpPr>
          <p:cNvPr id="100" name="Google Shape;100;p3"/>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r>
              <a:rPr lang="en" sz="1700" dirty="0"/>
              <a:t>Python is unusual because:</a:t>
            </a:r>
            <a:endParaRPr sz="1700" dirty="0"/>
          </a:p>
          <a:p>
            <a:pPr marL="457200" lvl="0" indent="-336550" algn="l" rtl="0">
              <a:lnSpc>
                <a:spcPct val="115000"/>
              </a:lnSpc>
              <a:spcBef>
                <a:spcPts val="1200"/>
              </a:spcBef>
              <a:spcAft>
                <a:spcPts val="0"/>
              </a:spcAft>
              <a:buSzPts val="1700"/>
              <a:buChar char="●"/>
            </a:pPr>
            <a:r>
              <a:rPr lang="en" sz="1700" dirty="0"/>
              <a:t>You don’t need to declare variables (though may have to initialise them)</a:t>
            </a:r>
            <a:endParaRPr sz="1700" dirty="0"/>
          </a:p>
          <a:p>
            <a:pPr marL="457200" lvl="0" indent="-336550" algn="l" rtl="0">
              <a:lnSpc>
                <a:spcPct val="115000"/>
              </a:lnSpc>
              <a:spcBef>
                <a:spcPts val="0"/>
              </a:spcBef>
              <a:spcAft>
                <a:spcPts val="0"/>
              </a:spcAft>
              <a:buSzPts val="1700"/>
              <a:buChar char="●"/>
            </a:pPr>
            <a:r>
              <a:rPr lang="en" sz="1700" dirty="0"/>
              <a:t>Python can work out which type a variable should be (Dynamic typing)</a:t>
            </a:r>
            <a:endParaRPr sz="1700" dirty="0"/>
          </a:p>
          <a:p>
            <a:pPr marL="0" lvl="0" indent="0" algn="l" rtl="0">
              <a:lnSpc>
                <a:spcPct val="115000"/>
              </a:lnSpc>
              <a:spcBef>
                <a:spcPts val="1200"/>
              </a:spcBef>
              <a:spcAft>
                <a:spcPts val="0"/>
              </a:spcAft>
              <a:buSzPts val="1300"/>
              <a:buNone/>
            </a:pPr>
            <a:endParaRPr sz="1150" dirty="0">
              <a:solidFill>
                <a:srgbClr val="000000"/>
              </a:solidFill>
              <a:highlight>
                <a:srgbClr val="FFFFFF"/>
              </a:highlight>
              <a:latin typeface="Courier New"/>
              <a:ea typeface="Courier New"/>
              <a:cs typeface="Courier New"/>
              <a:sym typeface="Courier New"/>
            </a:endParaRPr>
          </a:p>
          <a:p>
            <a:pPr marL="0" lvl="0" indent="0" algn="l" rtl="0">
              <a:lnSpc>
                <a:spcPct val="115000"/>
              </a:lnSpc>
              <a:spcBef>
                <a:spcPts val="0"/>
              </a:spcBef>
              <a:spcAft>
                <a:spcPts val="0"/>
              </a:spcAft>
              <a:buSzPts val="1300"/>
              <a:buNone/>
            </a:pPr>
            <a:r>
              <a:rPr lang="en" sz="1450" dirty="0">
                <a:solidFill>
                  <a:srgbClr val="000000"/>
                </a:solidFill>
                <a:highlight>
                  <a:srgbClr val="FFFFFF"/>
                </a:highlight>
                <a:latin typeface="Courier New"/>
                <a:ea typeface="Courier New"/>
                <a:cs typeface="Courier New"/>
                <a:sym typeface="Courier New"/>
              </a:rPr>
              <a:t>name = "ComSSA"		</a:t>
            </a:r>
            <a:r>
              <a:rPr lang="en" dirty="0">
                <a:solidFill>
                  <a:srgbClr val="000000"/>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is a string</a:t>
            </a:r>
            <a:endParaRPr dirty="0">
              <a:solidFill>
                <a:srgbClr val="000000"/>
              </a:solidFill>
              <a:highlight>
                <a:srgbClr val="FFFFFF"/>
              </a:highlight>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15000"/>
              </a:lnSpc>
              <a:spcBef>
                <a:spcPts val="0"/>
              </a:spcBef>
              <a:spcAft>
                <a:spcPts val="0"/>
              </a:spcAft>
              <a:buSzPts val="1300"/>
              <a:buNone/>
            </a:pPr>
            <a:r>
              <a:rPr lang="en" sz="1450" dirty="0">
                <a:solidFill>
                  <a:srgbClr val="000000"/>
                </a:solidFill>
                <a:highlight>
                  <a:srgbClr val="FFFFFF"/>
                </a:highlight>
                <a:latin typeface="Courier New"/>
                <a:ea typeface="Courier New"/>
                <a:cs typeface="Courier New"/>
                <a:sym typeface="Courier New"/>
              </a:rPr>
              <a:t>year = 2022		</a:t>
            </a:r>
            <a:r>
              <a:rPr lang="en" dirty="0">
                <a:solidFill>
                  <a:srgbClr val="000000"/>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is an int</a:t>
            </a:r>
            <a:endParaRPr dirty="0">
              <a:solidFill>
                <a:srgbClr val="000000"/>
              </a:solidFill>
              <a:highlight>
                <a:srgbClr val="FFFFFF"/>
              </a:highlight>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15000"/>
              </a:lnSpc>
              <a:spcBef>
                <a:spcPts val="0"/>
              </a:spcBef>
              <a:spcAft>
                <a:spcPts val="0"/>
              </a:spcAft>
              <a:buSzPts val="1300"/>
              <a:buNone/>
            </a:pPr>
            <a:r>
              <a:rPr lang="en" sz="1450" dirty="0">
                <a:solidFill>
                  <a:srgbClr val="000000"/>
                </a:solidFill>
                <a:highlight>
                  <a:srgbClr val="FFFFFF"/>
                </a:highlight>
                <a:latin typeface="Courier New"/>
                <a:ea typeface="Courier New"/>
                <a:cs typeface="Courier New"/>
                <a:sym typeface="Courier New"/>
              </a:rPr>
              <a:t>myFOPGrade = 97.5	</a:t>
            </a:r>
            <a:r>
              <a:rPr lang="en" dirty="0">
                <a:solidFill>
                  <a:srgbClr val="000000"/>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is a float, and can be a real number if you work hard</a:t>
            </a:r>
            <a:endParaRPr dirty="0">
              <a:solidFill>
                <a:srgbClr val="000000"/>
              </a:solidFill>
              <a:highlight>
                <a:srgbClr val="FFFFFF"/>
              </a:highlight>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15000"/>
              </a:lnSpc>
              <a:spcBef>
                <a:spcPts val="0"/>
              </a:spcBef>
              <a:spcAft>
                <a:spcPts val="0"/>
              </a:spcAft>
              <a:buSzPts val="1300"/>
              <a:buNone/>
            </a:pPr>
            <a:r>
              <a:rPr lang="en" sz="1450" dirty="0">
                <a:solidFill>
                  <a:srgbClr val="000000"/>
                </a:solidFill>
                <a:highlight>
                  <a:srgbClr val="FFFFFF"/>
                </a:highlight>
                <a:latin typeface="Courier New"/>
                <a:ea typeface="Courier New"/>
                <a:cs typeface="Courier New"/>
                <a:sym typeface="Courier New"/>
              </a:rPr>
              <a:t>ratsRock = True		</a:t>
            </a:r>
            <a:r>
              <a:rPr lang="en" dirty="0">
                <a:solidFill>
                  <a:srgbClr val="000000"/>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is a boolean.</a:t>
            </a:r>
            <a:endParaRPr dirty="0">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727650" y="5735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Variables and Data Types</a:t>
            </a:r>
            <a:endParaRPr/>
          </a:p>
        </p:txBody>
      </p:sp>
      <p:sp>
        <p:nvSpPr>
          <p:cNvPr id="106" name="Google Shape;106;p4"/>
          <p:cNvSpPr txBox="1">
            <a:spLocks noGrp="1"/>
          </p:cNvSpPr>
          <p:nvPr>
            <p:ph type="body" idx="1"/>
          </p:nvPr>
        </p:nvSpPr>
        <p:spPr>
          <a:xfrm>
            <a:off x="729450" y="1562275"/>
            <a:ext cx="7688700" cy="2777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r>
              <a:rPr lang="en" sz="1700"/>
              <a:t>If a variable is an int or float, </a:t>
            </a:r>
            <a:r>
              <a:rPr lang="en" sz="1700" i="1"/>
              <a:t>it is a number</a:t>
            </a:r>
            <a:r>
              <a:rPr lang="en" sz="1700"/>
              <a:t>.</a:t>
            </a:r>
            <a:endParaRPr sz="1700"/>
          </a:p>
          <a:p>
            <a:pPr marL="0" lvl="0" indent="0" algn="l" rtl="0">
              <a:lnSpc>
                <a:spcPct val="115000"/>
              </a:lnSpc>
              <a:spcBef>
                <a:spcPts val="1200"/>
              </a:spcBef>
              <a:spcAft>
                <a:spcPts val="1200"/>
              </a:spcAft>
              <a:buSzPts val="1300"/>
              <a:buNone/>
            </a:pPr>
            <a:r>
              <a:rPr lang="en" sz="1700"/>
              <a:t>This means you can use it like a number anywhere a number is used!</a:t>
            </a:r>
            <a:endParaRPr sz="1700"/>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3998</Words>
  <Application>Microsoft Office PowerPoint</Application>
  <PresentationFormat>On-screen Show (16:9)</PresentationFormat>
  <Paragraphs>450</Paragraphs>
  <Slides>54</Slides>
  <Notes>45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54</vt:i4>
      </vt:variant>
    </vt:vector>
  </HeadingPairs>
  <TitlesOfParts>
    <vt:vector size="66" baseType="lpstr">
      <vt:lpstr>Lato</vt:lpstr>
      <vt:lpstr>Roboto Mono</vt:lpstr>
      <vt:lpstr>Arial</vt:lpstr>
      <vt:lpstr>Consolas</vt:lpstr>
      <vt:lpstr>Wingdings</vt:lpstr>
      <vt:lpstr>Century Schoolbook</vt:lpstr>
      <vt:lpstr>Raleway</vt:lpstr>
      <vt:lpstr>Algerian</vt:lpstr>
      <vt:lpstr>Gill Sans MT</vt:lpstr>
      <vt:lpstr>Courier New</vt:lpstr>
      <vt:lpstr>Streamline</vt:lpstr>
      <vt:lpstr>1_Streamline</vt:lpstr>
      <vt:lpstr>ComSSA FOP Revision (Final)</vt:lpstr>
      <vt:lpstr>Acknowledgement of Country</vt:lpstr>
      <vt:lpstr>Icebreaker</vt:lpstr>
      <vt:lpstr>Session 1 and 2 Slides</vt:lpstr>
      <vt:lpstr>The exam</vt:lpstr>
      <vt:lpstr>1. Data Types and Data Handling</vt:lpstr>
      <vt:lpstr>Variables and Data Types</vt:lpstr>
      <vt:lpstr>Variables and Data Types</vt:lpstr>
      <vt:lpstr>Variables and Data Types</vt:lpstr>
      <vt:lpstr>Strings</vt:lpstr>
      <vt:lpstr>Strings and Slicing</vt:lpstr>
      <vt:lpstr>Strings and Slicing</vt:lpstr>
      <vt:lpstr>Lists</vt:lpstr>
      <vt:lpstr>List Comprehensions</vt:lpstr>
      <vt:lpstr>List Comprehensions</vt:lpstr>
      <vt:lpstr>Dictionaries</vt:lpstr>
      <vt:lpstr>Dictionaries</vt:lpstr>
      <vt:lpstr>Activity 1 – Data Types and Data Handling</vt:lpstr>
      <vt:lpstr>Solution 1 – Data Types and Data Handling</vt:lpstr>
      <vt:lpstr>Regular Expressions</vt:lpstr>
      <vt:lpstr>PowerPoint Presentation</vt:lpstr>
      <vt:lpstr>Arrays</vt:lpstr>
      <vt:lpstr>Arrays</vt:lpstr>
      <vt:lpstr>Arrays</vt:lpstr>
      <vt:lpstr>Arrays - Multidimensional</vt:lpstr>
      <vt:lpstr>Arrays - Multidimensional</vt:lpstr>
      <vt:lpstr>Grids</vt:lpstr>
      <vt:lpstr>Plotting</vt:lpstr>
      <vt:lpstr>Plotting</vt:lpstr>
      <vt:lpstr>PowerPoint Presentation</vt:lpstr>
      <vt:lpstr>Revision: Files</vt:lpstr>
      <vt:lpstr>Revision: Files</vt:lpstr>
      <vt:lpstr>Pandas</vt:lpstr>
      <vt:lpstr>Pandas</vt:lpstr>
      <vt:lpstr>Functions</vt:lpstr>
      <vt:lpstr>Functions</vt:lpstr>
      <vt:lpstr>Functions</vt:lpstr>
      <vt:lpstr>Exceptions</vt:lpstr>
      <vt:lpstr>An activity!</vt:lpstr>
      <vt:lpstr>Solution to exceptions activity</vt:lpstr>
      <vt:lpstr>PowerPoint Presentation</vt:lpstr>
      <vt:lpstr>Scripts and Automation</vt:lpstr>
      <vt:lpstr>Scripts and Automation</vt:lpstr>
      <vt:lpstr>Command line arguments</vt:lpstr>
      <vt:lpstr>Objects</vt:lpstr>
      <vt:lpstr>Objects</vt:lpstr>
      <vt:lpstr>Objects</vt:lpstr>
      <vt:lpstr>Objects</vt:lpstr>
      <vt:lpstr>Objects</vt:lpstr>
      <vt:lpstr>Objects</vt:lpstr>
      <vt:lpstr>Inheritance</vt:lpstr>
      <vt:lpstr>Inheritance</vt:lpstr>
      <vt:lpstr>Some extra guides from ComSSA</vt:lpstr>
      <vt:lpstr>Thank you for attending this ComSSA revision session!  Coming up: Hackathon Beers with ComSSA DSA / UCP revision sessions (Semester 2)  Check #fop-revision on Discord for materials.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ComSSA FOP Revision</dc:title>
  <cp:lastModifiedBy>Andrew Owens</cp:lastModifiedBy>
  <cp:revision>7</cp:revision>
  <dcterms:modified xsi:type="dcterms:W3CDTF">2023-06-03T19:24:19Z</dcterms:modified>
</cp:coreProperties>
</file>